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13" r:id="rId3"/>
    <p:sldId id="312" r:id="rId4"/>
    <p:sldId id="300" r:id="rId5"/>
    <p:sldId id="301" r:id="rId6"/>
    <p:sldId id="304" r:id="rId7"/>
    <p:sldId id="303" r:id="rId8"/>
    <p:sldId id="302" r:id="rId9"/>
    <p:sldId id="272" r:id="rId10"/>
    <p:sldId id="306" r:id="rId11"/>
    <p:sldId id="307" r:id="rId12"/>
    <p:sldId id="308" r:id="rId13"/>
    <p:sldId id="26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9BA9"/>
    <a:srgbClr val="E9DE05"/>
    <a:srgbClr val="E3FB89"/>
    <a:srgbClr val="FCF688"/>
    <a:srgbClr val="E95E1F"/>
    <a:srgbClr val="14B498"/>
    <a:srgbClr val="BCDF63"/>
    <a:srgbClr val="A4D42C"/>
    <a:srgbClr val="A3EBF3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8" autoAdjust="0"/>
    <p:restoredTop sz="87436" autoAdjust="0"/>
  </p:normalViewPr>
  <p:slideViewPr>
    <p:cSldViewPr snapToGrid="0">
      <p:cViewPr>
        <p:scale>
          <a:sx n="80" d="100"/>
          <a:sy n="80" d="100"/>
        </p:scale>
        <p:origin x="-696" y="-254"/>
      </p:cViewPr>
      <p:guideLst>
        <p:guide orient="horz" pos="2137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5ADFF-A130-47F1-AD9E-50F6D6FBDBDA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37F21-3C79-4B24-9A25-2D49F4E25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481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37F21-3C79-4B24-9A25-2D49F4E2577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40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37F21-3C79-4B24-9A25-2D49F4E2577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582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37F21-3C79-4B24-9A25-2D49F4E2577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098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37F21-3C79-4B24-9A25-2D49F4E2577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5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37F21-3C79-4B24-9A25-2D49F4E2577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334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37F21-3C79-4B24-9A25-2D49F4E2577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098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37F21-3C79-4B24-9A25-2D49F4E2577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620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37F21-3C79-4B24-9A25-2D49F4E2577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277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37F21-3C79-4B24-9A25-2D49F4E2577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587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37F21-3C79-4B24-9A25-2D49F4E2577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948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добавила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37F21-3C79-4B24-9A25-2D49F4E2577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327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6C65C9-A431-4231-8C0D-7C3244586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DB55644-1B32-4F6C-8CB1-FE4EC903C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47C9658-AB0F-4280-AB14-1E1EE4979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B75A-9673-4F01-897E-78C1B1735333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974721F-F79C-44D4-AD72-721CD1902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EB5DE50-560B-4669-ADD9-AD9DB392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30F9-D9D2-4FD2-896E-FA893D810B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78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ACFB42-3759-4650-A136-A100FFE97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5657035-26C1-4B62-AAB4-8F289AC9B4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D8BECE6-4EA9-461A-AF79-E5A9223B1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B75A-9673-4F01-897E-78C1B1735333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F368C21-1FA8-413E-BD7F-7614C651C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8A2483E-F706-4CD6-91EA-B4DFDF215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30F9-D9D2-4FD2-896E-FA893D810B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912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3149706-4572-4186-9C6C-F7EF4C0BAC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776B0B7-B616-4463-AFAC-593CFFE30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BD34405-F2B6-4D70-9065-8B0D527CD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B75A-9673-4F01-897E-78C1B1735333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2D660C8-45CC-412F-AD40-A9208DC1C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8A809E4-2C2B-4158-8533-8C270C185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30F9-D9D2-4FD2-896E-FA893D810B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31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FE7BA8-140A-4DB6-B60F-7CFECF748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0E03020-3CAB-4880-B794-FE285F5B3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1566ABF-F298-4FBD-9A6D-9186821D8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B75A-9673-4F01-897E-78C1B1735333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0F8EC76-600F-4483-A3E1-58E586D3E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07AF8FB-2618-4C6E-A8B4-9FAEF37C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30F9-D9D2-4FD2-896E-FA893D810B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3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2C2CC1-B2A3-4BD8-A414-4BA45EF89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A3930F9-08CF-4631-BDDE-41854897B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6CE5CFD-E012-45DF-8AF5-AA840C5C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B75A-9673-4F01-897E-78C1B1735333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09846F8-6A58-4758-B21A-DE3AF96BC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8C8F41E-C5E7-48CE-AC19-0C231406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30F9-D9D2-4FD2-896E-FA893D810B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440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A5D761-FE7B-47D3-B414-1D71B7B8B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EAE5A56-6E02-4975-8EE1-09015D230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AD6BCB6-7016-4035-8796-AD6924E33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95146B7-E490-4B84-A991-ECF8F2C71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B75A-9673-4F01-897E-78C1B1735333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B8EB381-D643-4E44-94FD-647602754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D59C618-D38F-4D11-9131-4AD346BC1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30F9-D9D2-4FD2-896E-FA893D810B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983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20B664-2509-48FB-9EDD-B41AC5005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5E62C1C-C4D7-4E1E-8051-9A3E7CD39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126619D-A1A0-45D4-B6C1-8182394F3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A1451DD-891D-45F9-B9FB-E62B785B6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3CCD952-DDBE-431E-BA7C-F8CAF470B8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51B77A0-DFEF-45C7-B2AC-F0901B031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B75A-9673-4F01-897E-78C1B1735333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5121F67-F6DD-4A49-8F0D-C8151903C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8AF391AB-0C94-41CB-BB89-0EF8211E3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30F9-D9D2-4FD2-896E-FA893D810B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03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DC6CD3-FDA0-4AE3-A880-8CC38BDE1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F6462EC-7AA7-4F9F-AED1-C15348B9B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B75A-9673-4F01-897E-78C1B1735333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81D7C92-6315-4A85-B6FC-0BEF636B2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754FC15-6373-4AF9-9A47-236C0A9A0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30F9-D9D2-4FD2-896E-FA893D810B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149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5C0F9E3-215B-468B-ABE1-47E6DC2E5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B75A-9673-4F01-897E-78C1B1735333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1E2ABF1-6D20-4CC3-8F3C-0BA422750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2451CA1-F27A-4CEB-889D-0D064210E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30F9-D9D2-4FD2-896E-FA893D810B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42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B8A5EB-DA51-4C5F-9C1B-DF5A953FF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161B5C5-82BD-41A7-90FD-4DD51B4D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8206840-7A6D-4828-ACF1-5C5622B2C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827C684-28F1-40EB-8320-BC8E02816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B75A-9673-4F01-897E-78C1B1735333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DDCB97F-8530-48AE-B014-CB5241BB6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E888711-946F-4E03-BD65-C675C7D6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30F9-D9D2-4FD2-896E-FA893D810B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1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EC97F9-F45A-4593-B063-D7EB9F114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A70EFF9-D70A-4975-9B11-A44622842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BBC59E1-E479-4C7B-8D3B-30917D462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E88B162-9349-4861-B342-DA6A2E221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B75A-9673-4F01-897E-78C1B1735333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8CA1834-4C18-4C73-89A1-10D7B128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3DB4396-31CF-4805-8D5D-8524E54AD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30F9-D9D2-4FD2-896E-FA893D810B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871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122291-7E86-4FB1-B909-8F1D36BE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9D6680A-0EF5-4C36-957B-9263AEED6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3B2BD88-95A0-4AC9-B778-48EFB99175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2B75A-9673-4F01-897E-78C1B1735333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7F75936-8541-4F33-B76C-BF3994CAC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CF68B60-7D4B-41D8-8707-6B62DD3B9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F30F9-D9D2-4FD2-896E-FA893D810B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56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a.kruglova@elcode.ru" TargetMode="External"/><Relationship Id="rId4" Type="http://schemas.openxmlformats.org/officeDocument/2006/relationships/hyperlink" Target="mailto:chuhno@elcode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3.svg"/><Relationship Id="rId18" Type="http://schemas.openxmlformats.org/officeDocument/2006/relationships/image" Target="../media/image16.png"/><Relationship Id="rId3" Type="http://schemas.openxmlformats.org/officeDocument/2006/relationships/image" Target="../media/image8.jpeg"/><Relationship Id="rId7" Type="http://schemas.openxmlformats.org/officeDocument/2006/relationships/image" Target="../media/image17.svg"/><Relationship Id="rId12" Type="http://schemas.openxmlformats.org/officeDocument/2006/relationships/image" Target="../media/image13.png"/><Relationship Id="rId17" Type="http://schemas.openxmlformats.org/officeDocument/2006/relationships/image" Target="../media/image27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10" Type="http://schemas.openxmlformats.org/officeDocument/2006/relationships/image" Target="../media/image12.png"/><Relationship Id="rId19" Type="http://schemas.openxmlformats.org/officeDocument/2006/relationships/image" Target="../media/image29.svg"/><Relationship Id="rId4" Type="http://schemas.openxmlformats.org/officeDocument/2006/relationships/image" Target="../media/image9.png"/><Relationship Id="rId9" Type="http://schemas.openxmlformats.org/officeDocument/2006/relationships/image" Target="../media/image19.sv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8187880E-D2E6-4A6C-B65D-1DBF2E855322}"/>
              </a:ext>
            </a:extLst>
          </p:cNvPr>
          <p:cNvSpPr/>
          <p:nvPr/>
        </p:nvSpPr>
        <p:spPr>
          <a:xfrm>
            <a:off x="10159983" y="6167463"/>
            <a:ext cx="1685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www.elcode.ru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CFD2477-20FA-4DB4-AB19-94E833DAD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68777" y="415797"/>
            <a:ext cx="1176347" cy="117634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легк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A2232A6E-CE80-4BDA-A2DF-B650D32A5D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7931D8D-C953-4D55-992D-0B31C37821AF}"/>
              </a:ext>
            </a:extLst>
          </p:cNvPr>
          <p:cNvSpPr/>
          <p:nvPr/>
        </p:nvSpPr>
        <p:spPr>
          <a:xfrm>
            <a:off x="1258070" y="1163266"/>
            <a:ext cx="39175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ЭЛКОД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2D44FE53-16D2-4D0E-B7F0-8EFA422F5DB9}"/>
              </a:ext>
            </a:extLst>
          </p:cNvPr>
          <p:cNvSpPr/>
          <p:nvPr/>
        </p:nvSpPr>
        <p:spPr>
          <a:xfrm>
            <a:off x="2207913" y="5885361"/>
            <a:ext cx="1685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www.elcode.ru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43E9A1DA-04EA-4D4F-8EDF-6FE8C300F5E3}"/>
              </a:ext>
            </a:extLst>
          </p:cNvPr>
          <p:cNvSpPr/>
          <p:nvPr/>
        </p:nvSpPr>
        <p:spPr>
          <a:xfrm>
            <a:off x="3092636" y="2555213"/>
            <a:ext cx="31656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доверия,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партнерства </a:t>
            </a:r>
          </a:p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и успеха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A476BD9A-3243-493E-BEB0-6E49CFC58D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7648" y="2370343"/>
            <a:ext cx="648880" cy="25738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CB9B7B0A-5D97-4B14-B5F5-016B6C3E42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09558" y="522345"/>
            <a:ext cx="962025" cy="96202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638473FB-B6B3-454F-879F-8CDF341F46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7898" y="2855958"/>
            <a:ext cx="1809750" cy="1381125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1ED5C273-36A8-4E73-B9EC-5DF49AECAA19}"/>
              </a:ext>
            </a:extLst>
          </p:cNvPr>
          <p:cNvSpPr/>
          <p:nvPr/>
        </p:nvSpPr>
        <p:spPr>
          <a:xfrm>
            <a:off x="1704404" y="3524709"/>
            <a:ext cx="545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</a:p>
        </p:txBody>
      </p:sp>
    </p:spTree>
    <p:extLst>
      <p:ext uri="{BB962C8B-B14F-4D97-AF65-F5344CB8AC3E}">
        <p14:creationId xmlns:p14="http://schemas.microsoft.com/office/powerpoint/2010/main" val="374801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A0019E7-9427-45C4-9C53-F74EBEEAA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27"/>
            <a:ext cx="12192002" cy="280120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7831AD-CA8B-4227-8C0D-4E8C730260F7}"/>
              </a:ext>
            </a:extLst>
          </p:cNvPr>
          <p:cNvSpPr/>
          <p:nvPr/>
        </p:nvSpPr>
        <p:spPr>
          <a:xfrm>
            <a:off x="0" y="2823028"/>
            <a:ext cx="12192000" cy="4034972"/>
          </a:xfrm>
          <a:prstGeom prst="rect">
            <a:avLst/>
          </a:prstGeom>
          <a:solidFill>
            <a:srgbClr val="E9DE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53610" y="1202724"/>
            <a:ext cx="10199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Какого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менеджера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по продажам мы ищем?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0B08C38-669B-4735-9A6B-D3DA45746027}"/>
              </a:ext>
            </a:extLst>
          </p:cNvPr>
          <p:cNvSpPr txBox="1"/>
          <p:nvPr/>
        </p:nvSpPr>
        <p:spPr>
          <a:xfrm>
            <a:off x="653610" y="338987"/>
            <a:ext cx="7087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179B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ВОЗВРАЩАЕМСЯ К ВОПРОСУ</a:t>
            </a:r>
            <a:endParaRPr lang="ru-RU" sz="3200" dirty="0">
              <a:solidFill>
                <a:srgbClr val="179B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3610" y="3147111"/>
            <a:ext cx="934828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ТЫ НАМ ПОДОЙДЕШЬ, ЕСЛИ: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ты целеустремлен, готов для достижения результата свернуть горы;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ты готов постоянно развиваться и работать над собой, становиться лучше с каждым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днем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ты ставишь перед собой цели, которые другие считают недостижимыми; принимаешь решения, на которые другие никогда не осмелятся;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ты умеешь и стремишься делать свое дело лучше всех на свете;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ты имеешь аналитический склад ума, умеешь обращать внимание на мелочи.</a:t>
            </a:r>
          </a:p>
        </p:txBody>
      </p:sp>
    </p:spTree>
    <p:extLst>
      <p:ext uri="{BB962C8B-B14F-4D97-AF65-F5344CB8AC3E}">
        <p14:creationId xmlns:p14="http://schemas.microsoft.com/office/powerpoint/2010/main" val="88744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5BCC36B-0C26-4B5A-9E41-E2843CBBA5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9" t="1471" r="17978" b="113"/>
          <a:stretch/>
        </p:blipFill>
        <p:spPr>
          <a:xfrm>
            <a:off x="0" y="0"/>
            <a:ext cx="6103216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D0249B8-1602-44DF-906D-6D96D2F79030}"/>
              </a:ext>
            </a:extLst>
          </p:cNvPr>
          <p:cNvSpPr/>
          <p:nvPr/>
        </p:nvSpPr>
        <p:spPr>
          <a:xfrm>
            <a:off x="6512495" y="1842178"/>
            <a:ext cx="5148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познакомиться с вами; после разговора вам также могут отправить ссылку на онлайн-тестирование.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2055" y="534128"/>
            <a:ext cx="5557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КАК ПОПАСТЬ </a:t>
            </a:r>
          </a:p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 КОМАНДУ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«ЭЛКОДА»?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512496" y="378119"/>
            <a:ext cx="5300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КАК ПРАВИЛО, ВАС ЖДЕТ ТРИ ЭТАПА: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DA25B0A1-F0F2-4CED-9792-B7D27CF4316F}"/>
              </a:ext>
            </a:extLst>
          </p:cNvPr>
          <p:cNvSpPr/>
          <p:nvPr/>
        </p:nvSpPr>
        <p:spPr>
          <a:xfrm>
            <a:off x="8601421" y="779131"/>
            <a:ext cx="4400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CAD6DC1-674E-46E7-802E-32FCBA1CA204}"/>
              </a:ext>
            </a:extLst>
          </p:cNvPr>
          <p:cNvSpPr/>
          <p:nvPr/>
        </p:nvSpPr>
        <p:spPr>
          <a:xfrm>
            <a:off x="8601421" y="2720766"/>
            <a:ext cx="495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526DF502-C0C1-44F9-9976-3D354CC20891}"/>
              </a:ext>
            </a:extLst>
          </p:cNvPr>
          <p:cNvSpPr/>
          <p:nvPr/>
        </p:nvSpPr>
        <p:spPr>
          <a:xfrm>
            <a:off x="8601421" y="4597546"/>
            <a:ext cx="4861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4E72351-EA46-4061-8FCE-EC0D92E6EA21}"/>
              </a:ext>
            </a:extLst>
          </p:cNvPr>
          <p:cNvSpPr/>
          <p:nvPr/>
        </p:nvSpPr>
        <p:spPr>
          <a:xfrm>
            <a:off x="6512495" y="3910638"/>
            <a:ext cx="53787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обсудить основные задачи и взаимные ожидания.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3D964755-2BFE-4AF1-87D3-F8751BC3FBFB}"/>
              </a:ext>
            </a:extLst>
          </p:cNvPr>
          <p:cNvSpPr/>
          <p:nvPr/>
        </p:nvSpPr>
        <p:spPr>
          <a:xfrm>
            <a:off x="6512495" y="5414579"/>
            <a:ext cx="4615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79B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ФИНАЛЬНЫЙ ЭТАП, ОФОРМЛЕНИЕ</a:t>
            </a:r>
            <a:endParaRPr lang="en-US" b="1" dirty="0">
              <a:solidFill>
                <a:srgbClr val="179B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B4F7E86D-1313-44C3-AC93-17833853E32E}"/>
              </a:ext>
            </a:extLst>
          </p:cNvPr>
          <p:cNvSpPr/>
          <p:nvPr/>
        </p:nvSpPr>
        <p:spPr>
          <a:xfrm>
            <a:off x="6512495" y="5783911"/>
            <a:ext cx="4911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принять окончательное решение,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пройти процедуру трудоустройства.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50C5858C-A1A2-4352-B4C2-1B6C36FA6469}"/>
              </a:ext>
            </a:extLst>
          </p:cNvPr>
          <p:cNvSpPr/>
          <p:nvPr/>
        </p:nvSpPr>
        <p:spPr>
          <a:xfrm>
            <a:off x="6512495" y="3565358"/>
            <a:ext cx="5148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79B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ЛИЧНАЯ ВСТРЕЧА С РУКОВОДИТЕЛЕМ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FF455FE0-2A63-4126-B922-9F8331D5F1AB}"/>
              </a:ext>
            </a:extLst>
          </p:cNvPr>
          <p:cNvSpPr/>
          <p:nvPr/>
        </p:nvSpPr>
        <p:spPr>
          <a:xfrm>
            <a:off x="6512495" y="4248863"/>
            <a:ext cx="5086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79B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Совет: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 стесняйтесь задавать вопросы. Лучше заранее обговорить все условия вакансии.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29174964-E304-4971-A538-8635A384ABF9}"/>
              </a:ext>
            </a:extLst>
          </p:cNvPr>
          <p:cNvSpPr/>
          <p:nvPr/>
        </p:nvSpPr>
        <p:spPr>
          <a:xfrm>
            <a:off x="6512495" y="2368558"/>
            <a:ext cx="53787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79B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Совет: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ыберите спокойное место. Будьте готовы к тому, что рекрутер может задать не только общие вопросы по вашему резюме.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2A6A7AED-F326-4D38-92E2-3E5C51899880}"/>
              </a:ext>
            </a:extLst>
          </p:cNvPr>
          <p:cNvSpPr/>
          <p:nvPr/>
        </p:nvSpPr>
        <p:spPr>
          <a:xfrm>
            <a:off x="6499397" y="1493463"/>
            <a:ext cx="4751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79B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ТЕЛЕФОННОЕ ИНТЕРВЬЮ С </a:t>
            </a:r>
            <a:r>
              <a:rPr lang="en-US" b="1" dirty="0">
                <a:solidFill>
                  <a:srgbClr val="179B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endParaRPr lang="ru-RU" dirty="0">
              <a:solidFill>
                <a:srgbClr val="179B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83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76399827-143F-464B-AF50-5A28863A9860}"/>
              </a:ext>
            </a:extLst>
          </p:cNvPr>
          <p:cNvSpPr/>
          <p:nvPr/>
        </p:nvSpPr>
        <p:spPr>
          <a:xfrm>
            <a:off x="-11906" y="1"/>
            <a:ext cx="6107906" cy="1877438"/>
          </a:xfrm>
          <a:prstGeom prst="rect">
            <a:avLst/>
          </a:prstGeom>
          <a:solidFill>
            <a:srgbClr val="179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1873" y="2184710"/>
            <a:ext cx="51673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1-й ЭТАП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179B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по продукту, услугам и техникам ведения переговоров (две недели)</a:t>
            </a: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протяжении двух недель вы будете проходить обучение, где узнаете, что продавать и как продавать. 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2-й ЭТАП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rgbClr val="179B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 в должность под руководством опытного наставника </a:t>
            </a:r>
            <a:r>
              <a:rPr lang="ru-RU" sz="1400" b="1" dirty="0">
                <a:solidFill>
                  <a:srgbClr val="179B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первые переговоры </a:t>
            </a:r>
            <a:r>
              <a:rPr lang="en-US" sz="1400" b="1" dirty="0">
                <a:solidFill>
                  <a:srgbClr val="179B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b="1" dirty="0">
                <a:solidFill>
                  <a:srgbClr val="179BA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179B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клиентами (две недели)</a:t>
            </a: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 вместе с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руководителем или наставником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составите индивидуальную программу, в которую будут включены все этапы вашего развития в профессии.</a:t>
            </a: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3-й ЭТАП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179B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клиентской базы и первые продажи, успешное прохождение испытательного срока (два месяца)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20441D4-4B34-4370-9D93-D7D99DD79A18}"/>
              </a:ext>
            </a:extLst>
          </p:cNvPr>
          <p:cNvSpPr/>
          <p:nvPr/>
        </p:nvSpPr>
        <p:spPr>
          <a:xfrm>
            <a:off x="496937" y="1278692"/>
            <a:ext cx="50572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E9D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Первые шаги в компании «ЭЛКОД»</a:t>
            </a:r>
            <a:endParaRPr lang="ru-RU" sz="2000" dirty="0">
              <a:solidFill>
                <a:srgbClr val="E9DE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B5B5F83-A395-4060-97C5-5555DE640FBB}"/>
              </a:ext>
            </a:extLst>
          </p:cNvPr>
          <p:cNvSpPr txBox="1"/>
          <p:nvPr/>
        </p:nvSpPr>
        <p:spPr>
          <a:xfrm>
            <a:off x="496937" y="444038"/>
            <a:ext cx="4499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ЧТО ДАЛЬШЕ?</a:t>
            </a:r>
          </a:p>
        </p:txBody>
      </p:sp>
      <p:pic>
        <p:nvPicPr>
          <p:cNvPr id="4" name="Рисунок 3" descr="Изображение выглядит как человек, стоит&#10;&#10;Автоматически созданное описание">
            <a:extLst>
              <a:ext uri="{FF2B5EF4-FFF2-40B4-BE49-F238E27FC236}">
                <a16:creationId xmlns="" xmlns:a16="http://schemas.microsoft.com/office/drawing/2014/main" id="{DEDEF1E6-D050-4066-B388-01B444AC79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4" r="2169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0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C206FD5-81A1-43EC-BA35-BC00C822EB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924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C652E09-04E1-46B7-A653-14A95AEB54EC}"/>
              </a:ext>
            </a:extLst>
          </p:cNvPr>
          <p:cNvSpPr txBox="1"/>
          <p:nvPr/>
        </p:nvSpPr>
        <p:spPr>
          <a:xfrm>
            <a:off x="416318" y="348280"/>
            <a:ext cx="5180441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179B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ПРИСОЕДИНЯЙСЯ </a:t>
            </a:r>
            <a:endParaRPr lang="en-US" sz="3600" b="1" dirty="0">
              <a:solidFill>
                <a:srgbClr val="179B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b="1" dirty="0">
                <a:solidFill>
                  <a:srgbClr val="179B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КОМАНДЕ </a:t>
            </a:r>
            <a:endParaRPr lang="en-US" sz="3600" b="1" dirty="0">
              <a:solidFill>
                <a:srgbClr val="179B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b="1" dirty="0">
                <a:solidFill>
                  <a:srgbClr val="179B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ПРОФЕССИОНАЛОВ!</a:t>
            </a:r>
          </a:p>
          <a:p>
            <a:endParaRPr lang="ru-RU" sz="3600" b="1" dirty="0">
              <a:solidFill>
                <a:srgbClr val="179B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C652E09-04E1-46B7-A653-14A95AEB54EC}"/>
              </a:ext>
            </a:extLst>
          </p:cNvPr>
          <p:cNvSpPr txBox="1"/>
          <p:nvPr/>
        </p:nvSpPr>
        <p:spPr>
          <a:xfrm>
            <a:off x="1155468" y="3533886"/>
            <a:ext cx="4591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МЫ ВСЕГДА НА СВЯЗИ!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98966" y="5841312"/>
            <a:ext cx="3083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www.elcode.ru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56184FF-DD5F-46A6-BDF5-0E9654C6FE79}"/>
              </a:ext>
            </a:extLst>
          </p:cNvPr>
          <p:cNvSpPr/>
          <p:nvPr/>
        </p:nvSpPr>
        <p:spPr>
          <a:xfrm>
            <a:off x="478945" y="4363985"/>
            <a:ext cx="52867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София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Чухно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hlinkClick r:id="rId4"/>
              </a:rPr>
              <a:t>chuhno@elcode.ru</a:t>
            </a:r>
            <a:endParaRPr lang="ru-RU" sz="2400" dirty="0"/>
          </a:p>
          <a:p>
            <a:pPr algn="r"/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Анна Круглова </a:t>
            </a:r>
            <a:r>
              <a:rPr lang="en-US" sz="2400" dirty="0" smtClean="0">
                <a:hlinkClick r:id="rId5"/>
              </a:rPr>
              <a:t>a.kruglova@elcode.ru</a:t>
            </a:r>
            <a:endParaRPr lang="ru-RU" sz="2400" dirty="0" smtClean="0"/>
          </a:p>
          <a:p>
            <a:pPr algn="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+7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(495) 234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C652E09-04E1-46B7-A653-14A95AEB54EC}"/>
              </a:ext>
            </a:extLst>
          </p:cNvPr>
          <p:cNvSpPr txBox="1"/>
          <p:nvPr/>
        </p:nvSpPr>
        <p:spPr>
          <a:xfrm>
            <a:off x="6426354" y="4363986"/>
            <a:ext cx="4956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Можно обращаться и задавать вопросы любыми удобными способами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706FA90-E4C2-417A-B3FA-D3963FA53436}"/>
              </a:ext>
            </a:extLst>
          </p:cNvPr>
          <p:cNvSpPr/>
          <p:nvPr/>
        </p:nvSpPr>
        <p:spPr>
          <a:xfrm>
            <a:off x="478945" y="2287272"/>
            <a:ext cx="47315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Мы умеем раскрывать потенциалы людей, которые приходят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 нам. Мы любим то, что делаем, потому что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работаем в дружной и профессиональной команде.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9D9DDB47-06FF-4CE5-B97E-2403525953CE}"/>
              </a:ext>
            </a:extLst>
          </p:cNvPr>
          <p:cNvCxnSpPr>
            <a:cxnSpLocks/>
          </p:cNvCxnSpPr>
          <p:nvPr/>
        </p:nvCxnSpPr>
        <p:spPr>
          <a:xfrm>
            <a:off x="6096000" y="4402180"/>
            <a:ext cx="0" cy="1317347"/>
          </a:xfrm>
          <a:prstGeom prst="line">
            <a:avLst/>
          </a:prstGeom>
          <a:ln w="22225">
            <a:solidFill>
              <a:srgbClr val="E9DE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07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DF33272A-F013-4CC6-8317-3FA277E9D0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095014" y="0"/>
            <a:ext cx="6080801" cy="6080801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78740289-A2BC-4424-8E33-0CA88493D714}"/>
              </a:ext>
            </a:extLst>
          </p:cNvPr>
          <p:cNvSpPr/>
          <p:nvPr/>
        </p:nvSpPr>
        <p:spPr>
          <a:xfrm>
            <a:off x="6514758" y="3922770"/>
            <a:ext cx="5330758" cy="843223"/>
          </a:xfrm>
          <a:prstGeom prst="rect">
            <a:avLst/>
          </a:prstGeom>
          <a:solidFill>
            <a:srgbClr val="A3EBF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F99AD88E-B758-45B2-ADAF-3C1DEAD4AD6B}"/>
              </a:ext>
            </a:extLst>
          </p:cNvPr>
          <p:cNvSpPr/>
          <p:nvPr/>
        </p:nvSpPr>
        <p:spPr>
          <a:xfrm>
            <a:off x="-39771" y="0"/>
            <a:ext cx="6096000" cy="6858000"/>
          </a:xfrm>
          <a:prstGeom prst="rect">
            <a:avLst/>
          </a:prstGeom>
          <a:solidFill>
            <a:srgbClr val="E9DE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AB207F35-6784-4138-AF35-F57F5CEC27B4}"/>
              </a:ext>
            </a:extLst>
          </p:cNvPr>
          <p:cNvSpPr/>
          <p:nvPr/>
        </p:nvSpPr>
        <p:spPr>
          <a:xfrm>
            <a:off x="342850" y="2822993"/>
            <a:ext cx="5330758" cy="6272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37610C6-651B-4986-8937-5BC167C980D6}"/>
              </a:ext>
            </a:extLst>
          </p:cNvPr>
          <p:cNvSpPr/>
          <p:nvPr/>
        </p:nvSpPr>
        <p:spPr>
          <a:xfrm>
            <a:off x="6514758" y="850790"/>
            <a:ext cx="5330758" cy="2798159"/>
          </a:xfrm>
          <a:prstGeom prst="rect">
            <a:avLst/>
          </a:prstGeom>
          <a:solidFill>
            <a:srgbClr val="179BA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6A27149-9DC0-4A8B-B048-E59FAE991DFE}"/>
              </a:ext>
            </a:extLst>
          </p:cNvPr>
          <p:cNvSpPr/>
          <p:nvPr/>
        </p:nvSpPr>
        <p:spPr>
          <a:xfrm>
            <a:off x="919250" y="3833156"/>
            <a:ext cx="44530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 нами клиенты принимают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верные решения!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BF4C413-D251-4710-B3A7-AB5A534C3384}"/>
              </a:ext>
            </a:extLst>
          </p:cNvPr>
          <p:cNvSpPr/>
          <p:nvPr/>
        </p:nvSpPr>
        <p:spPr>
          <a:xfrm>
            <a:off x="6877878" y="1080366"/>
            <a:ext cx="470238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«ЭЛКОД»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крупнейшая сервисная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IT-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компания.</a:t>
            </a:r>
          </a:p>
          <a:p>
            <a:pPr fontAlgn="base"/>
            <a:endParaRPr lang="ru-RU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дистрибьютор компании «Консультант Плюс»,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производитель Информационных банков систем КонсультантПлюс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законодательству Москвы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Московской области.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9F22FA8D-3FFF-4EEF-89B6-F7A00F34E78B}"/>
              </a:ext>
            </a:extLst>
          </p:cNvPr>
          <p:cNvSpPr/>
          <p:nvPr/>
        </p:nvSpPr>
        <p:spPr>
          <a:xfrm>
            <a:off x="717950" y="2865471"/>
            <a:ext cx="4718017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КОМПАНИЯ «ЭЛКОД»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EB4E479-34DE-4B6C-BFBE-9EBD1C72CD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4304" y="1657083"/>
            <a:ext cx="1165272" cy="7768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B92D6A4D-BC5C-404A-AD56-9ABB3EF22BC7}"/>
              </a:ext>
            </a:extLst>
          </p:cNvPr>
          <p:cNvSpPr/>
          <p:nvPr/>
        </p:nvSpPr>
        <p:spPr>
          <a:xfrm>
            <a:off x="7186661" y="4021215"/>
            <a:ext cx="3831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>
                <a:solidFill>
                  <a:srgbClr val="179B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нами сотрудничают лучшие бренды России и мира: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328204AF-96AC-4825-9A99-4E38EDF0AD00}"/>
              </a:ext>
            </a:extLst>
          </p:cNvPr>
          <p:cNvSpPr/>
          <p:nvPr/>
        </p:nvSpPr>
        <p:spPr>
          <a:xfrm>
            <a:off x="2009541" y="1531369"/>
            <a:ext cx="34264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30 лет мы оказываем профессиональную правовую поддержку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33AB88DE-60EA-43F8-BCCB-4F1CAE2765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823" y="4941071"/>
            <a:ext cx="5861431" cy="140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7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0116C111-F5D7-4397-861B-786C25BE65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8" b="34222"/>
          <a:stretch/>
        </p:blipFill>
        <p:spPr>
          <a:xfrm flipH="1">
            <a:off x="0" y="-31847"/>
            <a:ext cx="12192000" cy="2703071"/>
          </a:xfrm>
          <a:prstGeom prst="rect">
            <a:avLst/>
          </a:prstGeom>
        </p:spPr>
      </p:pic>
      <p:sp>
        <p:nvSpPr>
          <p:cNvPr id="58" name="Прямоугольник: скругленные углы 57">
            <a:extLst>
              <a:ext uri="{FF2B5EF4-FFF2-40B4-BE49-F238E27FC236}">
                <a16:creationId xmlns="" xmlns:a16="http://schemas.microsoft.com/office/drawing/2014/main" id="{B381F562-A29C-4AA3-A991-FAC74AB06586}"/>
              </a:ext>
            </a:extLst>
          </p:cNvPr>
          <p:cNvSpPr/>
          <p:nvPr/>
        </p:nvSpPr>
        <p:spPr>
          <a:xfrm>
            <a:off x="532374" y="3520866"/>
            <a:ext cx="2565857" cy="1019867"/>
          </a:xfrm>
          <a:prstGeom prst="roundRect">
            <a:avLst>
              <a:gd name="adj" fmla="val 0"/>
            </a:avLst>
          </a:prstGeom>
          <a:solidFill>
            <a:srgbClr val="179BA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="" xmlns:a16="http://schemas.microsoft.com/office/drawing/2014/main" id="{8A7DE3F1-3C76-4D45-A2BC-7B67F60655DB}"/>
              </a:ext>
            </a:extLst>
          </p:cNvPr>
          <p:cNvSpPr/>
          <p:nvPr/>
        </p:nvSpPr>
        <p:spPr>
          <a:xfrm>
            <a:off x="3413763" y="3526171"/>
            <a:ext cx="2565857" cy="1019867"/>
          </a:xfrm>
          <a:prstGeom prst="roundRect">
            <a:avLst>
              <a:gd name="adj" fmla="val 0"/>
            </a:avLst>
          </a:prstGeom>
          <a:solidFill>
            <a:srgbClr val="179BA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="" xmlns:a16="http://schemas.microsoft.com/office/drawing/2014/main" id="{8B34B1B4-09FF-48C9-8A19-AE0B25B97EFF}"/>
              </a:ext>
            </a:extLst>
          </p:cNvPr>
          <p:cNvSpPr/>
          <p:nvPr/>
        </p:nvSpPr>
        <p:spPr>
          <a:xfrm>
            <a:off x="6229854" y="3526171"/>
            <a:ext cx="2602491" cy="1019867"/>
          </a:xfrm>
          <a:prstGeom prst="roundRect">
            <a:avLst>
              <a:gd name="adj" fmla="val 0"/>
            </a:avLst>
          </a:prstGeom>
          <a:solidFill>
            <a:srgbClr val="179BA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="" xmlns:a16="http://schemas.microsoft.com/office/drawing/2014/main" id="{3AD53955-A656-41CA-A3C1-E90D3F9881B0}"/>
              </a:ext>
            </a:extLst>
          </p:cNvPr>
          <p:cNvSpPr/>
          <p:nvPr/>
        </p:nvSpPr>
        <p:spPr>
          <a:xfrm>
            <a:off x="9199916" y="3526171"/>
            <a:ext cx="2482710" cy="1019867"/>
          </a:xfrm>
          <a:prstGeom prst="roundRect">
            <a:avLst>
              <a:gd name="adj" fmla="val 0"/>
            </a:avLst>
          </a:prstGeom>
          <a:solidFill>
            <a:srgbClr val="179BA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="" xmlns:a16="http://schemas.microsoft.com/office/drawing/2014/main" id="{8BA89786-6B15-4C1F-830C-B9DBDC7B8121}"/>
              </a:ext>
            </a:extLst>
          </p:cNvPr>
          <p:cNvSpPr/>
          <p:nvPr/>
        </p:nvSpPr>
        <p:spPr>
          <a:xfrm>
            <a:off x="3473200" y="5327400"/>
            <a:ext cx="2446982" cy="1001992"/>
          </a:xfrm>
          <a:prstGeom prst="roundRect">
            <a:avLst>
              <a:gd name="adj" fmla="val 0"/>
            </a:avLst>
          </a:prstGeom>
          <a:solidFill>
            <a:srgbClr val="179BA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="" xmlns:a16="http://schemas.microsoft.com/office/drawing/2014/main" id="{0B76651A-04FD-401D-A74B-72D934B610F3}"/>
              </a:ext>
            </a:extLst>
          </p:cNvPr>
          <p:cNvSpPr/>
          <p:nvPr/>
        </p:nvSpPr>
        <p:spPr>
          <a:xfrm>
            <a:off x="6248171" y="5327400"/>
            <a:ext cx="2565857" cy="1001992"/>
          </a:xfrm>
          <a:prstGeom prst="roundRect">
            <a:avLst>
              <a:gd name="adj" fmla="val 0"/>
            </a:avLst>
          </a:prstGeom>
          <a:solidFill>
            <a:srgbClr val="179BA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="" xmlns:a16="http://schemas.microsoft.com/office/drawing/2014/main" id="{BA70EC89-5F87-4FEE-802C-2294494CCA74}"/>
              </a:ext>
            </a:extLst>
          </p:cNvPr>
          <p:cNvSpPr/>
          <p:nvPr/>
        </p:nvSpPr>
        <p:spPr>
          <a:xfrm>
            <a:off x="9199916" y="5327400"/>
            <a:ext cx="2482710" cy="1001992"/>
          </a:xfrm>
          <a:prstGeom prst="roundRect">
            <a:avLst>
              <a:gd name="adj" fmla="val 0"/>
            </a:avLst>
          </a:prstGeom>
          <a:solidFill>
            <a:srgbClr val="179BA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="" xmlns:a16="http://schemas.microsoft.com/office/drawing/2014/main" id="{B879CA24-B5F0-4433-A34F-16E6F3AB4B09}"/>
              </a:ext>
            </a:extLst>
          </p:cNvPr>
          <p:cNvSpPr/>
          <p:nvPr/>
        </p:nvSpPr>
        <p:spPr>
          <a:xfrm>
            <a:off x="532374" y="5327400"/>
            <a:ext cx="2565857" cy="1001992"/>
          </a:xfrm>
          <a:prstGeom prst="roundRect">
            <a:avLst>
              <a:gd name="adj" fmla="val 0"/>
            </a:avLst>
          </a:prstGeom>
          <a:solidFill>
            <a:srgbClr val="179BA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E47B49AF-6A5D-40DD-93BF-DAA089FC520F}"/>
              </a:ext>
            </a:extLst>
          </p:cNvPr>
          <p:cNvSpPr/>
          <p:nvPr/>
        </p:nvSpPr>
        <p:spPr>
          <a:xfrm>
            <a:off x="523848" y="3636675"/>
            <a:ext cx="2564568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Справочная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правовая система КонсультантПлюс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EC98556F-999D-4DD5-B163-3BBD69F5A220}"/>
              </a:ext>
            </a:extLst>
          </p:cNvPr>
          <p:cNvSpPr/>
          <p:nvPr/>
        </p:nvSpPr>
        <p:spPr>
          <a:xfrm>
            <a:off x="1320201" y="5584125"/>
            <a:ext cx="990203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C6FF5151-2A23-4855-AEA2-8632EAF8794E}"/>
              </a:ext>
            </a:extLst>
          </p:cNvPr>
          <p:cNvSpPr/>
          <p:nvPr/>
        </p:nvSpPr>
        <p:spPr>
          <a:xfrm>
            <a:off x="3427636" y="3676386"/>
            <a:ext cx="253811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Налоговое консультирование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AED62BEF-581B-44CA-BAB8-DC373E686D75}"/>
              </a:ext>
            </a:extLst>
          </p:cNvPr>
          <p:cNvSpPr/>
          <p:nvPr/>
        </p:nvSpPr>
        <p:spPr>
          <a:xfrm>
            <a:off x="9263564" y="5445625"/>
            <a:ext cx="2355415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Управленческий консалтинг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980275C-B573-477D-8FD6-E00F71EFA037}"/>
              </a:ext>
            </a:extLst>
          </p:cNvPr>
          <p:cNvSpPr/>
          <p:nvPr/>
        </p:nvSpPr>
        <p:spPr>
          <a:xfrm>
            <a:off x="6226350" y="3694528"/>
            <a:ext cx="2609498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отчетность СБИС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CC3907DC-E78E-4864-A949-E096D1A84033}"/>
              </a:ext>
            </a:extLst>
          </p:cNvPr>
          <p:cNvSpPr/>
          <p:nvPr/>
        </p:nvSpPr>
        <p:spPr>
          <a:xfrm>
            <a:off x="9263564" y="3694527"/>
            <a:ext cx="2355415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услуги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8600D3B4-7D5C-4D82-A4D8-E3ACFDE54657}"/>
              </a:ext>
            </a:extLst>
          </p:cNvPr>
          <p:cNvSpPr/>
          <p:nvPr/>
        </p:nvSpPr>
        <p:spPr>
          <a:xfrm>
            <a:off x="6353392" y="5466823"/>
            <a:ext cx="2355415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Аудиторские 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21AC4890-E338-488E-A36F-EC80F3212D9E}"/>
              </a:ext>
            </a:extLst>
          </p:cNvPr>
          <p:cNvSpPr/>
          <p:nvPr/>
        </p:nvSpPr>
        <p:spPr>
          <a:xfrm>
            <a:off x="3518984" y="5496986"/>
            <a:ext cx="2355415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Консалтинг в сфере закупок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248BBD1C-5C33-43F8-A050-032F910762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90141" y="2901813"/>
            <a:ext cx="481916" cy="53974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56620393-A117-478E-B6AE-E14838F73F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36522" y="2863749"/>
            <a:ext cx="488256" cy="4882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6DA1FBDC-A965-4B65-92C0-A34D0EF90D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50867" y="3032004"/>
            <a:ext cx="580809" cy="37794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ACA89544-7562-4F5C-9F1F-FC07480B520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20062" y="4780689"/>
            <a:ext cx="422075" cy="47483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34A04333-6D72-4C1A-B23A-3B9A4D160B4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30234" y="4845567"/>
            <a:ext cx="422075" cy="3853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85E89378-277A-438E-BB25-825BE42CC6F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546713" y="2963087"/>
            <a:ext cx="449196" cy="4882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CFA547E9-F96F-46C7-A5B5-94DF360E3F7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472835" y="4832219"/>
            <a:ext cx="447712" cy="3777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D303B20A-F346-421B-BE5A-D8C7AB9D5BF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636522" y="4805272"/>
            <a:ext cx="357561" cy="4256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1989469-DFAB-4837-86DE-47BDFC235F39}"/>
              </a:ext>
            </a:extLst>
          </p:cNvPr>
          <p:cNvSpPr txBox="1"/>
          <p:nvPr/>
        </p:nvSpPr>
        <p:spPr>
          <a:xfrm>
            <a:off x="491388" y="700636"/>
            <a:ext cx="5585750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ЧЕМ МЫ ЗАНИМАЕМСЯ:</a:t>
            </a:r>
          </a:p>
        </p:txBody>
      </p:sp>
    </p:spTree>
    <p:extLst>
      <p:ext uri="{BB962C8B-B14F-4D97-AF65-F5344CB8AC3E}">
        <p14:creationId xmlns:p14="http://schemas.microsoft.com/office/powerpoint/2010/main" val="419815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FBA1A880-19F7-4EBE-B434-99D940835127}"/>
              </a:ext>
            </a:extLst>
          </p:cNvPr>
          <p:cNvSpPr/>
          <p:nvPr/>
        </p:nvSpPr>
        <p:spPr>
          <a:xfrm>
            <a:off x="-1" y="2358529"/>
            <a:ext cx="12192001" cy="1240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F201BCF4-AF68-4D7B-B2D1-1CD5F9FF183D}"/>
              </a:ext>
            </a:extLst>
          </p:cNvPr>
          <p:cNvSpPr/>
          <p:nvPr/>
        </p:nvSpPr>
        <p:spPr>
          <a:xfrm>
            <a:off x="-2" y="-1"/>
            <a:ext cx="12192001" cy="4288221"/>
          </a:xfrm>
          <a:prstGeom prst="rect">
            <a:avLst/>
          </a:prstGeom>
          <a:solidFill>
            <a:srgbClr val="179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7495" y="791701"/>
            <a:ext cx="6054699" cy="646331"/>
          </a:xfrm>
          <a:prstGeom prst="rect">
            <a:avLst/>
          </a:prstGeom>
          <a:solidFill>
            <a:srgbClr val="E9DE0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ЭЛКОД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В ЦИФРАХ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0998" y="1939778"/>
            <a:ext cx="2815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E9D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сотрудников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32460" y="1957192"/>
            <a:ext cx="2466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E9D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клиентов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40834" y="1939778"/>
            <a:ext cx="3477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E9D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Лидерство в отрасли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E0236341-DFF7-4983-9CE2-3AB0F6EE2382}"/>
              </a:ext>
            </a:extLst>
          </p:cNvPr>
          <p:cNvCxnSpPr/>
          <p:nvPr/>
        </p:nvCxnSpPr>
        <p:spPr>
          <a:xfrm>
            <a:off x="3998068" y="2565498"/>
            <a:ext cx="0" cy="646331"/>
          </a:xfrm>
          <a:prstGeom prst="line">
            <a:avLst/>
          </a:prstGeom>
          <a:ln w="22225">
            <a:solidFill>
              <a:srgbClr val="E9DE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D30C6712-CA9B-429B-B8CC-2396C91075E7}"/>
              </a:ext>
            </a:extLst>
          </p:cNvPr>
          <p:cNvCxnSpPr/>
          <p:nvPr/>
        </p:nvCxnSpPr>
        <p:spPr>
          <a:xfrm>
            <a:off x="8190689" y="2565498"/>
            <a:ext cx="0" cy="646331"/>
          </a:xfrm>
          <a:prstGeom prst="line">
            <a:avLst/>
          </a:prstGeom>
          <a:ln w="22225">
            <a:solidFill>
              <a:srgbClr val="E9DE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BDCAC16-09B5-DC44-836C-70A20CD5E22B}"/>
              </a:ext>
            </a:extLst>
          </p:cNvPr>
          <p:cNvSpPr txBox="1"/>
          <p:nvPr/>
        </p:nvSpPr>
        <p:spPr>
          <a:xfrm>
            <a:off x="4889737" y="2487284"/>
            <a:ext cx="2479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Verdana Pro" panose="020B0604020202020204" pitchFamily="34" charset="0"/>
                <a:cs typeface="Vrinda" panose="020B0502040204020203" pitchFamily="34" charset="0"/>
              </a:rPr>
              <a:t>7 600 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F29897D-4C58-664C-A819-04088A1F7194}"/>
              </a:ext>
            </a:extLst>
          </p:cNvPr>
          <p:cNvSpPr txBox="1"/>
          <p:nvPr/>
        </p:nvSpPr>
        <p:spPr>
          <a:xfrm>
            <a:off x="1099500" y="2534306"/>
            <a:ext cx="1957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Verdana Pro" panose="020B0604030504040204" pitchFamily="34" charset="0"/>
                <a:cs typeface="Arial" panose="020B0604020202020204" pitchFamily="34" charset="0"/>
              </a:rPr>
              <a:t>700 +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F884193D-A065-B34E-9FE3-F1350662A6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3" b="38825"/>
          <a:stretch/>
        </p:blipFill>
        <p:spPr>
          <a:xfrm>
            <a:off x="1356096" y="4554168"/>
            <a:ext cx="7152727" cy="128336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54719ED-1C8F-41E5-811A-65D4693F6745}"/>
              </a:ext>
            </a:extLst>
          </p:cNvPr>
          <p:cNvSpPr/>
          <p:nvPr/>
        </p:nvSpPr>
        <p:spPr>
          <a:xfrm>
            <a:off x="8678217" y="2902783"/>
            <a:ext cx="2898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Лучшая компания года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сети КонсультантПлюс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8E5FAE93-4882-42B9-A215-28F05EB676A3}"/>
              </a:ext>
            </a:extLst>
          </p:cNvPr>
          <p:cNvSpPr/>
          <p:nvPr/>
        </p:nvSpPr>
        <p:spPr>
          <a:xfrm>
            <a:off x="8686396" y="2418530"/>
            <a:ext cx="3086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2016, 2017, 2020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A0FB446C-06E0-4660-B068-4D44212648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7" t="60913" r="32059" b="262"/>
          <a:stretch/>
        </p:blipFill>
        <p:spPr>
          <a:xfrm>
            <a:off x="8508823" y="4659862"/>
            <a:ext cx="2536659" cy="1177083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6EA2F835-9EE8-4902-83BF-8754ED5F0309}"/>
              </a:ext>
            </a:extLst>
          </p:cNvPr>
          <p:cNvSpPr/>
          <p:nvPr/>
        </p:nvSpPr>
        <p:spPr>
          <a:xfrm>
            <a:off x="1711909" y="5957982"/>
            <a:ext cx="87681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SuperJob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раз награждал нас в номинации «Привлекательный работодатель».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значит, что соискатели нам доверяют и хотят у нас работать!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77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0FE8CD67-7DD2-4E1B-B6A1-581B07AF2C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b="14231"/>
          <a:stretch/>
        </p:blipFill>
        <p:spPr>
          <a:xfrm>
            <a:off x="1" y="-1"/>
            <a:ext cx="12192000" cy="26448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1396" y="861808"/>
            <a:ext cx="9507996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РАБОТА В КОМПАНИИ «ЭЛКОД»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ЭТО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18AE3A9C-78D3-4F37-ABDB-4B65772C496E}"/>
              </a:ext>
            </a:extLst>
          </p:cNvPr>
          <p:cNvSpPr/>
          <p:nvPr/>
        </p:nvSpPr>
        <p:spPr>
          <a:xfrm>
            <a:off x="352063" y="2994698"/>
            <a:ext cx="3519849" cy="1504950"/>
          </a:xfrm>
          <a:prstGeom prst="roundRect">
            <a:avLst>
              <a:gd name="adj" fmla="val 0"/>
            </a:avLst>
          </a:prstGeom>
          <a:solidFill>
            <a:srgbClr val="179BA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="" xmlns:a16="http://schemas.microsoft.com/office/drawing/2014/main" id="{9081F67E-A4B1-4C45-9344-2B3AC91EDCA6}"/>
              </a:ext>
            </a:extLst>
          </p:cNvPr>
          <p:cNvSpPr/>
          <p:nvPr/>
        </p:nvSpPr>
        <p:spPr>
          <a:xfrm>
            <a:off x="338941" y="4737523"/>
            <a:ext cx="3519849" cy="1360356"/>
          </a:xfrm>
          <a:prstGeom prst="roundRect">
            <a:avLst>
              <a:gd name="adj" fmla="val 0"/>
            </a:avLst>
          </a:prstGeom>
          <a:solidFill>
            <a:srgbClr val="179BA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E9D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из любого города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удаленке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переезжать в Москву необязательно. 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Но если надо – мы с этим помогаем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FC294EBB-9408-4BC4-BDD5-5853AD3A3BA5}"/>
              </a:ext>
            </a:extLst>
          </p:cNvPr>
          <p:cNvSpPr/>
          <p:nvPr/>
        </p:nvSpPr>
        <p:spPr>
          <a:xfrm>
            <a:off x="8249580" y="2972528"/>
            <a:ext cx="3511245" cy="1504950"/>
          </a:xfrm>
          <a:prstGeom prst="roundRect">
            <a:avLst>
              <a:gd name="adj" fmla="val 0"/>
            </a:avLst>
          </a:prstGeom>
          <a:solidFill>
            <a:srgbClr val="179BA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00B38A27-E41B-48AD-A78D-ADE3036B6975}"/>
              </a:ext>
            </a:extLst>
          </p:cNvPr>
          <p:cNvSpPr/>
          <p:nvPr/>
        </p:nvSpPr>
        <p:spPr>
          <a:xfrm>
            <a:off x="4182641" y="4737522"/>
            <a:ext cx="3800474" cy="1360356"/>
          </a:xfrm>
          <a:prstGeom prst="roundRect">
            <a:avLst>
              <a:gd name="adj" fmla="val 0"/>
            </a:avLst>
          </a:prstGeom>
          <a:solidFill>
            <a:srgbClr val="179BA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E9D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Добровольное медицинское страхование.</a:t>
            </a:r>
            <a:endParaRPr lang="ru-RU" dirty="0">
              <a:solidFill>
                <a:srgbClr val="E9DE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E9D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Отпуск – 28 дней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31A34F07-F74C-4175-B97E-A52D8D8D2DE1}"/>
              </a:ext>
            </a:extLst>
          </p:cNvPr>
          <p:cNvSpPr/>
          <p:nvPr/>
        </p:nvSpPr>
        <p:spPr>
          <a:xfrm>
            <a:off x="4195762" y="2994697"/>
            <a:ext cx="3800475" cy="1504950"/>
          </a:xfrm>
          <a:prstGeom prst="roundRect">
            <a:avLst>
              <a:gd name="adj" fmla="val 0"/>
            </a:avLst>
          </a:prstGeom>
          <a:solidFill>
            <a:srgbClr val="179BA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15">
            <a:extLst>
              <a:ext uri="{FF2B5EF4-FFF2-40B4-BE49-F238E27FC236}">
                <a16:creationId xmlns="" xmlns:a16="http://schemas.microsoft.com/office/drawing/2014/main" id="{FC294EBB-9408-4BC4-BDD5-5853AD3A3BA5}"/>
              </a:ext>
            </a:extLst>
          </p:cNvPr>
          <p:cNvSpPr/>
          <p:nvPr/>
        </p:nvSpPr>
        <p:spPr>
          <a:xfrm>
            <a:off x="8243770" y="4763010"/>
            <a:ext cx="3511245" cy="1334868"/>
          </a:xfrm>
          <a:prstGeom prst="roundRect">
            <a:avLst>
              <a:gd name="adj" fmla="val 0"/>
            </a:avLst>
          </a:prstGeom>
          <a:solidFill>
            <a:srgbClr val="179BA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000" b="1" dirty="0">
                <a:solidFill>
                  <a:srgbClr val="E9D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Карьерный рост</a:t>
            </a:r>
          </a:p>
          <a:p>
            <a:pPr algn="ctr" fontAlgn="base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Можно расти в должности или осваивать смежные области. 90% руководителей выросли внутри компании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68B227B-10BF-498A-9EA5-CC77179B7574}"/>
              </a:ext>
            </a:extLst>
          </p:cNvPr>
          <p:cNvSpPr/>
          <p:nvPr/>
        </p:nvSpPr>
        <p:spPr>
          <a:xfrm>
            <a:off x="4694739" y="3493251"/>
            <a:ext cx="3109191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Выпускаем книги памяти и славы </a:t>
            </a:r>
            <a:b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Дню Победы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Помогаем сотрудникам в сложных </a:t>
            </a:r>
            <a:b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ситуациях.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ЭКОпроекты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2021E40-A056-4224-8BA8-F45673BD7E19}"/>
              </a:ext>
            </a:extLst>
          </p:cNvPr>
          <p:cNvSpPr/>
          <p:nvPr/>
        </p:nvSpPr>
        <p:spPr>
          <a:xfrm>
            <a:off x="463159" y="3231476"/>
            <a:ext cx="3271412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fontAlgn="base"/>
            <a:r>
              <a:rPr lang="ru-RU" b="1" dirty="0" smtClean="0">
                <a:solidFill>
                  <a:srgbClr val="E9D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Официальное трудоустройство и белая </a:t>
            </a:r>
            <a:r>
              <a:rPr lang="ru-RU" b="1" dirty="0">
                <a:solidFill>
                  <a:srgbClr val="E9D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рыночная зарплата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5509746-25E0-4626-A868-7A1AAACE0597}"/>
              </a:ext>
            </a:extLst>
          </p:cNvPr>
          <p:cNvSpPr/>
          <p:nvPr/>
        </p:nvSpPr>
        <p:spPr>
          <a:xfrm>
            <a:off x="8245278" y="3207822"/>
            <a:ext cx="3519848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E9D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за счет компании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8FB760E-527F-4BC2-B113-D159FDF2B14D}"/>
              </a:ext>
            </a:extLst>
          </p:cNvPr>
          <p:cNvSpPr/>
          <p:nvPr/>
        </p:nvSpPr>
        <p:spPr>
          <a:xfrm>
            <a:off x="8360577" y="3607401"/>
            <a:ext cx="328925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многоуровневого обучения </a:t>
            </a:r>
            <a:b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развития, институт наставничества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2BB53F53-2F5D-4CC9-949F-CFA1B66AD186}"/>
              </a:ext>
            </a:extLst>
          </p:cNvPr>
          <p:cNvSpPr/>
          <p:nvPr/>
        </p:nvSpPr>
        <p:spPr>
          <a:xfrm>
            <a:off x="4732989" y="3123919"/>
            <a:ext cx="2699778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E9D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проекты</a:t>
            </a:r>
          </a:p>
        </p:txBody>
      </p:sp>
    </p:spTree>
    <p:extLst>
      <p:ext uri="{BB962C8B-B14F-4D97-AF65-F5344CB8AC3E}">
        <p14:creationId xmlns:p14="http://schemas.microsoft.com/office/powerpoint/2010/main" val="115651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A86CB86-FABF-4A4F-9C47-493C72F08563}"/>
              </a:ext>
            </a:extLst>
          </p:cNvPr>
          <p:cNvSpPr/>
          <p:nvPr/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rgbClr val="179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C652E09-04E1-46B7-A653-14A95AEB54EC}"/>
              </a:ext>
            </a:extLst>
          </p:cNvPr>
          <p:cNvSpPr txBox="1"/>
          <p:nvPr/>
        </p:nvSpPr>
        <p:spPr>
          <a:xfrm>
            <a:off x="6701507" y="1203333"/>
            <a:ext cx="4884983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</a:t>
            </a:r>
          </a:p>
          <a:p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 НУЖЕН?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1486" y="3429000"/>
            <a:ext cx="53043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E9D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МЕНЕДЖЕР</a:t>
            </a:r>
          </a:p>
          <a:p>
            <a:r>
              <a:rPr lang="ru-RU" sz="4000" b="1" dirty="0">
                <a:solidFill>
                  <a:srgbClr val="E9D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ПРОДАЖАМ</a:t>
            </a:r>
          </a:p>
        </p:txBody>
      </p:sp>
      <p:pic>
        <p:nvPicPr>
          <p:cNvPr id="19" name="Рисунок 18" descr="Изображение выглядит как человек, сидит, внутрен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D8A1AE17-6AC3-401D-B5B1-814B38F4A1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7" t="945" r="21008"/>
          <a:stretch/>
        </p:blipFill>
        <p:spPr>
          <a:xfrm>
            <a:off x="0" y="0"/>
            <a:ext cx="6107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9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2CFFF91-12F8-4106-AEDA-61A988394471}"/>
              </a:ext>
            </a:extLst>
          </p:cNvPr>
          <p:cNvSpPr/>
          <p:nvPr/>
        </p:nvSpPr>
        <p:spPr>
          <a:xfrm>
            <a:off x="0" y="0"/>
            <a:ext cx="6096000" cy="1836682"/>
          </a:xfrm>
          <a:prstGeom prst="rect">
            <a:avLst/>
          </a:prstGeom>
          <a:solidFill>
            <a:srgbClr val="179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1595" y="2149721"/>
            <a:ext cx="48650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79B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ПРОФЕССИЯ, которая позволит тебе вести переговоры любого уровня </a:t>
            </a:r>
            <a:r>
              <a:rPr lang="en-US" b="1" dirty="0">
                <a:solidFill>
                  <a:srgbClr val="179B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rgbClr val="179BA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179B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любой жизненной ситуации.</a:t>
            </a:r>
            <a:endParaRPr lang="ru-RU" dirty="0">
              <a:solidFill>
                <a:srgbClr val="179B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05104AD-94FA-46A4-A34F-13ADF8C3087B}"/>
              </a:ext>
            </a:extLst>
          </p:cNvPr>
          <p:cNvSpPr txBox="1"/>
          <p:nvPr/>
        </p:nvSpPr>
        <p:spPr>
          <a:xfrm>
            <a:off x="471595" y="379683"/>
            <a:ext cx="5249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МЕНЕДЖЕР 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ПРОДАЖАМ 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1595" y="3208223"/>
            <a:ext cx="504633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Вся наша жизнь состоит из переговоров, будь то продажа на «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Авито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», покупка первого автомобиля, или собеседование на новой работе, или даже знакомство с противоположным полом.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Чем эффективнее и качественнее вы будете вести переговоры, тем успешнее будет ваша жизнь и тем чаще будете добиваться нужного результата.</a:t>
            </a:r>
          </a:p>
        </p:txBody>
      </p:sp>
      <p:pic>
        <p:nvPicPr>
          <p:cNvPr id="22" name="Рисунок 21" descr="Изображение выглядит как стол, человек, мужчина, внутрен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1C4347DD-D5C7-49C9-AD90-371B738D43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4" r="1287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5E99820-14A0-41D1-A723-1B19AB79D589}"/>
              </a:ext>
            </a:extLst>
          </p:cNvPr>
          <p:cNvSpPr/>
          <p:nvPr/>
        </p:nvSpPr>
        <p:spPr>
          <a:xfrm>
            <a:off x="6096000" y="0"/>
            <a:ext cx="6096000" cy="1926488"/>
          </a:xfrm>
          <a:prstGeom prst="rect">
            <a:avLst/>
          </a:prstGeom>
          <a:solidFill>
            <a:srgbClr val="179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410380" y="178414"/>
            <a:ext cx="5467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ДОЛЖНОСТЬ МЕНЕДЖЕРА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ПРОДАЖАМ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69884" y="1961544"/>
            <a:ext cx="48681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79B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идеальный старт профессиональной карьеры и повышение своей стоимости на рынке труда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69884" y="2914437"/>
            <a:ext cx="52149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Мы предлагаем: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Вести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B2B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-переговоры с первыми лицами организаций, без холодного поиска клиентов.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Участвовать в разработке методологии продаж, скриптов, сегментации базы. Мы никогда не меняем процесс продаж без участия менеджеров, маркетинг и продажи принимают решение вместе.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Ежедневно прокачивать свои ораторские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редакторские навыки: каждый день руководитель помогает менеджеру точнее выражать свою мысль в разговоре и письмах.</a:t>
            </a:r>
          </a:p>
        </p:txBody>
      </p:sp>
      <p:pic>
        <p:nvPicPr>
          <p:cNvPr id="14" name="Рисунок 13" descr="Изображение выглядит как человек, мужчина, внутренний, в позе&#10;&#10;Автоматически созданное описание">
            <a:extLst>
              <a:ext uri="{FF2B5EF4-FFF2-40B4-BE49-F238E27FC236}">
                <a16:creationId xmlns="" xmlns:a16="http://schemas.microsoft.com/office/drawing/2014/main" id="{7A5A5A3C-85AA-42EA-B86D-A89297C55F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0" r="9088"/>
          <a:stretch/>
        </p:blipFill>
        <p:spPr>
          <a:xfrm>
            <a:off x="0" y="-21074"/>
            <a:ext cx="6096000" cy="68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4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легк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6743D05B-778C-475C-A754-C985A2E6BE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4" b="53671"/>
          <a:stretch/>
        </p:blipFill>
        <p:spPr>
          <a:xfrm flipH="1">
            <a:off x="0" y="0"/>
            <a:ext cx="12192000" cy="2087463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D9420512-65EF-440D-A242-875DC7AC4468}"/>
              </a:ext>
            </a:extLst>
          </p:cNvPr>
          <p:cNvSpPr/>
          <p:nvPr/>
        </p:nvSpPr>
        <p:spPr>
          <a:xfrm>
            <a:off x="6101256" y="2087462"/>
            <a:ext cx="6096000" cy="4770537"/>
          </a:xfrm>
          <a:prstGeom prst="rect">
            <a:avLst/>
          </a:prstGeom>
          <a:solidFill>
            <a:srgbClr val="E9DE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B43DB2C-DFFD-44E7-ACC7-A2148DAE4BFC}"/>
              </a:ext>
            </a:extLst>
          </p:cNvPr>
          <p:cNvSpPr/>
          <p:nvPr/>
        </p:nvSpPr>
        <p:spPr>
          <a:xfrm>
            <a:off x="1" y="2087463"/>
            <a:ext cx="6096000" cy="4770537"/>
          </a:xfrm>
          <a:prstGeom prst="rect">
            <a:avLst/>
          </a:prstGeom>
          <a:solidFill>
            <a:srgbClr val="179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351305" y="803650"/>
            <a:ext cx="32000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УСЛОВИЯ: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6750DA8-6627-4F42-A126-BDA862517F38}"/>
              </a:ext>
            </a:extLst>
          </p:cNvPr>
          <p:cNvSpPr/>
          <p:nvPr/>
        </p:nvSpPr>
        <p:spPr>
          <a:xfrm>
            <a:off x="1202145" y="793250"/>
            <a:ext cx="36799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ОБЯЗАННОСТИ: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8D2E263D-504D-4801-A679-56CD7AF4D6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423" y="2352863"/>
            <a:ext cx="557572" cy="54795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90BF65A8-2433-4DFF-8F26-469E2C1E86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423" y="3464332"/>
            <a:ext cx="557572" cy="54795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56BD3E6F-29D3-4D80-A3B8-F4C8851184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423" y="4481074"/>
            <a:ext cx="557572" cy="54795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EF135F23-7D56-4610-899D-9C3F674F99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423" y="5675549"/>
            <a:ext cx="557572" cy="54795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5BDC233-5CF0-400C-96D8-B819ADE6C3B2}"/>
              </a:ext>
            </a:extLst>
          </p:cNvPr>
          <p:cNvSpPr/>
          <p:nvPr/>
        </p:nvSpPr>
        <p:spPr>
          <a:xfrm>
            <a:off x="6393519" y="2360925"/>
            <a:ext cx="551147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Гарантированная часть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30 000 рублей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окладная часть + бонусы за выполнение плана продаж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доход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успешного менеджера по продажам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 100 000 рублей.</a:t>
            </a:r>
          </a:p>
          <a:p>
            <a:pPr marL="342900" indent="-342900" fontAlgn="base">
              <a:buFont typeface="+mj-lt"/>
              <a:buAutoNum type="arabicPeriod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Корпоративное обучение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технологии ведения переговоров, возможность повышения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проф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компетенций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 счет компании.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 typeface="+mj-lt"/>
              <a:buAutoNum type="arabicPeriod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Программы кадрового резерва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Наш менеджер может сделать карьеру руководителя: от начальника отдела продаж до директора по продажам.</a:t>
            </a:r>
          </a:p>
          <a:p>
            <a:pPr marL="342900" indent="-342900" fontAlgn="base">
              <a:buFont typeface="+mj-lt"/>
              <a:buAutoNum type="arabicPeriod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Активная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корпоративная жизнь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совместные праздники, конкурсы, олимпиады и спартакиады. </a:t>
            </a:r>
          </a:p>
        </p:txBody>
      </p:sp>
      <p:pic>
        <p:nvPicPr>
          <p:cNvPr id="26" name="Рисунок 25" descr="Изображение выглядит как расте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42EFEE86-9E19-4CC9-9B12-2193CCA864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91" y="2512932"/>
            <a:ext cx="563171" cy="553461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7A100ED7-391A-46CF-B522-7A4D0246CB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9" y="3976543"/>
            <a:ext cx="563171" cy="553461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расте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E274EE4A-E8DD-4A42-896B-3D12E8D139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90" y="5131124"/>
            <a:ext cx="563171" cy="5534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7264" y="2599311"/>
            <a:ext cx="53927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Проводить переговоры </a:t>
            </a:r>
            <a:b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презентациями системы КонсультантПлюс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сервиса компании по телефону и деловой переписке, без поиска клиентов. </a:t>
            </a:r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 typeface="+mj-lt"/>
              <a:buAutoNum type="arabicPeriod"/>
            </a:pP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 typeface="+mj-lt"/>
              <a:buAutoNum type="arabicPeriod"/>
            </a:pP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Вести коммерческую работу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(выписка счетов, коммерческие предложения, заключение договоров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 fontAlgn="base">
              <a:buFont typeface="+mj-lt"/>
              <a:buAutoNum type="arabicPeriod"/>
            </a:pP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 typeface="+mj-lt"/>
              <a:buAutoNum type="arabicPeriod"/>
            </a:pP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Выполнять план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продажам. </a:t>
            </a:r>
          </a:p>
        </p:txBody>
      </p:sp>
    </p:spTree>
    <p:extLst>
      <p:ext uri="{BB962C8B-B14F-4D97-AF65-F5344CB8AC3E}">
        <p14:creationId xmlns:p14="http://schemas.microsoft.com/office/powerpoint/2010/main" val="371741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10092</TotalTime>
  <Words>597</Words>
  <Application>Microsoft Office PowerPoint</Application>
  <PresentationFormat>Произвольный</PresentationFormat>
  <Paragraphs>147</Paragraphs>
  <Slides>13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79163</dc:creator>
  <cp:lastModifiedBy>Aser</cp:lastModifiedBy>
  <cp:revision>277</cp:revision>
  <dcterms:created xsi:type="dcterms:W3CDTF">2021-07-12T08:07:58Z</dcterms:created>
  <dcterms:modified xsi:type="dcterms:W3CDTF">2021-08-26T12:49:21Z</dcterms:modified>
</cp:coreProperties>
</file>