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482" r:id="rId4"/>
    <p:sldId id="462" r:id="rId5"/>
    <p:sldId id="268" r:id="rId6"/>
    <p:sldId id="481" r:id="rId7"/>
    <p:sldId id="267" r:id="rId8"/>
    <p:sldId id="479" r:id="rId9"/>
    <p:sldId id="480" r:id="rId10"/>
    <p:sldId id="262" r:id="rId11"/>
    <p:sldId id="483" r:id="rId12"/>
    <p:sldId id="273" r:id="rId13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>
      <p:cViewPr varScale="1">
        <p:scale>
          <a:sx n="108" d="100"/>
          <a:sy n="108" d="100"/>
        </p:scale>
        <p:origin x="7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46619-24B8-431A-B50E-A5F37EC0FA0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9BC66-05F9-4ACE-9BFC-EA76D4855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01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9BC66-05F9-4ACE-9BFC-EA76D4855E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0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627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64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9BC66-05F9-4ACE-9BFC-EA76D4855EE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3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996387-F28E-7A11-6F49-DFCB9EA458D5}" type="datetimeFigureOut">
              <a:rPr lang="ru-RU"/>
              <a:t>24.03.2022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6B2232F-F50D-860F-CEC6-F867E886BD5A}" type="datetimeFigureOut">
              <a:rPr lang="ru-RU"/>
              <a:t>24.03.2022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9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87911E-C745-AF35-25A3-D9B5AF06CC5B}" type="datetimeFigureOut">
              <a:rPr lang="ru-RU"/>
              <a:t>24.03.2022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032A9AC-7ACB-9F84-4B52-A654557D7BEB}" type="datetimeFigureOut">
              <a:rPr lang="ru-RU"/>
              <a:t>24.03.2022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E11F00C-CC31-FE0C-753B-8E2D5BD9DCEE}" type="datetimeFigureOut">
              <a:rPr lang="ru-RU"/>
              <a:t>24.03.2022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9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512E5B1-3285-A616-DD22-91FEB6B5E32C}" type="datetimeFigureOut">
              <a:rPr lang="ru-RU"/>
              <a:t>24.03.2022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6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6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BAD5E0-BE1D-1B44-F006-E4B08396B5BF}" type="datetimeFigureOut">
              <a:rPr lang="ru-RU"/>
              <a:t>24.03.2022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256A13-FCAF-EAFD-914D-B601DC7B3BB0}" type="datetimeFigureOut">
              <a:rPr lang="ru-RU"/>
              <a:t>24.03.2022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EDC942-23E0-58FE-D740-3D80498BABD5}" type="datetimeFigureOut">
              <a:rPr lang="ru-RU"/>
              <a:t>24.03.2022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A78067-3EA9-41F7-2080-A51964F358D7}" type="datetimeFigureOut">
              <a:rPr lang="ru-RU"/>
              <a:t>24.03.2022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44637C8-9BC8-6324-BACA-93604074CB83}" type="datetimeFigureOut">
              <a:rPr lang="ru-RU"/>
              <a:t>24.03.2022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9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C9406E-FA20-31FB-CFAB-56DE8927D6ED}" type="datetimeFigureOut">
              <a:rPr lang="ru-RU"/>
              <a:t>24.03.2022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vrosnab.ru/delaval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EC04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C42553-7754-47F4-9C8F-C0B097333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0" t="21425" r="33500" b="25724"/>
          <a:stretch/>
        </p:blipFill>
        <p:spPr bwMode="auto">
          <a:xfrm>
            <a:off x="-1" y="-921"/>
            <a:ext cx="12192001" cy="6858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80376" y="260648"/>
            <a:ext cx="2199795" cy="1296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C5DE9C-F20C-458C-97FE-B8FC08168CA3}"/>
              </a:ext>
            </a:extLst>
          </p:cNvPr>
          <p:cNvSpPr txBox="1"/>
          <p:nvPr/>
        </p:nvSpPr>
        <p:spPr>
          <a:xfrm>
            <a:off x="7752184" y="4365104"/>
            <a:ext cx="2513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АГРОХОЛДИНГ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D3A9A-AF8B-4E45-A59F-03B98A68C2BA}"/>
              </a:ext>
            </a:extLst>
          </p:cNvPr>
          <p:cNvSpPr txBox="1"/>
          <p:nvPr/>
        </p:nvSpPr>
        <p:spPr bwMode="auto">
          <a:xfrm>
            <a:off x="7752183" y="4818057"/>
            <a:ext cx="4320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Динамично развивающийся холдинг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 полным циклом производства и переработки молочной продукции.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38199" y="476672"/>
            <a:ext cx="9876543" cy="77133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ctr">
              <a:defRPr sz="6000"/>
            </a:lvl1pPr>
          </a:lstStyle>
          <a:p>
            <a:pPr algn="l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Требуются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59256" y="365123"/>
            <a:ext cx="1273099" cy="7501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2C1EC3-58BA-42DF-BC85-A82852D7946F}"/>
              </a:ext>
            </a:extLst>
          </p:cNvPr>
          <p:cNvSpPr/>
          <p:nvPr/>
        </p:nvSpPr>
        <p:spPr>
          <a:xfrm>
            <a:off x="838199" y="1556792"/>
            <a:ext cx="6293711" cy="27847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/>
              </a:rPr>
              <a:t>Сервисный инженер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/>
              </a:rPr>
              <a:t>Инженер </a:t>
            </a:r>
            <a:r>
              <a:rPr lang="ru-RU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/>
              </a:rPr>
              <a:t>КИПиА</a:t>
            </a:r>
            <a:endParaRPr lang="ru-RU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/>
              </a:rPr>
              <a:t>Работники лаборатории: микробиолог, химик – лаборант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/>
              </a:rPr>
              <a:t>Инженер промышленного программирования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/>
              </a:rPr>
              <a:t>Оператор - наладчик</a:t>
            </a:r>
            <a:endParaRPr lang="ru-RU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20662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38199" y="476672"/>
            <a:ext cx="9876543" cy="77133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ctr">
              <a:defRPr sz="6000"/>
            </a:lvl1pPr>
          </a:lstStyle>
          <a:p>
            <a:pPr algn="l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Агропромышленный холдинг «ШАХУНСКОЕ МОЛОКО»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59256" y="365123"/>
            <a:ext cx="1273099" cy="7501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2C1EC3-58BA-42DF-BC85-A82852D7946F}"/>
              </a:ext>
            </a:extLst>
          </p:cNvPr>
          <p:cNvSpPr/>
          <p:nvPr/>
        </p:nvSpPr>
        <p:spPr>
          <a:xfrm>
            <a:off x="838199" y="2013808"/>
            <a:ext cx="10599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E2832"/>
                </a:solidFill>
                <a:latin typeface="Merriweather"/>
              </a:rPr>
              <a:t>Полный цикл «От поля до прилавка»</a:t>
            </a:r>
          </a:p>
          <a:p>
            <a:endParaRPr lang="ru-RU" sz="2000" b="1" dirty="0">
              <a:solidFill>
                <a:srgbClr val="1E2832"/>
              </a:solidFill>
              <a:latin typeface="Merriweath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E2832"/>
                </a:solidFill>
                <a:latin typeface="Merriweather"/>
              </a:rPr>
              <a:t>Социальная значимость: гордимся нашим продуктом</a:t>
            </a:r>
          </a:p>
          <a:p>
            <a:endParaRPr lang="ru-RU" sz="2000" b="1" dirty="0">
              <a:solidFill>
                <a:srgbClr val="1E2832"/>
              </a:solidFill>
              <a:latin typeface="Merriweath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1E2832"/>
                </a:solidFill>
                <a:effectLst/>
                <a:latin typeface="Merriweather"/>
              </a:rPr>
              <a:t>Белая заработная плата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D732C-8B30-476C-9045-67CBC571EDC2}"/>
              </a:ext>
            </a:extLst>
          </p:cNvPr>
          <p:cNvSpPr/>
          <p:nvPr/>
        </p:nvSpPr>
        <p:spPr bwMode="auto">
          <a:xfrm>
            <a:off x="838199" y="900009"/>
            <a:ext cx="96490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 из крупнейших производителей и переработки молока, выращивания зерна и племзаводы.</a:t>
            </a:r>
          </a:p>
        </p:txBody>
      </p:sp>
    </p:spTree>
    <p:extLst>
      <p:ext uri="{BB962C8B-B14F-4D97-AF65-F5344CB8AC3E}">
        <p14:creationId xmlns:p14="http://schemas.microsoft.com/office/powerpoint/2010/main" val="331458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EABBC-3CAC-4F3F-A9A4-2E90A89C9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0" t="21425" r="33500" b="25724"/>
          <a:stretch/>
        </p:blipFill>
        <p:spPr>
          <a:xfrm>
            <a:off x="-1" y="-921"/>
            <a:ext cx="12192001" cy="685892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7824192" y="4653136"/>
            <a:ext cx="4249689" cy="77133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Square Bold"/>
                <a:ea typeface="NanumSquare Bold"/>
                <a:cs typeface="NanumSquare Bold"/>
              </a:rPr>
              <a:t>Спасибо </a:t>
            </a:r>
            <a:b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Square Bold"/>
                <a:ea typeface="NanumSquare Bold"/>
                <a:cs typeface="NanumSquare Bold"/>
              </a:rPr>
            </a:b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Square Bold"/>
                <a:ea typeface="NanumSquare Bold"/>
                <a:cs typeface="NanumSquare Bold"/>
              </a:rPr>
              <a:t>за внимание!</a:t>
            </a:r>
            <a:endParaRPr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Square Bold"/>
              <a:ea typeface="NanumSquare Bold"/>
              <a:cs typeface="NanumSquare 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59256" y="365123"/>
            <a:ext cx="1273099" cy="7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8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38199" y="476672"/>
            <a:ext cx="9876543" cy="77133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anumSquare Bold"/>
                <a:ea typeface="NanumSquare Bold"/>
                <a:cs typeface="NanumSquare Bold"/>
              </a:rPr>
              <a:t>Наша история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NanumSquare Bold"/>
              <a:ea typeface="NanumSquare Bold"/>
              <a:cs typeface="NanumSquare 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59256" y="365123"/>
            <a:ext cx="1273099" cy="7501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6481" y="1628800"/>
            <a:ext cx="1128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1934 г.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Организован первый молочный завод в г. Шахунья – прародитель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шахунского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ОАО «МОЛОКО» 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CC6D643-5F00-41FB-AC7A-2A8861539AEE}"/>
              </a:ext>
            </a:extLst>
          </p:cNvPr>
          <p:cNvSpPr/>
          <p:nvPr/>
        </p:nvSpPr>
        <p:spPr bwMode="auto">
          <a:xfrm>
            <a:off x="164985" y="3068960"/>
            <a:ext cx="11859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1992 г.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Завод был преобразован в открытое акционерное общество «МОЛОКО». Акционерами стали колхозы и совхозы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Шахунского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района, работники и пенсионеры предприятия. Присоединение колхозов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DC1B051-0551-4A2D-9CEC-FEBFD65A6FA8}"/>
              </a:ext>
            </a:extLst>
          </p:cNvPr>
          <p:cNvSpPr/>
          <p:nvPr/>
        </p:nvSpPr>
        <p:spPr bwMode="auto">
          <a:xfrm>
            <a:off x="164966" y="5030306"/>
            <a:ext cx="1185933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1965 г. 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Создание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АО «Нижегородский Молочный Завод №1»</a:t>
            </a:r>
          </a:p>
          <a:p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5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38199" y="476672"/>
            <a:ext cx="9876543" cy="77133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anumSquare Bold"/>
                <a:ea typeface="NanumSquare Bold"/>
                <a:cs typeface="NanumSquare Bold"/>
              </a:rPr>
              <a:t>Дирекция Агрохолдинга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NanumSquare Bold"/>
              <a:ea typeface="NanumSquare Bold"/>
              <a:cs typeface="NanumSquare 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59256" y="365123"/>
            <a:ext cx="1273099" cy="750124"/>
          </a:xfrm>
          <a:prstGeom prst="rect">
            <a:avLst/>
          </a:prstGeom>
        </p:spPr>
      </p:pic>
      <p:pic>
        <p:nvPicPr>
          <p:cNvPr id="1026" name="Picture 2" descr="Маликов Анатолий Александрович">
            <a:extLst>
              <a:ext uri="{FF2B5EF4-FFF2-40B4-BE49-F238E27FC236}">
                <a16:creationId xmlns:a16="http://schemas.microsoft.com/office/drawing/2014/main" id="{E59C9A07-1FB1-4572-86CF-B900673BC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38" y="620688"/>
            <a:ext cx="2128082" cy="228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A190645-599D-4360-857C-606D27D3FA91}"/>
              </a:ext>
            </a:extLst>
          </p:cNvPr>
          <p:cNvGrpSpPr/>
          <p:nvPr/>
        </p:nvGrpSpPr>
        <p:grpSpPr>
          <a:xfrm>
            <a:off x="119336" y="3616114"/>
            <a:ext cx="11953328" cy="2294538"/>
            <a:chOff x="263352" y="3207436"/>
            <a:chExt cx="10773816" cy="2068121"/>
          </a:xfrm>
        </p:grpSpPr>
        <p:pic>
          <p:nvPicPr>
            <p:cNvPr id="1028" name="Picture 4" descr="Самойленко Евгений Владимирович">
              <a:extLst>
                <a:ext uri="{FF2B5EF4-FFF2-40B4-BE49-F238E27FC236}">
                  <a16:creationId xmlns:a16="http://schemas.microsoft.com/office/drawing/2014/main" id="{8ECFD3DB-983C-4911-A4A8-7E1412700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423" y="3214709"/>
              <a:ext cx="2060848" cy="206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Малышев Дмитрий Александрович">
              <a:extLst>
                <a:ext uri="{FF2B5EF4-FFF2-40B4-BE49-F238E27FC236}">
                  <a16:creationId xmlns:a16="http://schemas.microsoft.com/office/drawing/2014/main" id="{2AB6FC18-7538-481B-9E76-7465CFB1D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907" y="3207436"/>
              <a:ext cx="2060849" cy="2060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Воронин Александр Львович">
              <a:extLst>
                <a:ext uri="{FF2B5EF4-FFF2-40B4-BE49-F238E27FC236}">
                  <a16:creationId xmlns:a16="http://schemas.microsoft.com/office/drawing/2014/main" id="{79478B10-98D1-4D26-A9EA-758D8039A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077" y="3207437"/>
              <a:ext cx="2000237" cy="2060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Маликов Александр Анатольевич">
              <a:extLst>
                <a:ext uri="{FF2B5EF4-FFF2-40B4-BE49-F238E27FC236}">
                  <a16:creationId xmlns:a16="http://schemas.microsoft.com/office/drawing/2014/main" id="{3A14A336-1E6F-49D0-96CE-CEB24E29E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52" y="3214709"/>
              <a:ext cx="2060848" cy="206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Маркин Евгений Васильевич">
              <a:extLst>
                <a:ext uri="{FF2B5EF4-FFF2-40B4-BE49-F238E27FC236}">
                  <a16:creationId xmlns:a16="http://schemas.microsoft.com/office/drawing/2014/main" id="{583E0DCF-38C9-472A-ACE3-D62BF5B33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320" y="3207437"/>
              <a:ext cx="2060848" cy="206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648CAC-9AF0-4EC8-BAAA-49344129E5D0}"/>
              </a:ext>
            </a:extLst>
          </p:cNvPr>
          <p:cNvSpPr/>
          <p:nvPr/>
        </p:nvSpPr>
        <p:spPr>
          <a:xfrm>
            <a:off x="9693429" y="5929472"/>
            <a:ext cx="25026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Генеральный директор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ООО «ЕВРОСНАБ»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Маркин Евгений Васильевич</a:t>
            </a:r>
          </a:p>
          <a:p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D7D727-0A3B-4764-8E5D-B604153CC504}"/>
              </a:ext>
            </a:extLst>
          </p:cNvPr>
          <p:cNvSpPr/>
          <p:nvPr/>
        </p:nvSpPr>
        <p:spPr>
          <a:xfrm>
            <a:off x="7257658" y="5921404"/>
            <a:ext cx="2582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Генеральный директор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АО «НМЗ №1»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Самойленко Евгений Владимирович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B6ED65-5480-4183-A3C8-5D4720EA864E}"/>
              </a:ext>
            </a:extLst>
          </p:cNvPr>
          <p:cNvSpPr/>
          <p:nvPr/>
        </p:nvSpPr>
        <p:spPr>
          <a:xfrm>
            <a:off x="4560168" y="5921404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Генеральный директор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ООО «Торговый дом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Шахунское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молоко»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Малышев Дмитрий Александрович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94CEB2-9084-4736-AB64-F2E8E301DD49}"/>
              </a:ext>
            </a:extLst>
          </p:cNvPr>
          <p:cNvSpPr/>
          <p:nvPr/>
        </p:nvSpPr>
        <p:spPr>
          <a:xfrm>
            <a:off x="2567608" y="5929472"/>
            <a:ext cx="2247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Генеральный директор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ООО «УК «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Шахунское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Молоко»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Воронин Александр Львович</a:t>
            </a:r>
          </a:p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82647A-0383-4C6D-9CDD-DF795F66D8F0}"/>
              </a:ext>
            </a:extLst>
          </p:cNvPr>
          <p:cNvSpPr/>
          <p:nvPr/>
        </p:nvSpPr>
        <p:spPr>
          <a:xfrm>
            <a:off x="47328" y="591591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Директор по стратегическому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развитию Агрохолдинга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Маликов Александр Анатольевич</a:t>
            </a:r>
            <a:endParaRPr lang="ru-RU" sz="12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7BB0195-88E2-4D53-8067-6FDF1032F381}"/>
              </a:ext>
            </a:extLst>
          </p:cNvPr>
          <p:cNvSpPr/>
          <p:nvPr/>
        </p:nvSpPr>
        <p:spPr bwMode="auto">
          <a:xfrm>
            <a:off x="3431704" y="2926685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Председатель совета директоров, основатель агрохолдинга «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Шахунское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молоко». Генеральный директор АО "Молоко" г. Шахунья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Маликов Анатолий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247597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38199" y="476672"/>
            <a:ext cx="9876543" cy="77133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anumSquare Bold"/>
                <a:cs typeface="Calibri" panose="020F0502020204030204" pitchFamily="34" charset="0"/>
              </a:rPr>
              <a:t>Основные направления Агрохолдинга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anumSquare Bold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59256" y="365123"/>
            <a:ext cx="1273099" cy="750124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/>
        </p:nvSpPr>
        <p:spPr bwMode="auto">
          <a:xfrm>
            <a:off x="200346" y="1064146"/>
            <a:ext cx="10627082" cy="626991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marL="0" indent="0" algn="ctr" defTabSz="91440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1pPr>
            <a:lvl2pPr marL="4572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Растениеводство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собственных землях Кировской и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Нижегородской области мы выращиваем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качественные продовольственные и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фуражные зерновые культуры.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ru-RU" sz="13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anumSquare Bold"/>
                <a:cs typeface="Calibri" panose="020F0502020204030204" pitchFamily="34" charset="0"/>
              </a:rPr>
              <a:t>Племенное животноводство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anumSquare Bold"/>
                <a:cs typeface="Calibri" panose="020F0502020204030204" pitchFamily="34" charset="0"/>
              </a:rPr>
              <a:t>        </a:t>
            </a: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Выращиваем качественный племенной молодняк.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В течении всего цикла внедряем передовые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технологии по содержанию, доению, уходу за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животными, используем только собственные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корма, выращенные на полях рядом с фермами, и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заботимся о наших племенных нетелей.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ru-RU" sz="13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anumSquare Bold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anumSquare Bold"/>
                <a:cs typeface="Calibri" panose="020F0502020204030204" pitchFamily="34" charset="0"/>
              </a:rPr>
              <a:t>Производство сырого молока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Ежегодно на молочных фермах Агрохолдинга в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Кировской и Нижегородской области мы производим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более 120 тонн сырого молока.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ru-RU" sz="13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anumSquare Bold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anumSquare Bold"/>
                <a:cs typeface="Calibri" panose="020F0502020204030204" pitchFamily="34" charset="0"/>
              </a:rPr>
              <a:t>Переработка сырого молока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anumSquare Bold"/>
                <a:cs typeface="Calibri" panose="020F0502020204030204" pitchFamily="34" charset="0"/>
              </a:rPr>
              <a:t>      </a:t>
            </a: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Молоко бережно доставляем на наши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перерабатывающие заводы чтобы сделать из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него натуральную, высококачественную молочную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продукцию.</a:t>
            </a:r>
            <a:endParaRPr lang="ru-RU" sz="13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anumSquare Bold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endParaRPr lang="ru-RU" sz="1600" i="0" u="none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anumSquare Bold"/>
              <a:cs typeface="Calibri" panose="020F0502020204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664842" y="1640210"/>
            <a:ext cx="7119790" cy="1863483"/>
            <a:chOff x="2711624" y="1853058"/>
            <a:chExt cx="9304710" cy="243534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8" t="27324" r="35596" b="26725"/>
            <a:stretch/>
          </p:blipFill>
          <p:spPr bwMode="auto">
            <a:xfrm>
              <a:off x="2711624" y="1853058"/>
              <a:ext cx="3867368" cy="2435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9" t="35781" r="24715" b="23812"/>
            <a:stretch/>
          </p:blipFill>
          <p:spPr bwMode="auto">
            <a:xfrm>
              <a:off x="6701011" y="1853059"/>
              <a:ext cx="2454373" cy="2435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7" t="18978" r="43229" b="18035"/>
            <a:stretch/>
          </p:blipFill>
          <p:spPr bwMode="auto">
            <a:xfrm>
              <a:off x="9293300" y="1853059"/>
              <a:ext cx="2723034" cy="2435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37119" r="31354" b="36337"/>
          <a:stretch/>
        </p:blipFill>
        <p:spPr bwMode="auto">
          <a:xfrm>
            <a:off x="4664842" y="3656434"/>
            <a:ext cx="7119790" cy="21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34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38199" y="476672"/>
            <a:ext cx="9876543" cy="77133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anumSquare Bold"/>
                <a:cs typeface="Calibri" panose="020F0502020204030204" pitchFamily="34" charset="0"/>
              </a:rPr>
              <a:t>Основные направления Агрохолдинга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anumSquare Bold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59256" y="365123"/>
            <a:ext cx="1273099" cy="7501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2CF617-A860-42E7-8F79-66EFDF5FF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7" t="37685" r="15738" b="11693"/>
          <a:stretch/>
        </p:blipFill>
        <p:spPr>
          <a:xfrm>
            <a:off x="551384" y="1988840"/>
            <a:ext cx="8256917" cy="34563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3A07D5-5486-4720-8BAB-2F5DA8C2F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66" t="17889" r="41731" b="31712"/>
          <a:stretch/>
        </p:blipFill>
        <p:spPr>
          <a:xfrm>
            <a:off x="9510620" y="2132856"/>
            <a:ext cx="1431159" cy="129614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696D90-91E5-40C1-8343-4E40C4E150FE}"/>
              </a:ext>
            </a:extLst>
          </p:cNvPr>
          <p:cNvSpPr/>
          <p:nvPr/>
        </p:nvSpPr>
        <p:spPr>
          <a:xfrm>
            <a:off x="9480376" y="3375131"/>
            <a:ext cx="244827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3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2 254  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A39DCA7-6FAB-449B-8D03-4DADD760DBE4}"/>
              </a:ext>
            </a:extLst>
          </p:cNvPr>
          <p:cNvSpPr/>
          <p:nvPr/>
        </p:nvSpPr>
        <p:spPr bwMode="auto">
          <a:xfrm>
            <a:off x="9684173" y="4136878"/>
            <a:ext cx="130837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СОТРУДНИКОВ</a:t>
            </a:r>
            <a:endParaRPr lang="ru-RU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5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3189F6A-AB04-42FA-9393-65DFBC1EA87C}"/>
              </a:ext>
            </a:extLst>
          </p:cNvPr>
          <p:cNvGrpSpPr/>
          <p:nvPr/>
        </p:nvGrpSpPr>
        <p:grpSpPr>
          <a:xfrm>
            <a:off x="-1" y="1"/>
            <a:ext cx="12192001" cy="6850807"/>
            <a:chOff x="-1" y="1"/>
            <a:chExt cx="12192001" cy="685080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BA708D2-5303-46E8-B519-B664540D0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73" t="43335" r="789" b="5170"/>
            <a:stretch/>
          </p:blipFill>
          <p:spPr>
            <a:xfrm>
              <a:off x="0" y="1"/>
              <a:ext cx="12192000" cy="6850806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75E1298-A286-4F31-A3C7-55E59A75B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8" b="13000"/>
            <a:stretch/>
          </p:blipFill>
          <p:spPr>
            <a:xfrm>
              <a:off x="-1" y="1"/>
              <a:ext cx="8856261" cy="432767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D06A39-7D44-412A-B1F4-E6E8E43BD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73" t="43335" r="789" b="5170"/>
            <a:stretch/>
          </p:blipFill>
          <p:spPr>
            <a:xfrm>
              <a:off x="4079776" y="2285644"/>
              <a:ext cx="8079684" cy="456516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3947E37-96CE-46A4-8AEB-CE7B9B74C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8" t="62629" r="28263" b="15197"/>
            <a:stretch/>
          </p:blipFill>
          <p:spPr>
            <a:xfrm>
              <a:off x="2206246" y="4005064"/>
              <a:ext cx="1333867" cy="1120388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6AEDA11-0001-4408-A6DF-333687AFC7CE}"/>
                </a:ext>
              </a:extLst>
            </p:cNvPr>
            <p:cNvSpPr/>
            <p:nvPr/>
          </p:nvSpPr>
          <p:spPr>
            <a:xfrm>
              <a:off x="6528048" y="4808185"/>
              <a:ext cx="14863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Кировская область: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3B42438-FDD5-4828-904F-62C12BA35E35}"/>
                </a:ext>
              </a:extLst>
            </p:cNvPr>
            <p:cNvSpPr/>
            <p:nvPr/>
          </p:nvSpPr>
          <p:spPr>
            <a:xfrm>
              <a:off x="6528048" y="3789040"/>
              <a:ext cx="18405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Нижегородская область: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F9FA28F-4E8C-4BA0-8EA2-810F7E218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74" t="60940" r="14840" b="15196"/>
            <a:stretch/>
          </p:blipFill>
          <p:spPr>
            <a:xfrm>
              <a:off x="6580745" y="2564904"/>
              <a:ext cx="1099431" cy="1296143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913D4F5-66C9-464E-8FE5-A48860898819}"/>
                </a:ext>
              </a:extLst>
            </p:cNvPr>
            <p:cNvSpPr/>
            <p:nvPr/>
          </p:nvSpPr>
          <p:spPr>
            <a:xfrm>
              <a:off x="32686" y="2935153"/>
              <a:ext cx="26789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НИЖЕГОРОДСКАЯ ОБЛАСТЬ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3736AEB-5250-417E-96E1-B15AEBE1BE55}"/>
                </a:ext>
              </a:extLst>
            </p:cNvPr>
            <p:cNvSpPr/>
            <p:nvPr/>
          </p:nvSpPr>
          <p:spPr>
            <a:xfrm>
              <a:off x="4528528" y="855937"/>
              <a:ext cx="21435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КИРОВСКАЯ ОБЛАСТЬ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DA9B3A7-0E99-4DD0-B0AB-78D93AF13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854748"/>
              </p:ext>
            </p:extLst>
          </p:nvPr>
        </p:nvGraphicFramePr>
        <p:xfrm>
          <a:off x="6600056" y="5085184"/>
          <a:ext cx="5493624" cy="1584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2175">
                  <a:extLst>
                    <a:ext uri="{9D8B030D-6E8A-4147-A177-3AD203B41FA5}">
                      <a16:colId xmlns:a16="http://schemas.microsoft.com/office/drawing/2014/main" val="1651463848"/>
                    </a:ext>
                  </a:extLst>
                </a:gridCol>
                <a:gridCol w="895777">
                  <a:extLst>
                    <a:ext uri="{9D8B030D-6E8A-4147-A177-3AD203B41FA5}">
                      <a16:colId xmlns:a16="http://schemas.microsoft.com/office/drawing/2014/main" val="407989669"/>
                    </a:ext>
                  </a:extLst>
                </a:gridCol>
                <a:gridCol w="757741">
                  <a:extLst>
                    <a:ext uri="{9D8B030D-6E8A-4147-A177-3AD203B41FA5}">
                      <a16:colId xmlns:a16="http://schemas.microsoft.com/office/drawing/2014/main" val="795515479"/>
                    </a:ext>
                  </a:extLst>
                </a:gridCol>
                <a:gridCol w="1377931">
                  <a:extLst>
                    <a:ext uri="{9D8B030D-6E8A-4147-A177-3AD203B41FA5}">
                      <a16:colId xmlns:a16="http://schemas.microsoft.com/office/drawing/2014/main" val="23660557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«</a:t>
                      </a:r>
                      <a:r>
                        <a:rPr lang="ru-RU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Ахмановское</a:t>
                      </a: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  <a:endParaRPr lang="ru-RU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613</a:t>
                      </a:r>
                      <a:endParaRPr lang="ru-RU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7,737 Га</a:t>
                      </a:r>
                      <a:endParaRPr lang="ru-RU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375253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АФ «Надежда»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1115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4,003 Га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84598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«Ижевское»</a:t>
                      </a:r>
                      <a:endParaRPr lang="ru-RU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12,117 Га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809524"/>
                  </a:ext>
                </a:extLst>
              </a:tr>
              <a:tr h="179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«</a:t>
                      </a:r>
                      <a:r>
                        <a:rPr lang="ru-RU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Мокинское</a:t>
                      </a: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172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840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2,649 Га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81014"/>
                  </a:ext>
                </a:extLst>
              </a:tr>
              <a:tr h="2130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«Прогресс»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6,752 Га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19862"/>
                  </a:ext>
                </a:extLst>
              </a:tr>
              <a:tr h="1744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ООО «Рассвет»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1292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4,034 Га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169666"/>
                  </a:ext>
                </a:extLst>
              </a:tr>
              <a:tr h="207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«Русь»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317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368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3,015 Га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17310"/>
                  </a:ext>
                </a:extLst>
              </a:tr>
              <a:tr h="188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«</a:t>
                      </a:r>
                      <a:r>
                        <a:rPr lang="ru-RU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Ластинское</a:t>
                      </a: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2,759 Га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614943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B071758C-FA23-4152-B1D9-4235ECA13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626010"/>
              </p:ext>
            </p:extLst>
          </p:nvPr>
        </p:nvGraphicFramePr>
        <p:xfrm>
          <a:off x="6600056" y="4036804"/>
          <a:ext cx="5493624" cy="746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165146384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0798966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795515479"/>
                    </a:ext>
                  </a:extLst>
                </a:gridCol>
                <a:gridCol w="1389168">
                  <a:extLst>
                    <a:ext uri="{9D8B030D-6E8A-4147-A177-3AD203B41FA5}">
                      <a16:colId xmlns:a16="http://schemas.microsoft.com/office/drawing/2014/main" val="236605572"/>
                    </a:ext>
                  </a:extLst>
                </a:gridCol>
              </a:tblGrid>
              <a:tr h="326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сельхозпредприятия</a:t>
                      </a:r>
                      <a:endParaRPr lang="ru-RU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Численность сотрудников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Общее поголовье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Площадь посевов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36840"/>
                  </a:ext>
                </a:extLst>
              </a:tr>
              <a:tr h="217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АПК «</a:t>
                      </a:r>
                      <a:r>
                        <a:rPr lang="ru-RU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Поздеево</a:t>
                      </a: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900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4,351 Га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1149"/>
                  </a:ext>
                </a:extLst>
              </a:tr>
              <a:tr h="201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«Хмелевицы»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  <a:endParaRPr lang="ru-RU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1993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 360 Га</a:t>
                      </a:r>
                      <a:endParaRPr lang="ru-RU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645004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0F6F3DB5-CB0F-42EA-BA98-AC3403D60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858120"/>
              </p:ext>
            </p:extLst>
          </p:nvPr>
        </p:nvGraphicFramePr>
        <p:xfrm>
          <a:off x="818400" y="6451493"/>
          <a:ext cx="5493624" cy="217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165146384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07989669"/>
                    </a:ext>
                  </a:extLst>
                </a:gridCol>
                <a:gridCol w="1173144">
                  <a:extLst>
                    <a:ext uri="{9D8B030D-6E8A-4147-A177-3AD203B41FA5}">
                      <a16:colId xmlns:a16="http://schemas.microsoft.com/office/drawing/2014/main" val="795515479"/>
                    </a:ext>
                  </a:extLst>
                </a:gridCol>
              </a:tblGrid>
              <a:tr h="21786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«ЛАКТИС» п. Пижанка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113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т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81014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3C4C9359-03A2-40CE-80F4-A67AF26CE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524075"/>
              </p:ext>
            </p:extLst>
          </p:nvPr>
        </p:nvGraphicFramePr>
        <p:xfrm>
          <a:off x="830230" y="5323273"/>
          <a:ext cx="5493624" cy="842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165146384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07989669"/>
                    </a:ext>
                  </a:extLst>
                </a:gridCol>
                <a:gridCol w="1173144">
                  <a:extLst>
                    <a:ext uri="{9D8B030D-6E8A-4147-A177-3AD203B41FA5}">
                      <a16:colId xmlns:a16="http://schemas.microsoft.com/office/drawing/2014/main" val="795515479"/>
                    </a:ext>
                  </a:extLst>
                </a:gridCol>
              </a:tblGrid>
              <a:tr h="398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молокозавода</a:t>
                      </a:r>
                      <a:endParaRPr lang="ru-RU" sz="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Численность сотрудников</a:t>
                      </a:r>
                      <a:endParaRPr lang="ru-RU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Выработка молока – сырья, в сутки</a:t>
                      </a:r>
                      <a:endParaRPr lang="ru-RU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375253"/>
                  </a:ext>
                </a:extLst>
              </a:tr>
              <a:tr h="22257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"НМЗ №1« г. Нижний Новгород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 т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84598"/>
                  </a:ext>
                </a:extLst>
              </a:tr>
              <a:tr h="22072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"МОЛОКО" г. Шахунья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437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 т</a:t>
                      </a:r>
                    </a:p>
                  </a:txBody>
                  <a:tcPr marL="52496" marR="52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809524"/>
                  </a:ext>
                </a:extLst>
              </a:tr>
            </a:tbl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AA491FA-527F-4162-A823-1812B9C72055}"/>
              </a:ext>
            </a:extLst>
          </p:cNvPr>
          <p:cNvSpPr/>
          <p:nvPr/>
        </p:nvSpPr>
        <p:spPr>
          <a:xfrm>
            <a:off x="799048" y="6142873"/>
            <a:ext cx="1486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Кировская область: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6977220-3D14-4DD0-B0F2-F8A2943CF66F}"/>
              </a:ext>
            </a:extLst>
          </p:cNvPr>
          <p:cNvSpPr/>
          <p:nvPr/>
        </p:nvSpPr>
        <p:spPr>
          <a:xfrm>
            <a:off x="799048" y="5013176"/>
            <a:ext cx="18405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Нижегородская область:</a:t>
            </a:r>
          </a:p>
        </p:txBody>
      </p:sp>
    </p:spTree>
    <p:extLst>
      <p:ext uri="{BB962C8B-B14F-4D97-AF65-F5344CB8AC3E}">
        <p14:creationId xmlns:p14="http://schemas.microsoft.com/office/powerpoint/2010/main" val="264776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38199" y="476672"/>
            <a:ext cx="5545833" cy="77133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anumSquare Bold"/>
                <a:cs typeface="Calibri" panose="020F0502020204030204" pitchFamily="34" charset="0"/>
              </a:rPr>
              <a:t>Структура Агрохолдинга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anumSquare Bold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59256" y="365123"/>
            <a:ext cx="1273099" cy="75012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619392E-110C-499E-B451-051F06F35424}"/>
              </a:ext>
            </a:extLst>
          </p:cNvPr>
          <p:cNvGrpSpPr/>
          <p:nvPr/>
        </p:nvGrpSpPr>
        <p:grpSpPr>
          <a:xfrm>
            <a:off x="263352" y="1322869"/>
            <a:ext cx="12025336" cy="5274483"/>
            <a:chOff x="263352" y="1412776"/>
            <a:chExt cx="12025336" cy="5274483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C8A9F0B-0D79-4A4F-A3EA-88CDC6F5B31D}"/>
                </a:ext>
              </a:extLst>
            </p:cNvPr>
            <p:cNvSpPr/>
            <p:nvPr/>
          </p:nvSpPr>
          <p:spPr>
            <a:xfrm>
              <a:off x="2710407" y="2129302"/>
              <a:ext cx="1585393" cy="6141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6B6D023-0E43-4DEC-BB78-FE50530AF99E}"/>
                </a:ext>
              </a:extLst>
            </p:cNvPr>
            <p:cNvSpPr/>
            <p:nvPr/>
          </p:nvSpPr>
          <p:spPr bwMode="auto">
            <a:xfrm>
              <a:off x="2633227" y="2097131"/>
              <a:ext cx="1689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СЕЛЬХОЗ – </a:t>
              </a:r>
            </a:p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ПРЕДПРИЯТИЙ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C73D66E2-C2C3-4705-A87A-BF0808CEDAAB}"/>
                </a:ext>
              </a:extLst>
            </p:cNvPr>
            <p:cNvSpPr/>
            <p:nvPr/>
          </p:nvSpPr>
          <p:spPr bwMode="auto">
            <a:xfrm>
              <a:off x="9840416" y="2117985"/>
              <a:ext cx="2052087" cy="3318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265E112-3E89-40AE-97FD-5A60BAF0739A}"/>
                </a:ext>
              </a:extLst>
            </p:cNvPr>
            <p:cNvSpPr/>
            <p:nvPr/>
          </p:nvSpPr>
          <p:spPr bwMode="auto">
            <a:xfrm>
              <a:off x="7176120" y="2129301"/>
              <a:ext cx="2592288" cy="624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97758843-9454-4633-AE0F-10478BD03DBD}"/>
                </a:ext>
              </a:extLst>
            </p:cNvPr>
            <p:cNvSpPr/>
            <p:nvPr/>
          </p:nvSpPr>
          <p:spPr bwMode="auto">
            <a:xfrm>
              <a:off x="370817" y="2129302"/>
              <a:ext cx="1690308" cy="11698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E5C6D82-C141-47D1-A618-3764358C6C47}"/>
                </a:ext>
              </a:extLst>
            </p:cNvPr>
            <p:cNvSpPr/>
            <p:nvPr/>
          </p:nvSpPr>
          <p:spPr>
            <a:xfrm>
              <a:off x="3230018" y="1412776"/>
              <a:ext cx="473819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BC9DF57-62E9-41E6-98BF-C28BB0EC51DC}"/>
                </a:ext>
              </a:extLst>
            </p:cNvPr>
            <p:cNvSpPr/>
            <p:nvPr/>
          </p:nvSpPr>
          <p:spPr>
            <a:xfrm>
              <a:off x="9840416" y="2111713"/>
              <a:ext cx="2010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ООО «ЕВРОСНАБ»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DC5EC8C-DF8A-40AF-807B-9A874259D370}"/>
                </a:ext>
              </a:extLst>
            </p:cNvPr>
            <p:cNvSpPr/>
            <p:nvPr/>
          </p:nvSpPr>
          <p:spPr bwMode="auto">
            <a:xfrm>
              <a:off x="298199" y="2098824"/>
              <a:ext cx="18534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ЗАВОДА </a:t>
              </a:r>
            </a:p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 ПРИЕМКЕ </a:t>
              </a:r>
            </a:p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ПЕРЕРАБОТКЕ </a:t>
              </a:r>
            </a:p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МОЛОКА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C57DF12-5A52-42B7-8DDC-EADE9421890B}"/>
                </a:ext>
              </a:extLst>
            </p:cNvPr>
            <p:cNvSpPr/>
            <p:nvPr/>
          </p:nvSpPr>
          <p:spPr>
            <a:xfrm>
              <a:off x="7095882" y="2111713"/>
              <a:ext cx="26725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ООО "ТД </a:t>
              </a:r>
            </a:p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«ШАХУНСКОЕ МОЛОКО"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C0A427F-18FC-49D5-AA8C-8E55333FAFA5}"/>
                </a:ext>
              </a:extLst>
            </p:cNvPr>
            <p:cNvSpPr/>
            <p:nvPr/>
          </p:nvSpPr>
          <p:spPr bwMode="auto">
            <a:xfrm>
              <a:off x="3230018" y="1412776"/>
              <a:ext cx="4865434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00B050"/>
                  </a:solidFill>
                  <a:latin typeface="Helvetica Neue"/>
                </a:rPr>
                <a:t>АГРОХОЛДИНГ «ШАХУНСКОЕ МОЛОКО»</a:t>
              </a:r>
              <a:endParaRPr lang="ru-RU" b="1" dirty="0">
                <a:solidFill>
                  <a:srgbClr val="00B050"/>
                </a:solidFill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F235678-7B66-474D-98BF-8B9ED00C274E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1215971" y="1782108"/>
              <a:ext cx="2085366" cy="347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89BA43E2-3CD7-44D2-854B-DDF15700610E}"/>
                </a:ext>
              </a:extLst>
            </p:cNvPr>
            <p:cNvCxnSpPr>
              <a:endCxn id="3" idx="0"/>
            </p:cNvCxnSpPr>
            <p:nvPr/>
          </p:nvCxnSpPr>
          <p:spPr>
            <a:xfrm>
              <a:off x="8095452" y="1782108"/>
              <a:ext cx="2750208" cy="3296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D02C08CD-C220-43EB-A202-E4B112D50980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3503104" y="1782108"/>
              <a:ext cx="359431" cy="347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09B21261-A9F7-4533-8188-ABBAFE3C6CA0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H="1" flipV="1">
              <a:off x="7249506" y="1782109"/>
              <a:ext cx="1222758" cy="347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FCCA4B4E-9978-4911-AA22-918FC82C07CD}"/>
                </a:ext>
              </a:extLst>
            </p:cNvPr>
            <p:cNvSpPr/>
            <p:nvPr/>
          </p:nvSpPr>
          <p:spPr>
            <a:xfrm>
              <a:off x="263352" y="3425446"/>
              <a:ext cx="237757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Нижегородская область: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"МОЛОКО" г. Шахунья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"НМЗ №1« г. Н. Новгород</a:t>
              </a:r>
            </a:p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Кировская область: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«ЛАКТИС» п. Пижанка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0584C1B9-A34B-4BA2-AA17-E212E2590852}"/>
                </a:ext>
              </a:extLst>
            </p:cNvPr>
            <p:cNvSpPr/>
            <p:nvPr/>
          </p:nvSpPr>
          <p:spPr>
            <a:xfrm>
              <a:off x="2567608" y="3514678"/>
              <a:ext cx="1726755" cy="2575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Кировская область: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АО «</a:t>
              </a:r>
              <a:r>
                <a:rPr lang="ru-RU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Ахмановское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»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АФ «Надежда»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«Ижевское»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«</a:t>
              </a:r>
              <a:r>
                <a:rPr lang="ru-RU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Мокинское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»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«Прогресс»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ООО «Рассвет»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«Русь»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«</a:t>
              </a:r>
              <a:r>
                <a:rPr lang="ru-RU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Ластинское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»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DBBB77D0-7D48-4655-8B43-02AAA9FA41D7}"/>
                </a:ext>
              </a:extLst>
            </p:cNvPr>
            <p:cNvSpPr/>
            <p:nvPr/>
          </p:nvSpPr>
          <p:spPr>
            <a:xfrm>
              <a:off x="2567608" y="2866606"/>
              <a:ext cx="184056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Нижегородская область: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АПК «</a:t>
              </a:r>
              <a:r>
                <a:rPr lang="ru-RU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Поздеево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»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АО «Хмелевицы»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D1554CDD-FF6D-413F-A14C-FD9A8EC9CF2A}"/>
                </a:ext>
              </a:extLst>
            </p:cNvPr>
            <p:cNvSpPr/>
            <p:nvPr/>
          </p:nvSpPr>
          <p:spPr>
            <a:xfrm>
              <a:off x="9747364" y="2583366"/>
              <a:ext cx="224292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Официальный дилер 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DeLaval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и </a:t>
              </a:r>
            </a:p>
            <a:p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поставщик продукции для </a:t>
              </a:r>
            </a:p>
            <a:p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сельскохозяйственных </a:t>
              </a:r>
            </a:p>
            <a:p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производителей.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98F84AED-F51B-40D5-8758-BCC61E8DA348}"/>
                </a:ext>
              </a:extLst>
            </p:cNvPr>
            <p:cNvSpPr/>
            <p:nvPr/>
          </p:nvSpPr>
          <p:spPr bwMode="auto">
            <a:xfrm>
              <a:off x="4511824" y="2129302"/>
              <a:ext cx="2622696" cy="6248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5E6F544C-C6E9-47D0-9BB1-63462D0415F0}"/>
                </a:ext>
              </a:extLst>
            </p:cNvPr>
            <p:cNvSpPr/>
            <p:nvPr/>
          </p:nvSpPr>
          <p:spPr bwMode="auto">
            <a:xfrm>
              <a:off x="4503594" y="2107780"/>
              <a:ext cx="26725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ООО «УК </a:t>
              </a:r>
            </a:p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«ШАХУНСКОЕ МОЛОКО"</a:t>
              </a: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5131DA81-BBBB-453F-925E-DCBCDE4765E0}"/>
                </a:ext>
              </a:extLst>
            </p:cNvPr>
            <p:cNvCxnSpPr>
              <a:stCxn id="20" idx="2"/>
              <a:endCxn id="29" idx="0"/>
            </p:cNvCxnSpPr>
            <p:nvPr/>
          </p:nvCxnSpPr>
          <p:spPr>
            <a:xfrm>
              <a:off x="5662735" y="1782108"/>
              <a:ext cx="160437" cy="347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1656A7E4-7810-4825-AF8D-412E3DBA3F4D}"/>
                </a:ext>
              </a:extLst>
            </p:cNvPr>
            <p:cNvSpPr/>
            <p:nvPr/>
          </p:nvSpPr>
          <p:spPr>
            <a:xfrm>
              <a:off x="4439816" y="2861029"/>
              <a:ext cx="2521658" cy="265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Департамент IT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Департамент Маркетинга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Юридический Департамент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Финансово-Экономический Департамент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Департамент HR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Департамент Безопасности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Бухгалтерия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Департамент АПК (г. Советск, г. Шахунья)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Департамент Переработки Молока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Отдел строительного контроля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24BD856-46BD-4ACF-BD47-D895B9A62461}"/>
                </a:ext>
              </a:extLst>
            </p:cNvPr>
            <p:cNvSpPr/>
            <p:nvPr/>
          </p:nvSpPr>
          <p:spPr>
            <a:xfrm>
              <a:off x="7248128" y="2861029"/>
              <a:ext cx="2356598" cy="265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Отдел клиентского сервиса (отдел логистики, транспортный отдел, склад готовой продукции)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Экономический отдел 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Отдел бухгалтерии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Отдел по работе с дистрибьюторами и традиционной розницей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Отдел по работе с сетями и </a:t>
              </a:r>
              <a:r>
                <a:rPr lang="ru-RU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online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торговлей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Отдел по работе с тендерным каналом и </a:t>
              </a:r>
              <a:r>
                <a:rPr lang="ru-RU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HoReCa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 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45C0E7C-A887-4989-9ACC-519975324B9C}"/>
                </a:ext>
              </a:extLst>
            </p:cNvPr>
            <p:cNvSpPr/>
            <p:nvPr/>
          </p:nvSpPr>
          <p:spPr>
            <a:xfrm>
              <a:off x="9787701" y="3363272"/>
              <a:ext cx="2500987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Отдел кадров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Направление «Зерно и Семена»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Направление «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FRESH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Направление «Промышленные товары»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Направление «Строительная деятельность»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Отдел закупок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Инженерный отдел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Отдел маркетинга и рекламы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Направление «Зерносушильное оборудование»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Направление «Технологии и оборудование для животноводства»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Отдел продаж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Сервисная служба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Администрация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Отдел бухгалтерии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Отдел логистики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АХО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Склад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463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763152-B4F5-F249-8B86-F05849BD5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734"/>
            <a:ext cx="6930447" cy="6722533"/>
          </a:xfrm>
          <a:prstGeom prst="rect">
            <a:avLst/>
          </a:prstGeom>
          <a:noFill/>
        </p:spPr>
      </p:pic>
      <p:pic>
        <p:nvPicPr>
          <p:cNvPr id="5" name="Рисунок 4" descr="Изображение выглядит как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65FE39E7-E1AE-EC4D-B0AF-6DA37698B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93" y="3799326"/>
            <a:ext cx="4276513" cy="28510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B9F98A-C9EE-3E46-A947-48B49F2B7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5"/>
          <a:stretch/>
        </p:blipFill>
        <p:spPr bwMode="auto">
          <a:xfrm>
            <a:off x="6816091" y="338669"/>
            <a:ext cx="5265047" cy="314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текст, небо, зелены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D049C1D-CB71-0C46-9D6D-81CC70B63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090" y="3651674"/>
            <a:ext cx="5265047" cy="314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8D8F93-A6FA-499E-B136-7168813E4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4904</TotalTime>
  <Words>638</Words>
  <Application>Microsoft Office PowerPoint</Application>
  <DocSecurity>0</DocSecurity>
  <PresentationFormat>Широкоэкранный</PresentationFormat>
  <Paragraphs>199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Helvetica Neue</vt:lpstr>
      <vt:lpstr>Merriweather</vt:lpstr>
      <vt:lpstr>NanumSquare Bold</vt:lpstr>
      <vt:lpstr>Times New Roman</vt:lpstr>
      <vt:lpstr>Wingdings</vt:lpstr>
      <vt:lpstr>Blank</vt:lpstr>
      <vt:lpstr>Презентация PowerPoint</vt:lpstr>
      <vt:lpstr>Наша история</vt:lpstr>
      <vt:lpstr>Дирекция Агрохолдинга</vt:lpstr>
      <vt:lpstr>Основные направления Агрохолдинга</vt:lpstr>
      <vt:lpstr>Основные направления Агрохолдинга</vt:lpstr>
      <vt:lpstr>Презентация PowerPoint</vt:lpstr>
      <vt:lpstr>Структура Агрохолдинга</vt:lpstr>
      <vt:lpstr>Презентация PowerPoint</vt:lpstr>
      <vt:lpstr>Презентация PowerPoint</vt:lpstr>
      <vt:lpstr>Требуются</vt:lpstr>
      <vt:lpstr>Агропромышленный холдинг «ШАХУНСКОЕ МОЛОКО»</vt:lpstr>
      <vt:lpstr>Спасибо  за внимание!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Шахунское молоко</dc:title>
  <dc:creator>1</dc:creator>
  <cp:lastModifiedBy>Денисова Татьяна Владимировна</cp:lastModifiedBy>
  <cp:revision>310</cp:revision>
  <dcterms:created xsi:type="dcterms:W3CDTF">2012-12-03T06:56:55Z</dcterms:created>
  <dcterms:modified xsi:type="dcterms:W3CDTF">2022-03-24T13:41:18Z</dcterms:modified>
  <dc:identifier/>
  <dc:language/>
  <cp:version/>
</cp:coreProperties>
</file>