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77" r:id="rId2"/>
    <p:sldId id="336" r:id="rId3"/>
    <p:sldId id="387" r:id="rId4"/>
    <p:sldId id="347" r:id="rId5"/>
    <p:sldId id="382" r:id="rId6"/>
    <p:sldId id="380" r:id="rId7"/>
    <p:sldId id="379" r:id="rId8"/>
    <p:sldId id="384" r:id="rId9"/>
    <p:sldId id="381" r:id="rId10"/>
    <p:sldId id="386" r:id="rId11"/>
    <p:sldId id="388" r:id="rId12"/>
    <p:sldId id="385" r:id="rId13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64E"/>
    <a:srgbClr val="FFD243"/>
    <a:srgbClr val="B797E5"/>
    <a:srgbClr val="9465D9"/>
    <a:srgbClr val="F6F648"/>
    <a:srgbClr val="D45E72"/>
    <a:srgbClr val="62FA86"/>
    <a:srgbClr val="EC72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36" autoAdjust="0"/>
  </p:normalViewPr>
  <p:slideViewPr>
    <p:cSldViewPr snapToGrid="0">
      <p:cViewPr varScale="1">
        <p:scale>
          <a:sx n="105" d="100"/>
          <a:sy n="105" d="100"/>
        </p:scale>
        <p:origin x="1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34A488-A0CC-44CC-8D8E-D99827E86723}" type="doc">
      <dgm:prSet loTypeId="urn:microsoft.com/office/officeart/2005/8/layout/vList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F255E85B-309D-443B-A954-340DE6635DB5}">
      <dgm:prSet/>
      <dgm:spPr>
        <a:solidFill>
          <a:srgbClr val="00B050"/>
        </a:solidFill>
      </dgm:spPr>
      <dgm:t>
        <a:bodyPr/>
        <a:lstStyle/>
        <a:p>
          <a:pPr rtl="0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оценивание компетенций</a:t>
          </a:r>
          <a:r>
            <a: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инвариантных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всех направлений подготовки – </a:t>
          </a:r>
          <a:r>
            <a: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общекультурных (ФГОС ВО 3+)</a:t>
          </a:r>
          <a:endParaRPr lang="ru-RU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E24B9D-C16C-477A-84F2-AF962FD2B8B6}" type="parTrans" cxnId="{52F60950-C25A-4409-B419-C9701911913E}">
      <dgm:prSet/>
      <dgm:spPr/>
      <dgm:t>
        <a:bodyPr/>
        <a:lstStyle/>
        <a:p>
          <a:endParaRPr lang="ru-RU"/>
        </a:p>
      </dgm:t>
    </dgm:pt>
    <dgm:pt modelId="{C3F50120-76F1-449C-8ECC-4AF0BEA0A1DC}" type="sibTrans" cxnId="{52F60950-C25A-4409-B419-C9701911913E}">
      <dgm:prSet/>
      <dgm:spPr/>
      <dgm:t>
        <a:bodyPr/>
        <a:lstStyle/>
        <a:p>
          <a:endParaRPr lang="ru-RU"/>
        </a:p>
      </dgm:t>
    </dgm:pt>
    <dgm:pt modelId="{F1E588AC-F855-4965-A3E8-3BB38CEDC0DF}">
      <dgm:prSet/>
      <dgm:spPr>
        <a:solidFill>
          <a:srgbClr val="00B050"/>
        </a:solidFill>
      </dgm:spPr>
      <dgm:t>
        <a:bodyPr/>
        <a:lstStyle/>
        <a:p>
          <a:pPr rtl="0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использование заданий </a:t>
          </a:r>
          <a:r>
            <a: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закрытого типа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следовательно </a:t>
          </a:r>
          <a:r>
            <a: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оценка </a:t>
          </a:r>
          <a:r>
            <a:rPr lang="ru-RU" b="1" i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сформированности</a:t>
          </a:r>
          <a:r>
            <a: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компетенций  на уровне «Знать»</a:t>
          </a:r>
          <a:endParaRPr lang="ru-RU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CDE6D8-493D-4019-9344-025907F89B22}" type="parTrans" cxnId="{D3FD94EA-A9DF-4B55-B0DA-6AB8800D1A53}">
      <dgm:prSet/>
      <dgm:spPr/>
      <dgm:t>
        <a:bodyPr/>
        <a:lstStyle/>
        <a:p>
          <a:endParaRPr lang="ru-RU"/>
        </a:p>
      </dgm:t>
    </dgm:pt>
    <dgm:pt modelId="{B6EA24EA-EC3F-4731-A79E-9F7F843631E9}" type="sibTrans" cxnId="{D3FD94EA-A9DF-4B55-B0DA-6AB8800D1A53}">
      <dgm:prSet/>
      <dgm:spPr/>
      <dgm:t>
        <a:bodyPr/>
        <a:lstStyle/>
        <a:p>
          <a:endParaRPr lang="ru-RU"/>
        </a:p>
      </dgm:t>
    </dgm:pt>
    <dgm:pt modelId="{99D8D63F-02BA-461F-A5FC-7CF2727E0585}">
      <dgm:prSet/>
      <dgm:spPr>
        <a:solidFill>
          <a:srgbClr val="00B050"/>
        </a:solidFill>
      </dgm:spPr>
      <dgm:t>
        <a:bodyPr/>
        <a:lstStyle/>
        <a:p>
          <a:pPr rtl="0"/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первого этапа формирования компетенций 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дисциплинами базовой части ФГОС ВО (в </a:t>
          </a:r>
          <a:r>
            <a:rPr lang="ru-RU" b="1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т.ч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b="1" i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обязательными</a:t>
          </a:r>
          <a:r>
            <a: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endParaRPr lang="ru-RU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E21F01-2337-44A3-AAC8-F04FBA3EE3B2}" type="parTrans" cxnId="{96DFF4D0-24B0-4F5B-A165-986E5D8372AD}">
      <dgm:prSet/>
      <dgm:spPr/>
      <dgm:t>
        <a:bodyPr/>
        <a:lstStyle/>
        <a:p>
          <a:endParaRPr lang="ru-RU"/>
        </a:p>
      </dgm:t>
    </dgm:pt>
    <dgm:pt modelId="{5B8A687D-F5CC-44A3-A92D-559F75936AAC}" type="sibTrans" cxnId="{96DFF4D0-24B0-4F5B-A165-986E5D8372AD}">
      <dgm:prSet/>
      <dgm:spPr/>
      <dgm:t>
        <a:bodyPr/>
        <a:lstStyle/>
        <a:p>
          <a:endParaRPr lang="ru-RU"/>
        </a:p>
      </dgm:t>
    </dgm:pt>
    <dgm:pt modelId="{85B6D46B-8107-42BD-BE47-89A09DD8E100}" type="pres">
      <dgm:prSet presAssocID="{A134A488-A0CC-44CC-8D8E-D99827E867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0ED1A1-5132-48D8-A803-C2179CB778CC}" type="pres">
      <dgm:prSet presAssocID="{F255E85B-309D-443B-A954-340DE6635DB5}" presName="parentText" presStyleLbl="node1" presStyleIdx="0" presStyleCnt="3" custScaleY="135989" custLinFactNeighborX="-230" custLinFactNeighborY="-469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CC9CE1-2A39-4701-9C43-B2BB6305E6DD}" type="pres">
      <dgm:prSet presAssocID="{C3F50120-76F1-449C-8ECC-4AF0BEA0A1DC}" presName="spacer" presStyleCnt="0"/>
      <dgm:spPr/>
    </dgm:pt>
    <dgm:pt modelId="{BF3E061A-BCBB-46BC-BD66-DEE2FA0895C7}" type="pres">
      <dgm:prSet presAssocID="{F1E588AC-F855-4965-A3E8-3BB38CEDC0DF}" presName="parentText" presStyleLbl="node1" presStyleIdx="1" presStyleCnt="3" custScaleY="1299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163AB-35F3-48CC-B871-56C8BC6AC6CE}" type="pres">
      <dgm:prSet presAssocID="{B6EA24EA-EC3F-4731-A79E-9F7F843631E9}" presName="spacer" presStyleCnt="0"/>
      <dgm:spPr/>
    </dgm:pt>
    <dgm:pt modelId="{45718E4F-2FEA-4371-9BC8-B6C96405FEAB}" type="pres">
      <dgm:prSet presAssocID="{99D8D63F-02BA-461F-A5FC-7CF2727E0585}" presName="parentText" presStyleLbl="node1" presStyleIdx="2" presStyleCnt="3" custScaleY="142208" custLinFactNeighborY="631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527403-20B6-42B7-8F67-0859F0625C51}" type="presOf" srcId="{F1E588AC-F855-4965-A3E8-3BB38CEDC0DF}" destId="{BF3E061A-BCBB-46BC-BD66-DEE2FA0895C7}" srcOrd="0" destOrd="0" presId="urn:microsoft.com/office/officeart/2005/8/layout/vList2"/>
    <dgm:cxn modelId="{96DFF4D0-24B0-4F5B-A165-986E5D8372AD}" srcId="{A134A488-A0CC-44CC-8D8E-D99827E86723}" destId="{99D8D63F-02BA-461F-A5FC-7CF2727E0585}" srcOrd="2" destOrd="0" parTransId="{9AE21F01-2337-44A3-AAC8-F04FBA3EE3B2}" sibTransId="{5B8A687D-F5CC-44A3-A92D-559F75936AAC}"/>
    <dgm:cxn modelId="{D3FD94EA-A9DF-4B55-B0DA-6AB8800D1A53}" srcId="{A134A488-A0CC-44CC-8D8E-D99827E86723}" destId="{F1E588AC-F855-4965-A3E8-3BB38CEDC0DF}" srcOrd="1" destOrd="0" parTransId="{06CDE6D8-493D-4019-9344-025907F89B22}" sibTransId="{B6EA24EA-EC3F-4731-A79E-9F7F843631E9}"/>
    <dgm:cxn modelId="{E69CED82-9CD6-4F1A-A0D3-BCB5CFF21981}" type="presOf" srcId="{A134A488-A0CC-44CC-8D8E-D99827E86723}" destId="{85B6D46B-8107-42BD-BE47-89A09DD8E100}" srcOrd="0" destOrd="0" presId="urn:microsoft.com/office/officeart/2005/8/layout/vList2"/>
    <dgm:cxn modelId="{52F60950-C25A-4409-B419-C9701911913E}" srcId="{A134A488-A0CC-44CC-8D8E-D99827E86723}" destId="{F255E85B-309D-443B-A954-340DE6635DB5}" srcOrd="0" destOrd="0" parTransId="{C4E24B9D-C16C-477A-84F2-AF962FD2B8B6}" sibTransId="{C3F50120-76F1-449C-8ECC-4AF0BEA0A1DC}"/>
    <dgm:cxn modelId="{F1B47DE9-0D29-411B-A1DE-BAD181188559}" type="presOf" srcId="{99D8D63F-02BA-461F-A5FC-7CF2727E0585}" destId="{45718E4F-2FEA-4371-9BC8-B6C96405FEAB}" srcOrd="0" destOrd="0" presId="urn:microsoft.com/office/officeart/2005/8/layout/vList2"/>
    <dgm:cxn modelId="{931F9D0F-F5F3-44EC-B54D-09CEDD8932C2}" type="presOf" srcId="{F255E85B-309D-443B-A954-340DE6635DB5}" destId="{1C0ED1A1-5132-48D8-A803-C2179CB778CC}" srcOrd="0" destOrd="0" presId="urn:microsoft.com/office/officeart/2005/8/layout/vList2"/>
    <dgm:cxn modelId="{B452F735-CFFE-428F-8FC3-212C6117BC7D}" type="presParOf" srcId="{85B6D46B-8107-42BD-BE47-89A09DD8E100}" destId="{1C0ED1A1-5132-48D8-A803-C2179CB778CC}" srcOrd="0" destOrd="0" presId="urn:microsoft.com/office/officeart/2005/8/layout/vList2"/>
    <dgm:cxn modelId="{3E3FF443-4869-430E-B18E-A568468492EF}" type="presParOf" srcId="{85B6D46B-8107-42BD-BE47-89A09DD8E100}" destId="{EACC9CE1-2A39-4701-9C43-B2BB6305E6DD}" srcOrd="1" destOrd="0" presId="urn:microsoft.com/office/officeart/2005/8/layout/vList2"/>
    <dgm:cxn modelId="{D94053F8-563D-477B-9870-3EA7F3F36E47}" type="presParOf" srcId="{85B6D46B-8107-42BD-BE47-89A09DD8E100}" destId="{BF3E061A-BCBB-46BC-BD66-DEE2FA0895C7}" srcOrd="2" destOrd="0" presId="urn:microsoft.com/office/officeart/2005/8/layout/vList2"/>
    <dgm:cxn modelId="{1DB15FB6-E81C-45BF-B045-1BA1C22084E9}" type="presParOf" srcId="{85B6D46B-8107-42BD-BE47-89A09DD8E100}" destId="{9E9163AB-35F3-48CC-B871-56C8BC6AC6CE}" srcOrd="3" destOrd="0" presId="urn:microsoft.com/office/officeart/2005/8/layout/vList2"/>
    <dgm:cxn modelId="{EF71CE2B-0092-4530-888D-2FA3E02CFC23}" type="presParOf" srcId="{85B6D46B-8107-42BD-BE47-89A09DD8E100}" destId="{45718E4F-2FEA-4371-9BC8-B6C96405FEAB}" srcOrd="4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35447F-820B-42E1-BAEC-2A43ECA3409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46F8D1-5516-4FF8-BBC8-51159072A734}">
      <dgm:prSet custT="1"/>
      <dgm:spPr/>
      <dgm:t>
        <a:bodyPr/>
        <a:lstStyle/>
        <a:p>
          <a:pPr rtl="0"/>
          <a:r>
            <a:rPr lang="ru-RU" sz="1800" b="1" dirty="0" smtClean="0"/>
            <a:t>ОК-2</a:t>
          </a:r>
          <a:r>
            <a:rPr lang="ru-RU" sz="1600" dirty="0" smtClean="0"/>
            <a:t> </a:t>
          </a:r>
          <a:endParaRPr lang="ru-RU" sz="1600" b="1" dirty="0"/>
        </a:p>
      </dgm:t>
    </dgm:pt>
    <dgm:pt modelId="{13C08480-A3A1-458B-945D-09D106AB5E2E}" type="parTrans" cxnId="{55F6188E-4D50-436F-9798-794B3A3ECBAF}">
      <dgm:prSet/>
      <dgm:spPr/>
      <dgm:t>
        <a:bodyPr/>
        <a:lstStyle/>
        <a:p>
          <a:endParaRPr lang="ru-RU" sz="2400"/>
        </a:p>
      </dgm:t>
    </dgm:pt>
    <dgm:pt modelId="{877ABB06-BB9C-4E9D-AA4D-6ABC61D9BDB3}" type="sibTrans" cxnId="{55F6188E-4D50-436F-9798-794B3A3ECBAF}">
      <dgm:prSet/>
      <dgm:spPr/>
      <dgm:t>
        <a:bodyPr/>
        <a:lstStyle/>
        <a:p>
          <a:endParaRPr lang="ru-RU" sz="2400"/>
        </a:p>
      </dgm:t>
    </dgm:pt>
    <dgm:pt modelId="{902A5D62-FDAF-4BBC-A4F6-C17FEFE4C073}">
      <dgm:prSet custT="1"/>
      <dgm:spPr/>
      <dgm:t>
        <a:bodyPr anchor="ctr"/>
        <a:lstStyle/>
        <a:p>
          <a:pPr rtl="0"/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Способность анализировать основные этапы и закономерности исторического развития общества для формирования гражданской позиции</a:t>
          </a:r>
          <a:endParaRPr lang="ru-RU" sz="15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E6AA04-A852-4162-B2CD-5D0C4639107F}" type="parTrans" cxnId="{F65C7F96-E6CF-41F0-B27E-73A881BC6A4A}">
      <dgm:prSet/>
      <dgm:spPr/>
      <dgm:t>
        <a:bodyPr/>
        <a:lstStyle/>
        <a:p>
          <a:endParaRPr lang="ru-RU" sz="2400"/>
        </a:p>
      </dgm:t>
    </dgm:pt>
    <dgm:pt modelId="{49816B0E-CC66-465D-915C-4A70D9DE9AF0}" type="sibTrans" cxnId="{F65C7F96-E6CF-41F0-B27E-73A881BC6A4A}">
      <dgm:prSet/>
      <dgm:spPr/>
      <dgm:t>
        <a:bodyPr/>
        <a:lstStyle/>
        <a:p>
          <a:endParaRPr lang="ru-RU" sz="2400"/>
        </a:p>
      </dgm:t>
    </dgm:pt>
    <dgm:pt modelId="{CAE57EA3-02A8-4DC1-A9BB-F5A55792AA16}">
      <dgm:prSet custT="1"/>
      <dgm:spPr/>
      <dgm:t>
        <a:bodyPr anchor="ctr"/>
        <a:lstStyle/>
        <a:p>
          <a:pPr rtl="0"/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Способность использовать основы экономических знаний в различных сферах жизнедеятельности</a:t>
          </a:r>
          <a:endParaRPr lang="ru-RU" sz="15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657BE6-CB8D-4B08-8BC0-123055CC366A}" type="parTrans" cxnId="{CC92ADFE-8E20-4C67-AEE2-562FD589F458}">
      <dgm:prSet/>
      <dgm:spPr/>
      <dgm:t>
        <a:bodyPr/>
        <a:lstStyle/>
        <a:p>
          <a:endParaRPr lang="ru-RU" sz="2400"/>
        </a:p>
      </dgm:t>
    </dgm:pt>
    <dgm:pt modelId="{B4644D98-D5EA-4733-A5B9-66F1CD5C03A5}" type="sibTrans" cxnId="{CC92ADFE-8E20-4C67-AEE2-562FD589F458}">
      <dgm:prSet/>
      <dgm:spPr/>
      <dgm:t>
        <a:bodyPr/>
        <a:lstStyle/>
        <a:p>
          <a:endParaRPr lang="ru-RU" sz="2400"/>
        </a:p>
      </dgm:t>
    </dgm:pt>
    <dgm:pt modelId="{06281233-3CEF-4B0C-AB59-4774B9F2144D}">
      <dgm:prSet custT="1"/>
      <dgm:spPr/>
      <dgm:t>
        <a:bodyPr/>
        <a:lstStyle/>
        <a:p>
          <a:pPr rtl="0"/>
          <a:r>
            <a:rPr lang="ru-RU" sz="1800" b="1" dirty="0" smtClean="0"/>
            <a:t>ОК-3</a:t>
          </a:r>
          <a:r>
            <a:rPr lang="ru-RU" sz="1600" dirty="0" smtClean="0"/>
            <a:t> </a:t>
          </a:r>
          <a:endParaRPr lang="ru-RU" sz="1600" dirty="0"/>
        </a:p>
      </dgm:t>
    </dgm:pt>
    <dgm:pt modelId="{8C8485F3-8BD4-415D-A862-29AD5AD19C7B}" type="parTrans" cxnId="{CB1DEAC0-0316-41FD-B57F-9EBE19E83765}">
      <dgm:prSet/>
      <dgm:spPr/>
      <dgm:t>
        <a:bodyPr/>
        <a:lstStyle/>
        <a:p>
          <a:endParaRPr lang="ru-RU" sz="2400"/>
        </a:p>
      </dgm:t>
    </dgm:pt>
    <dgm:pt modelId="{D52AC69E-8C0A-4827-9977-145B8B335240}" type="sibTrans" cxnId="{CB1DEAC0-0316-41FD-B57F-9EBE19E83765}">
      <dgm:prSet/>
      <dgm:spPr/>
      <dgm:t>
        <a:bodyPr/>
        <a:lstStyle/>
        <a:p>
          <a:endParaRPr lang="ru-RU" sz="2400"/>
        </a:p>
      </dgm:t>
    </dgm:pt>
    <dgm:pt modelId="{7AF66D94-BE46-46D7-8BFE-72EA98B8E837}">
      <dgm:prSet custT="1"/>
      <dgm:spPr/>
      <dgm:t>
        <a:bodyPr/>
        <a:lstStyle/>
        <a:p>
          <a:pPr rtl="0"/>
          <a:r>
            <a:rPr lang="ru-RU" sz="1800" b="1" dirty="0" smtClean="0"/>
            <a:t>ОК-4</a:t>
          </a:r>
          <a:endParaRPr lang="ru-RU" sz="1800" b="1" dirty="0"/>
        </a:p>
      </dgm:t>
    </dgm:pt>
    <dgm:pt modelId="{B0E5FF3F-7A52-4FFA-B239-30AD3EFFE47F}" type="parTrans" cxnId="{503DC48A-7C20-4EE6-9071-29AB3FF33310}">
      <dgm:prSet/>
      <dgm:spPr/>
      <dgm:t>
        <a:bodyPr/>
        <a:lstStyle/>
        <a:p>
          <a:endParaRPr lang="ru-RU" sz="2400"/>
        </a:p>
      </dgm:t>
    </dgm:pt>
    <dgm:pt modelId="{43EC1ADA-1C91-4CDF-9600-B5B8C2A69C85}" type="sibTrans" cxnId="{503DC48A-7C20-4EE6-9071-29AB3FF33310}">
      <dgm:prSet/>
      <dgm:spPr/>
      <dgm:t>
        <a:bodyPr/>
        <a:lstStyle/>
        <a:p>
          <a:endParaRPr lang="ru-RU" sz="2400"/>
        </a:p>
      </dgm:t>
    </dgm:pt>
    <dgm:pt modelId="{7F018F82-00A4-487C-BF4D-8E7D8F9F5206}">
      <dgm:prSet custT="1"/>
      <dgm:spPr/>
      <dgm:t>
        <a:bodyPr anchor="ctr"/>
        <a:lstStyle/>
        <a:p>
          <a:pPr rtl="0"/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Способность использовать основы правовых знаний в различных сферах жизнедеятельности </a:t>
          </a:r>
          <a:endParaRPr lang="ru-RU" sz="15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14CA1A-2716-4446-BBC0-EF2D94E2CEEB}" type="parTrans" cxnId="{E848710E-921F-4FD7-ACE4-4DBB73D40826}">
      <dgm:prSet/>
      <dgm:spPr/>
      <dgm:t>
        <a:bodyPr/>
        <a:lstStyle/>
        <a:p>
          <a:endParaRPr lang="ru-RU" sz="2400"/>
        </a:p>
      </dgm:t>
    </dgm:pt>
    <dgm:pt modelId="{73E09C28-8F6E-4561-B12A-BD6E24F294A2}" type="sibTrans" cxnId="{E848710E-921F-4FD7-ACE4-4DBB73D40826}">
      <dgm:prSet/>
      <dgm:spPr/>
      <dgm:t>
        <a:bodyPr/>
        <a:lstStyle/>
        <a:p>
          <a:endParaRPr lang="ru-RU" sz="2400"/>
        </a:p>
      </dgm:t>
    </dgm:pt>
    <dgm:pt modelId="{3E8D5B9B-0427-4109-9882-80AE95CB662B}">
      <dgm:prSet custT="1"/>
      <dgm:spPr/>
      <dgm:t>
        <a:bodyPr anchor="ctr"/>
        <a:lstStyle/>
        <a:p>
          <a:pPr rtl="0"/>
          <a:r>
            <a:rPr lang="ru-RU" sz="15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Способность к коммуникации в устной и письменной формах на русском и иностранном языках для решения задач межличностного и межкультурного взаимодействия</a:t>
          </a:r>
          <a:endParaRPr lang="ru-RU" sz="15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56A44A-C9DC-4536-A1A1-1300A192AA91}" type="parTrans" cxnId="{761403D1-8F47-4BDE-A84F-3198EA0768A6}">
      <dgm:prSet/>
      <dgm:spPr/>
      <dgm:t>
        <a:bodyPr/>
        <a:lstStyle/>
        <a:p>
          <a:endParaRPr lang="ru-RU" sz="2400"/>
        </a:p>
      </dgm:t>
    </dgm:pt>
    <dgm:pt modelId="{D1CDB581-E3BB-496F-831C-810DC37C3280}" type="sibTrans" cxnId="{761403D1-8F47-4BDE-A84F-3198EA0768A6}">
      <dgm:prSet/>
      <dgm:spPr/>
      <dgm:t>
        <a:bodyPr/>
        <a:lstStyle/>
        <a:p>
          <a:endParaRPr lang="ru-RU" sz="2400"/>
        </a:p>
      </dgm:t>
    </dgm:pt>
    <dgm:pt modelId="{6A2E72C4-FA38-4534-8B6F-1B6672C230A0}">
      <dgm:prSet custT="1"/>
      <dgm:spPr/>
      <dgm:t>
        <a:bodyPr/>
        <a:lstStyle/>
        <a:p>
          <a:pPr rtl="0"/>
          <a:r>
            <a:rPr lang="ru-RU" sz="1800" b="1" dirty="0" smtClean="0"/>
            <a:t>ОК-5</a:t>
          </a:r>
          <a:endParaRPr lang="ru-RU" sz="1600" b="1" dirty="0"/>
        </a:p>
      </dgm:t>
    </dgm:pt>
    <dgm:pt modelId="{E0DBF8EA-C7A6-41E8-87A7-3A5E561B8EB3}" type="parTrans" cxnId="{879FADD1-3641-4E7D-A85E-415156FC2438}">
      <dgm:prSet/>
      <dgm:spPr/>
      <dgm:t>
        <a:bodyPr/>
        <a:lstStyle/>
        <a:p>
          <a:endParaRPr lang="ru-RU" sz="2400"/>
        </a:p>
      </dgm:t>
    </dgm:pt>
    <dgm:pt modelId="{42A376F1-4234-4E6A-8388-BC7CFBEE50EC}" type="sibTrans" cxnId="{879FADD1-3641-4E7D-A85E-415156FC2438}">
      <dgm:prSet/>
      <dgm:spPr/>
      <dgm:t>
        <a:bodyPr/>
        <a:lstStyle/>
        <a:p>
          <a:endParaRPr lang="ru-RU" sz="2400"/>
        </a:p>
      </dgm:t>
    </dgm:pt>
    <dgm:pt modelId="{10E0DE2F-8CB5-454F-98E1-4B33DDC29FC8}" type="pres">
      <dgm:prSet presAssocID="{8335447F-820B-42E1-BAEC-2A43ECA340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4D4F11-4817-4B60-BBF0-7C6204E3F688}" type="pres">
      <dgm:prSet presAssocID="{4C46F8D1-5516-4FF8-BBC8-51159072A734}" presName="linNode" presStyleCnt="0"/>
      <dgm:spPr/>
    </dgm:pt>
    <dgm:pt modelId="{CD776F14-0DE4-421A-A361-70F95DD0D064}" type="pres">
      <dgm:prSet presAssocID="{4C46F8D1-5516-4FF8-BBC8-51159072A734}" presName="parentText" presStyleLbl="node1" presStyleIdx="0" presStyleCnt="4" custScaleX="33032" custScaleY="90909" custLinFactNeighborX="-278" custLinFactNeighborY="-132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3CCA4D-A8F8-43EC-A9D3-3951A2F68D83}" type="pres">
      <dgm:prSet presAssocID="{4C46F8D1-5516-4FF8-BBC8-51159072A734}" presName="descendantText" presStyleLbl="alignAccFollowNode1" presStyleIdx="0" presStyleCnt="4" custScaleX="130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DF705-DB1D-40F3-BF2B-EE9F6A3A3676}" type="pres">
      <dgm:prSet presAssocID="{877ABB06-BB9C-4E9D-AA4D-6ABC61D9BDB3}" presName="sp" presStyleCnt="0"/>
      <dgm:spPr/>
    </dgm:pt>
    <dgm:pt modelId="{1F1461FA-5433-4C63-93E8-4FF45F623AF3}" type="pres">
      <dgm:prSet presAssocID="{06281233-3CEF-4B0C-AB59-4774B9F2144D}" presName="linNode" presStyleCnt="0"/>
      <dgm:spPr/>
    </dgm:pt>
    <dgm:pt modelId="{7FEFCF92-8A83-45C8-A7F1-0E2CEF052BD4}" type="pres">
      <dgm:prSet presAssocID="{06281233-3CEF-4B0C-AB59-4774B9F2144D}" presName="parentText" presStyleLbl="node1" presStyleIdx="1" presStyleCnt="4" custScaleX="33032" custLinFactNeighborY="-15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A91BC-F279-482E-BEBC-4364706E4552}" type="pres">
      <dgm:prSet presAssocID="{06281233-3CEF-4B0C-AB59-4774B9F2144D}" presName="descendantText" presStyleLbl="alignAccFollowNode1" presStyleIdx="1" presStyleCnt="4" custScaleX="130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F48070-0301-41CB-B6C6-E1B1E2B0F913}" type="pres">
      <dgm:prSet presAssocID="{D52AC69E-8C0A-4827-9977-145B8B335240}" presName="sp" presStyleCnt="0"/>
      <dgm:spPr/>
    </dgm:pt>
    <dgm:pt modelId="{9CC216AA-72D1-4B86-AB6F-ED22E52A6F20}" type="pres">
      <dgm:prSet presAssocID="{7AF66D94-BE46-46D7-8BFE-72EA98B8E837}" presName="linNode" presStyleCnt="0"/>
      <dgm:spPr/>
    </dgm:pt>
    <dgm:pt modelId="{37C7377D-DD86-4ABC-ABD6-B6B2434B98B1}" type="pres">
      <dgm:prSet presAssocID="{7AF66D94-BE46-46D7-8BFE-72EA98B8E837}" presName="parentText" presStyleLbl="node1" presStyleIdx="2" presStyleCnt="4" custScaleX="33032" custLinFactNeighborY="-15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DCE4A-4E7C-4861-953F-D21AA59954E7}" type="pres">
      <dgm:prSet presAssocID="{7AF66D94-BE46-46D7-8BFE-72EA98B8E837}" presName="descendantText" presStyleLbl="alignAccFollowNode1" presStyleIdx="2" presStyleCnt="4" custScaleX="130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ED1697-06AB-458C-AD90-A796BF6E4DD8}" type="pres">
      <dgm:prSet presAssocID="{43EC1ADA-1C91-4CDF-9600-B5B8C2A69C85}" presName="sp" presStyleCnt="0"/>
      <dgm:spPr/>
    </dgm:pt>
    <dgm:pt modelId="{FF0E9534-B37C-4A66-A286-D9A7BEE335D2}" type="pres">
      <dgm:prSet presAssocID="{6A2E72C4-FA38-4534-8B6F-1B6672C230A0}" presName="linNode" presStyleCnt="0"/>
      <dgm:spPr/>
    </dgm:pt>
    <dgm:pt modelId="{CCCCE14F-1A48-45FD-9879-779F90152FA0}" type="pres">
      <dgm:prSet presAssocID="{6A2E72C4-FA38-4534-8B6F-1B6672C230A0}" presName="parentText" presStyleLbl="node1" presStyleIdx="3" presStyleCnt="4" custScaleX="33032" custLinFactNeighborY="-15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0762B7-2E3F-486F-B7E1-3AFF0B62AFE1}" type="pres">
      <dgm:prSet presAssocID="{6A2E72C4-FA38-4534-8B6F-1B6672C230A0}" presName="descendantText" presStyleLbl="alignAccFollowNode1" presStyleIdx="3" presStyleCnt="4" custScaleX="1309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BFEF77-F9E0-4FAF-88C8-0C1BADB8C6BC}" type="presOf" srcId="{8335447F-820B-42E1-BAEC-2A43ECA34099}" destId="{10E0DE2F-8CB5-454F-98E1-4B33DDC29FC8}" srcOrd="0" destOrd="0" presId="urn:microsoft.com/office/officeart/2005/8/layout/vList5"/>
    <dgm:cxn modelId="{55F6188E-4D50-436F-9798-794B3A3ECBAF}" srcId="{8335447F-820B-42E1-BAEC-2A43ECA34099}" destId="{4C46F8D1-5516-4FF8-BBC8-51159072A734}" srcOrd="0" destOrd="0" parTransId="{13C08480-A3A1-458B-945D-09D106AB5E2E}" sibTransId="{877ABB06-BB9C-4E9D-AA4D-6ABC61D9BDB3}"/>
    <dgm:cxn modelId="{F65C7F96-E6CF-41F0-B27E-73A881BC6A4A}" srcId="{4C46F8D1-5516-4FF8-BBC8-51159072A734}" destId="{902A5D62-FDAF-4BBC-A4F6-C17FEFE4C073}" srcOrd="0" destOrd="0" parTransId="{3DE6AA04-A852-4162-B2CD-5D0C4639107F}" sibTransId="{49816B0E-CC66-465D-915C-4A70D9DE9AF0}"/>
    <dgm:cxn modelId="{15C24394-4359-435F-A6D2-AD36FAB0457F}" type="presOf" srcId="{3E8D5B9B-0427-4109-9882-80AE95CB662B}" destId="{910762B7-2E3F-486F-B7E1-3AFF0B62AFE1}" srcOrd="0" destOrd="0" presId="urn:microsoft.com/office/officeart/2005/8/layout/vList5"/>
    <dgm:cxn modelId="{CC92ADFE-8E20-4C67-AEE2-562FD589F458}" srcId="{06281233-3CEF-4B0C-AB59-4774B9F2144D}" destId="{CAE57EA3-02A8-4DC1-A9BB-F5A55792AA16}" srcOrd="0" destOrd="0" parTransId="{18657BE6-CB8D-4B08-8BC0-123055CC366A}" sibTransId="{B4644D98-D5EA-4733-A5B9-66F1CD5C03A5}"/>
    <dgm:cxn modelId="{3EAE5DB3-BFDD-4204-A123-CD9948B618A5}" type="presOf" srcId="{CAE57EA3-02A8-4DC1-A9BB-F5A55792AA16}" destId="{042A91BC-F279-482E-BEBC-4364706E4552}" srcOrd="0" destOrd="0" presId="urn:microsoft.com/office/officeart/2005/8/layout/vList5"/>
    <dgm:cxn modelId="{879FADD1-3641-4E7D-A85E-415156FC2438}" srcId="{8335447F-820B-42E1-BAEC-2A43ECA34099}" destId="{6A2E72C4-FA38-4534-8B6F-1B6672C230A0}" srcOrd="3" destOrd="0" parTransId="{E0DBF8EA-C7A6-41E8-87A7-3A5E561B8EB3}" sibTransId="{42A376F1-4234-4E6A-8388-BC7CFBEE50EC}"/>
    <dgm:cxn modelId="{CB1DEAC0-0316-41FD-B57F-9EBE19E83765}" srcId="{8335447F-820B-42E1-BAEC-2A43ECA34099}" destId="{06281233-3CEF-4B0C-AB59-4774B9F2144D}" srcOrd="1" destOrd="0" parTransId="{8C8485F3-8BD4-415D-A862-29AD5AD19C7B}" sibTransId="{D52AC69E-8C0A-4827-9977-145B8B335240}"/>
    <dgm:cxn modelId="{140ACFD6-0BB2-4303-97B2-FCCD5FC134C3}" type="presOf" srcId="{06281233-3CEF-4B0C-AB59-4774B9F2144D}" destId="{7FEFCF92-8A83-45C8-A7F1-0E2CEF052BD4}" srcOrd="0" destOrd="0" presId="urn:microsoft.com/office/officeart/2005/8/layout/vList5"/>
    <dgm:cxn modelId="{E848710E-921F-4FD7-ACE4-4DBB73D40826}" srcId="{7AF66D94-BE46-46D7-8BFE-72EA98B8E837}" destId="{7F018F82-00A4-487C-BF4D-8E7D8F9F5206}" srcOrd="0" destOrd="0" parTransId="{0314CA1A-2716-4446-BBC0-EF2D94E2CEEB}" sibTransId="{73E09C28-8F6E-4561-B12A-BD6E24F294A2}"/>
    <dgm:cxn modelId="{761403D1-8F47-4BDE-A84F-3198EA0768A6}" srcId="{6A2E72C4-FA38-4534-8B6F-1B6672C230A0}" destId="{3E8D5B9B-0427-4109-9882-80AE95CB662B}" srcOrd="0" destOrd="0" parTransId="{8256A44A-C9DC-4536-A1A1-1300A192AA91}" sibTransId="{D1CDB581-E3BB-496F-831C-810DC37C3280}"/>
    <dgm:cxn modelId="{F9540A1B-BB85-4FC8-B81E-FE5E9DAD93A3}" type="presOf" srcId="{6A2E72C4-FA38-4534-8B6F-1B6672C230A0}" destId="{CCCCE14F-1A48-45FD-9879-779F90152FA0}" srcOrd="0" destOrd="0" presId="urn:microsoft.com/office/officeart/2005/8/layout/vList5"/>
    <dgm:cxn modelId="{D64181C8-E2EB-4F9F-A36C-56FE55DCD0B8}" type="presOf" srcId="{7AF66D94-BE46-46D7-8BFE-72EA98B8E837}" destId="{37C7377D-DD86-4ABC-ABD6-B6B2434B98B1}" srcOrd="0" destOrd="0" presId="urn:microsoft.com/office/officeart/2005/8/layout/vList5"/>
    <dgm:cxn modelId="{503DC48A-7C20-4EE6-9071-29AB3FF33310}" srcId="{8335447F-820B-42E1-BAEC-2A43ECA34099}" destId="{7AF66D94-BE46-46D7-8BFE-72EA98B8E837}" srcOrd="2" destOrd="0" parTransId="{B0E5FF3F-7A52-4FFA-B239-30AD3EFFE47F}" sibTransId="{43EC1ADA-1C91-4CDF-9600-B5B8C2A69C85}"/>
    <dgm:cxn modelId="{6B2A2E58-72EA-4F63-AEC0-9D4C46E76404}" type="presOf" srcId="{902A5D62-FDAF-4BBC-A4F6-C17FEFE4C073}" destId="{1C3CCA4D-A8F8-43EC-A9D3-3951A2F68D83}" srcOrd="0" destOrd="0" presId="urn:microsoft.com/office/officeart/2005/8/layout/vList5"/>
    <dgm:cxn modelId="{6ACB11EF-AF36-40E2-8E6C-24EAAAE7BD2E}" type="presOf" srcId="{4C46F8D1-5516-4FF8-BBC8-51159072A734}" destId="{CD776F14-0DE4-421A-A361-70F95DD0D064}" srcOrd="0" destOrd="0" presId="urn:microsoft.com/office/officeart/2005/8/layout/vList5"/>
    <dgm:cxn modelId="{4C827D23-709E-4256-A93B-9C961DB0EC5A}" type="presOf" srcId="{7F018F82-00A4-487C-BF4D-8E7D8F9F5206}" destId="{09FDCE4A-4E7C-4861-953F-D21AA59954E7}" srcOrd="0" destOrd="0" presId="urn:microsoft.com/office/officeart/2005/8/layout/vList5"/>
    <dgm:cxn modelId="{8F5EA6FE-2DB6-4A70-9981-124D6AF5B2C8}" type="presParOf" srcId="{10E0DE2F-8CB5-454F-98E1-4B33DDC29FC8}" destId="{EE4D4F11-4817-4B60-BBF0-7C6204E3F688}" srcOrd="0" destOrd="0" presId="urn:microsoft.com/office/officeart/2005/8/layout/vList5"/>
    <dgm:cxn modelId="{A69CA0C4-0180-4058-BA95-40DF04407555}" type="presParOf" srcId="{EE4D4F11-4817-4B60-BBF0-7C6204E3F688}" destId="{CD776F14-0DE4-421A-A361-70F95DD0D064}" srcOrd="0" destOrd="0" presId="urn:microsoft.com/office/officeart/2005/8/layout/vList5"/>
    <dgm:cxn modelId="{E66DADD3-E80F-4647-9A12-8C81BAD79BA7}" type="presParOf" srcId="{EE4D4F11-4817-4B60-BBF0-7C6204E3F688}" destId="{1C3CCA4D-A8F8-43EC-A9D3-3951A2F68D83}" srcOrd="1" destOrd="0" presId="urn:microsoft.com/office/officeart/2005/8/layout/vList5"/>
    <dgm:cxn modelId="{E6B86781-46DD-42E5-A218-84F05B18AE1B}" type="presParOf" srcId="{10E0DE2F-8CB5-454F-98E1-4B33DDC29FC8}" destId="{343DF705-DB1D-40F3-BF2B-EE9F6A3A3676}" srcOrd="1" destOrd="0" presId="urn:microsoft.com/office/officeart/2005/8/layout/vList5"/>
    <dgm:cxn modelId="{851FF513-9F00-4DCB-BFE2-64C431501DB2}" type="presParOf" srcId="{10E0DE2F-8CB5-454F-98E1-4B33DDC29FC8}" destId="{1F1461FA-5433-4C63-93E8-4FF45F623AF3}" srcOrd="2" destOrd="0" presId="urn:microsoft.com/office/officeart/2005/8/layout/vList5"/>
    <dgm:cxn modelId="{F358EEEE-A3FF-43C4-92CB-731B78FF38BA}" type="presParOf" srcId="{1F1461FA-5433-4C63-93E8-4FF45F623AF3}" destId="{7FEFCF92-8A83-45C8-A7F1-0E2CEF052BD4}" srcOrd="0" destOrd="0" presId="urn:microsoft.com/office/officeart/2005/8/layout/vList5"/>
    <dgm:cxn modelId="{038E8436-A750-4F50-9311-EEF1EF0AADFF}" type="presParOf" srcId="{1F1461FA-5433-4C63-93E8-4FF45F623AF3}" destId="{042A91BC-F279-482E-BEBC-4364706E4552}" srcOrd="1" destOrd="0" presId="urn:microsoft.com/office/officeart/2005/8/layout/vList5"/>
    <dgm:cxn modelId="{0033630F-C633-411C-974B-74CAB13F77D6}" type="presParOf" srcId="{10E0DE2F-8CB5-454F-98E1-4B33DDC29FC8}" destId="{62F48070-0301-41CB-B6C6-E1B1E2B0F913}" srcOrd="3" destOrd="0" presId="urn:microsoft.com/office/officeart/2005/8/layout/vList5"/>
    <dgm:cxn modelId="{077BD663-A819-4EE6-8372-826C4B2807E7}" type="presParOf" srcId="{10E0DE2F-8CB5-454F-98E1-4B33DDC29FC8}" destId="{9CC216AA-72D1-4B86-AB6F-ED22E52A6F20}" srcOrd="4" destOrd="0" presId="urn:microsoft.com/office/officeart/2005/8/layout/vList5"/>
    <dgm:cxn modelId="{F999F157-FBEB-410B-A252-37069A360DBA}" type="presParOf" srcId="{9CC216AA-72D1-4B86-AB6F-ED22E52A6F20}" destId="{37C7377D-DD86-4ABC-ABD6-B6B2434B98B1}" srcOrd="0" destOrd="0" presId="urn:microsoft.com/office/officeart/2005/8/layout/vList5"/>
    <dgm:cxn modelId="{7F423894-D372-48A9-B441-A54A2BE7DEBE}" type="presParOf" srcId="{9CC216AA-72D1-4B86-AB6F-ED22E52A6F20}" destId="{09FDCE4A-4E7C-4861-953F-D21AA59954E7}" srcOrd="1" destOrd="0" presId="urn:microsoft.com/office/officeart/2005/8/layout/vList5"/>
    <dgm:cxn modelId="{99FF8425-3AEB-44C5-BE58-4AFE89DE8974}" type="presParOf" srcId="{10E0DE2F-8CB5-454F-98E1-4B33DDC29FC8}" destId="{48ED1697-06AB-458C-AD90-A796BF6E4DD8}" srcOrd="5" destOrd="0" presId="urn:microsoft.com/office/officeart/2005/8/layout/vList5"/>
    <dgm:cxn modelId="{8F2F09F8-B148-466E-9AAD-2CCCF7C55B72}" type="presParOf" srcId="{10E0DE2F-8CB5-454F-98E1-4B33DDC29FC8}" destId="{FF0E9534-B37C-4A66-A286-D9A7BEE335D2}" srcOrd="6" destOrd="0" presId="urn:microsoft.com/office/officeart/2005/8/layout/vList5"/>
    <dgm:cxn modelId="{5747BFA8-52D5-4779-9F70-42E7928E39B7}" type="presParOf" srcId="{FF0E9534-B37C-4A66-A286-D9A7BEE335D2}" destId="{CCCCE14F-1A48-45FD-9879-779F90152FA0}" srcOrd="0" destOrd="0" presId="urn:microsoft.com/office/officeart/2005/8/layout/vList5"/>
    <dgm:cxn modelId="{B8E29260-2CA7-47B5-BB6E-CE784170EA1A}" type="presParOf" srcId="{FF0E9534-B37C-4A66-A286-D9A7BEE335D2}" destId="{910762B7-2E3F-486F-B7E1-3AFF0B62AFE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ED1A1-5132-48D8-A803-C2179CB778CC}">
      <dsp:nvSpPr>
        <dsp:cNvPr id="0" name=""/>
        <dsp:cNvSpPr/>
      </dsp:nvSpPr>
      <dsp:spPr>
        <a:xfrm>
          <a:off x="0" y="55170"/>
          <a:ext cx="11626097" cy="509142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оценивание компетенций</a:t>
          </a: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инвариантных </a:t>
          </a: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всех направлений подготовки – </a:t>
          </a: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общекультурных (ФГОС ВО 3+)</a:t>
          </a:r>
          <a:endParaRPr lang="ru-RU" sz="16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854" y="80024"/>
        <a:ext cx="11576389" cy="459434"/>
      </dsp:txXfrm>
    </dsp:sp>
    <dsp:sp modelId="{BF3E061A-BCBB-46BC-BD66-DEE2FA0895C7}">
      <dsp:nvSpPr>
        <dsp:cNvPr id="0" name=""/>
        <dsp:cNvSpPr/>
      </dsp:nvSpPr>
      <dsp:spPr>
        <a:xfrm>
          <a:off x="0" y="632011"/>
          <a:ext cx="11626097" cy="48642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использование заданий </a:t>
          </a: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закрытого типа</a:t>
          </a: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следовательно </a:t>
          </a: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оценка </a:t>
          </a:r>
          <a:r>
            <a:rPr lang="ru-RU" sz="1600" b="1" i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сформированности</a:t>
          </a: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компетенций  на уровне «Знать»</a:t>
          </a:r>
          <a:endParaRPr lang="ru-RU" sz="1600" b="1" i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745" y="655756"/>
        <a:ext cx="11578607" cy="438930"/>
      </dsp:txXfrm>
    </dsp:sp>
    <dsp:sp modelId="{45718E4F-2FEA-4371-9BC8-B6C96405FEAB}">
      <dsp:nvSpPr>
        <dsp:cNvPr id="0" name=""/>
        <dsp:cNvSpPr/>
      </dsp:nvSpPr>
      <dsp:spPr>
        <a:xfrm>
          <a:off x="0" y="1193590"/>
          <a:ext cx="11626097" cy="532426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600" b="1" i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оценка первого этапа формирования компетенций </a:t>
          </a: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дисциплинами базовой части ФГОС ВО (в </a:t>
          </a:r>
          <a:r>
            <a:rPr lang="ru-RU" sz="1600" b="1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т.ч</a:t>
          </a: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</a:t>
          </a:r>
          <a:r>
            <a:rPr lang="ru-RU" sz="1600" b="1" i="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обязательными</a:t>
          </a:r>
          <a:r>
            <a:rPr lang="ru-RU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endParaRPr lang="ru-RU" sz="16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5991" y="1219581"/>
        <a:ext cx="11574115" cy="4804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3CCA4D-A8F8-43EC-A9D3-3951A2F68D83}">
      <dsp:nvSpPr>
        <dsp:cNvPr id="0" name=""/>
        <dsp:cNvSpPr/>
      </dsp:nvSpPr>
      <dsp:spPr>
        <a:xfrm rot="5400000">
          <a:off x="6212508" y="-4554251"/>
          <a:ext cx="518687" cy="969816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Способность анализировать основные этапы и закономерности исторического развития общества для формирования гражданской позиции</a:t>
          </a:r>
          <a:endParaRPr lang="ru-RU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622770" y="60807"/>
        <a:ext cx="9672843" cy="468047"/>
      </dsp:txXfrm>
    </dsp:sp>
    <dsp:sp modelId="{CD776F14-0DE4-421A-A361-70F95DD0D064}">
      <dsp:nvSpPr>
        <dsp:cNvPr id="0" name=""/>
        <dsp:cNvSpPr/>
      </dsp:nvSpPr>
      <dsp:spPr>
        <a:xfrm>
          <a:off x="226567" y="0"/>
          <a:ext cx="1375621" cy="5894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ОК-2</a:t>
          </a:r>
          <a:r>
            <a:rPr lang="ru-RU" sz="1600" kern="1200" dirty="0" smtClean="0"/>
            <a:t> </a:t>
          </a:r>
          <a:endParaRPr lang="ru-RU" sz="1600" b="1" kern="1200" dirty="0"/>
        </a:p>
      </dsp:txBody>
      <dsp:txXfrm>
        <a:off x="255340" y="28773"/>
        <a:ext cx="1318075" cy="531870"/>
      </dsp:txXfrm>
    </dsp:sp>
    <dsp:sp modelId="{042A91BC-F279-482E-BEBC-4364706E4552}">
      <dsp:nvSpPr>
        <dsp:cNvPr id="0" name=""/>
        <dsp:cNvSpPr/>
      </dsp:nvSpPr>
      <dsp:spPr>
        <a:xfrm rot="5400000">
          <a:off x="6212508" y="-3902946"/>
          <a:ext cx="518687" cy="969816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Способность использовать основы экономических знаний в различных сферах жизнедеятельности</a:t>
          </a:r>
          <a:endParaRPr lang="ru-RU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622770" y="712112"/>
        <a:ext cx="9672843" cy="468047"/>
      </dsp:txXfrm>
    </dsp:sp>
    <dsp:sp modelId="{7FEFCF92-8A83-45C8-A7F1-0E2CEF052BD4}">
      <dsp:nvSpPr>
        <dsp:cNvPr id="0" name=""/>
        <dsp:cNvSpPr/>
      </dsp:nvSpPr>
      <dsp:spPr>
        <a:xfrm>
          <a:off x="247149" y="611938"/>
          <a:ext cx="1375621" cy="64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ОК-3</a:t>
          </a: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278799" y="643588"/>
        <a:ext cx="1312321" cy="585058"/>
      </dsp:txXfrm>
    </dsp:sp>
    <dsp:sp modelId="{09FDCE4A-4E7C-4861-953F-D21AA59954E7}">
      <dsp:nvSpPr>
        <dsp:cNvPr id="0" name=""/>
        <dsp:cNvSpPr/>
      </dsp:nvSpPr>
      <dsp:spPr>
        <a:xfrm rot="5400000">
          <a:off x="6212508" y="-3222169"/>
          <a:ext cx="518687" cy="969816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Способность использовать основы правовых знаний в различных сферах жизнедеятельности </a:t>
          </a:r>
          <a:endParaRPr lang="ru-RU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622770" y="1392889"/>
        <a:ext cx="9672843" cy="468047"/>
      </dsp:txXfrm>
    </dsp:sp>
    <dsp:sp modelId="{37C7377D-DD86-4ABC-ABD6-B6B2434B98B1}">
      <dsp:nvSpPr>
        <dsp:cNvPr id="0" name=""/>
        <dsp:cNvSpPr/>
      </dsp:nvSpPr>
      <dsp:spPr>
        <a:xfrm>
          <a:off x="247149" y="1292715"/>
          <a:ext cx="1375621" cy="64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ОК-4</a:t>
          </a:r>
          <a:endParaRPr lang="ru-RU" sz="1800" b="1" kern="1200" dirty="0"/>
        </a:p>
      </dsp:txBody>
      <dsp:txXfrm>
        <a:off x="278799" y="1324365"/>
        <a:ext cx="1312321" cy="585058"/>
      </dsp:txXfrm>
    </dsp:sp>
    <dsp:sp modelId="{910762B7-2E3F-486F-B7E1-3AFF0B62AFE1}">
      <dsp:nvSpPr>
        <dsp:cNvPr id="0" name=""/>
        <dsp:cNvSpPr/>
      </dsp:nvSpPr>
      <dsp:spPr>
        <a:xfrm rot="5400000">
          <a:off x="6212508" y="-2541392"/>
          <a:ext cx="518687" cy="969816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Способность к коммуникации в устной и письменной формах на русском и иностранном языках для решения задач межличностного и межкультурного взаимодействия</a:t>
          </a:r>
          <a:endParaRPr lang="ru-RU" sz="15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622770" y="2073666"/>
        <a:ext cx="9672843" cy="468047"/>
      </dsp:txXfrm>
    </dsp:sp>
    <dsp:sp modelId="{CCCCE14F-1A48-45FD-9879-779F90152FA0}">
      <dsp:nvSpPr>
        <dsp:cNvPr id="0" name=""/>
        <dsp:cNvSpPr/>
      </dsp:nvSpPr>
      <dsp:spPr>
        <a:xfrm>
          <a:off x="247149" y="1973492"/>
          <a:ext cx="1375621" cy="64835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ОК-5</a:t>
          </a:r>
          <a:endParaRPr lang="ru-RU" sz="1600" b="1" kern="1200" dirty="0"/>
        </a:p>
      </dsp:txBody>
      <dsp:txXfrm>
        <a:off x="278799" y="2005142"/>
        <a:ext cx="1312321" cy="585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1FF69-A06E-438F-87E6-35293C486F2F}" type="datetimeFigureOut">
              <a:rPr lang="ru-RU" smtClean="0"/>
              <a:pPr/>
              <a:t>20.11.2019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D0B646-BC69-432B-B382-0F2355BC5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861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06239E-8E97-4A42-BE39-25D92833479B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971FE1-65C2-4774-8D5C-111FBD629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744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971FE1-65C2-4774-8D5C-111FBD6298C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624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4A78D-8DED-4C7F-86B6-03E36EA4868F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17BD7-9189-48F5-90E2-8FB90D1AB9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8A6E9-79FC-45EB-98A0-42F4A41E6C52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E2022-EC14-4A0D-A2B8-7CB15C99A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2E17B-9498-4794-9461-AD1C8518AD82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1BFDD-56AC-4B68-90AC-7BFE490669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7AC24-68E9-49A6-B08B-1C9A7E5E2C54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6A97D-E4E7-4E95-9FFA-CACB7E2A8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FE279-FA93-4773-BD46-8E850B137023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79106-83C2-4FF1-B9DC-104F7CB28D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33187-CA6F-40AA-959C-E7A3ADEB3002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1D40D-A5A2-49D4-A781-3DB79D64C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84EEA-388B-4B3A-8929-DC82118836A3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71C69-0383-44F7-BAEA-E555B28B00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9D448-849D-459B-837F-361BA78A7190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A661F-E795-4326-B37A-C4A27F059C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DD312-BA0D-4527-8D4C-F764DAC470AD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10085-1E39-43C0-A2B2-D8DAFDCEC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B66D2-C9A6-4F57-A0FD-E53DE6CB6621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DEB24-C36F-4436-B708-C3204D49D8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2D98F-0E99-4A22-BCA7-0D3A48505FB5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BDDB2-9AB0-40DA-B67E-EA226E63B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17409B-6847-4804-BB5C-EBD929A8CB49}" type="datetimeFigureOut">
              <a:rPr lang="ru-RU"/>
              <a:pPr>
                <a:defRPr/>
              </a:pPr>
              <a:t>20.11.2019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504E6E-A269-4885-9B79-C3A593B979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ostmaster@nica.ru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diagramQuickStyle" Target="../diagrams/quickStyle2.xml"/><Relationship Id="rId3" Type="http://schemas.openxmlformats.org/officeDocument/2006/relationships/image" Target="../media/image1.jpeg"/><Relationship Id="rId7" Type="http://schemas.openxmlformats.org/officeDocument/2006/relationships/diagramLayout" Target="../diagrams/layout1.xml"/><Relationship Id="rId12" Type="http://schemas.openxmlformats.org/officeDocument/2006/relationships/diagramLayout" Target="../diagrams/layou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diagramData" Target="../diagrams/data2.xml"/><Relationship Id="rId5" Type="http://schemas.openxmlformats.org/officeDocument/2006/relationships/image" Target="../media/image3.png"/><Relationship Id="rId15" Type="http://schemas.microsoft.com/office/2007/relationships/diagramDrawing" Target="../diagrams/drawing2.xml"/><Relationship Id="rId10" Type="http://schemas.microsoft.com/office/2007/relationships/diagramDrawing" Target="../diagrams/drawing1.xml"/><Relationship Id="rId4" Type="http://schemas.openxmlformats.org/officeDocument/2006/relationships/image" Target="../media/image2.jpeg"/><Relationship Id="rId9" Type="http://schemas.openxmlformats.org/officeDocument/2006/relationships/diagramColors" Target="../diagrams/colors1.xml"/><Relationship Id="rId14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000"/>
          <a:stretch>
            <a:fillRect/>
          </a:stretch>
        </p:blipFill>
        <p:spPr bwMode="auto">
          <a:xfrm>
            <a:off x="0" y="1"/>
            <a:ext cx="12192000" cy="283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1"/>
          <a:stretch>
            <a:fillRect/>
          </a:stretch>
        </p:blipFill>
        <p:spPr bwMode="auto">
          <a:xfrm>
            <a:off x="0" y="6583680"/>
            <a:ext cx="12192000" cy="274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2263" y="384175"/>
            <a:ext cx="11737975" cy="393700"/>
          </a:xfrm>
        </p:spPr>
        <p:txBody>
          <a:bodyPr rtlCol="0"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000" b="1" i="1" spc="300" dirty="0" smtClean="0"/>
              <a:t>Ф е д е р а л ь н а я   с л у ж б а   п о   н а д з о р у   в   с ф е р е   о б р а з о в а н и я   и   н а у к и</a:t>
            </a:r>
            <a:endParaRPr lang="ru-RU" sz="2000" b="1" i="1" spc="3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6275705"/>
            <a:ext cx="12060238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spc="130" dirty="0">
                <a:latin typeface="+mn-lt"/>
                <a:cs typeface="+mn-cs"/>
              </a:rPr>
              <a:t>Федеральное государственное бюджетное учреждение «Национальное аккредитационное агентство в сфере образования»</a:t>
            </a:r>
          </a:p>
        </p:txBody>
      </p:sp>
      <p:sp>
        <p:nvSpPr>
          <p:cNvPr id="3078" name="Прямоугольник 7"/>
          <p:cNvSpPr>
            <a:spLocks noChangeArrowheads="1"/>
          </p:cNvSpPr>
          <p:nvPr/>
        </p:nvSpPr>
        <p:spPr bwMode="auto">
          <a:xfrm>
            <a:off x="1211388" y="0"/>
            <a:ext cx="1027906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endParaRPr lang="en-US" alt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ru-RU" altLang="ru-RU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оценке качества обучения в образовательных организациях высшего образования Нижегородской области на основе тестирования</a:t>
            </a:r>
            <a:endParaRPr lang="en-US" altLang="ru-RU" sz="40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endParaRPr lang="en-US" altLang="ru-RU" sz="4000" b="1" dirty="0" smtClean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03" name="TextBox 1"/>
          <p:cNvSpPr txBox="1">
            <a:spLocks noChangeArrowheads="1"/>
          </p:cNvSpPr>
          <p:nvPr/>
        </p:nvSpPr>
        <p:spPr bwMode="auto">
          <a:xfrm>
            <a:off x="1768475" y="4681537"/>
            <a:ext cx="18473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68475" y="4789258"/>
            <a:ext cx="76935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Петропавловский М.В., д.т.н., </a:t>
            </a:r>
            <a:b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ФГБУ «Росаккредагентство»</a:t>
            </a:r>
            <a:endParaRPr lang="ru-RU" sz="2400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30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Рисунок 3"/>
          <p:cNvPicPr>
            <a:picLocks noChangeAspect="1"/>
          </p:cNvPicPr>
          <p:nvPr/>
        </p:nvPicPr>
        <p:blipFill>
          <a:blip r:embed="rId2" cstate="print"/>
          <a:srcRect b="52000"/>
          <a:stretch>
            <a:fillRect/>
          </a:stretch>
        </p:blipFill>
        <p:spPr bwMode="auto">
          <a:xfrm>
            <a:off x="0" y="0"/>
            <a:ext cx="121920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Рисунок 4"/>
          <p:cNvPicPr>
            <a:picLocks noChangeAspect="1"/>
          </p:cNvPicPr>
          <p:nvPr/>
        </p:nvPicPr>
        <p:blipFill>
          <a:blip r:embed="rId3" cstate="print"/>
          <a:srcRect b="51501"/>
          <a:stretch>
            <a:fillRect/>
          </a:stretch>
        </p:blipFill>
        <p:spPr bwMode="auto">
          <a:xfrm>
            <a:off x="0" y="6454775"/>
            <a:ext cx="12192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300" y="331788"/>
            <a:ext cx="249078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3986784" y="817068"/>
            <a:ext cx="7159752" cy="6269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4748773" y="309778"/>
            <a:ext cx="7304670" cy="513559"/>
          </a:xfrm>
        </p:spPr>
        <p:txBody>
          <a:bodyPr anchor="t"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 услуги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49440" y="5241985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10883" y="1229677"/>
            <a:ext cx="1033565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Стоимость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услуги</a:t>
            </a:r>
            <a:r>
              <a:rPr lang="en-U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вуза-участника тестирования: 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98 – 120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тыс. руб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 зависимости от количества реализуемых направлений подготовки в образовательной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организации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55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Рисунок 3"/>
          <p:cNvPicPr>
            <a:picLocks noChangeAspect="1"/>
          </p:cNvPicPr>
          <p:nvPr/>
        </p:nvPicPr>
        <p:blipFill>
          <a:blip r:embed="rId2" cstate="print"/>
          <a:srcRect b="52000"/>
          <a:stretch>
            <a:fillRect/>
          </a:stretch>
        </p:blipFill>
        <p:spPr bwMode="auto">
          <a:xfrm>
            <a:off x="0" y="0"/>
            <a:ext cx="121920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Рисунок 4"/>
          <p:cNvPicPr>
            <a:picLocks noChangeAspect="1"/>
          </p:cNvPicPr>
          <p:nvPr/>
        </p:nvPicPr>
        <p:blipFill>
          <a:blip r:embed="rId3" cstate="print"/>
          <a:srcRect b="51501"/>
          <a:stretch>
            <a:fillRect/>
          </a:stretch>
        </p:blipFill>
        <p:spPr bwMode="auto">
          <a:xfrm>
            <a:off x="0" y="6454775"/>
            <a:ext cx="12192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300" y="331788"/>
            <a:ext cx="249078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3986784" y="817068"/>
            <a:ext cx="7159752" cy="6269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4748773" y="309778"/>
            <a:ext cx="7304670" cy="513559"/>
          </a:xfrm>
        </p:spPr>
        <p:txBody>
          <a:bodyPr anchor="t"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для обсуждения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49440" y="5241985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1301" y="1229677"/>
            <a:ext cx="117334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Перечень участников тестирования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Сроки (дата начала проведения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тестирования, окончание зависит от числа участников)</a:t>
            </a:r>
            <a:endParaRPr lang="ru-RU" sz="20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Любые другие вопросы…</a:t>
            </a:r>
          </a:p>
        </p:txBody>
      </p:sp>
    </p:spTree>
    <p:extLst>
      <p:ext uri="{BB962C8B-B14F-4D97-AF65-F5344CB8AC3E}">
        <p14:creationId xmlns:p14="http://schemas.microsoft.com/office/powerpoint/2010/main" val="384060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Рисунок 3"/>
          <p:cNvPicPr>
            <a:picLocks noChangeAspect="1"/>
          </p:cNvPicPr>
          <p:nvPr/>
        </p:nvPicPr>
        <p:blipFill>
          <a:blip r:embed="rId2" cstate="print"/>
          <a:srcRect b="52000"/>
          <a:stretch>
            <a:fillRect/>
          </a:stretch>
        </p:blipFill>
        <p:spPr bwMode="auto">
          <a:xfrm>
            <a:off x="0" y="0"/>
            <a:ext cx="121920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Рисунок 4"/>
          <p:cNvPicPr>
            <a:picLocks noChangeAspect="1"/>
          </p:cNvPicPr>
          <p:nvPr/>
        </p:nvPicPr>
        <p:blipFill>
          <a:blip r:embed="rId3" cstate="print"/>
          <a:srcRect b="51501"/>
          <a:stretch>
            <a:fillRect/>
          </a:stretch>
        </p:blipFill>
        <p:spPr bwMode="auto">
          <a:xfrm>
            <a:off x="0" y="6454775"/>
            <a:ext cx="12192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3276" y="396040"/>
            <a:ext cx="249078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2817340" y="314344"/>
            <a:ext cx="7304670" cy="513559"/>
          </a:xfrm>
        </p:spPr>
        <p:txBody>
          <a:bodyPr anchor="t">
            <a:noAutofit/>
          </a:bodyPr>
          <a:lstStyle/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 bwMode="auto">
          <a:xfrm>
            <a:off x="760597" y="2606545"/>
            <a:ext cx="10830339" cy="1573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049440" y="5241985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97112" y="4398264"/>
            <a:ext cx="22317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Контакты: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postmaster@nica.ru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8(8362)63-80-54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8(8362)41-61-94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58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Рисунок 3"/>
          <p:cNvPicPr>
            <a:picLocks noChangeAspect="1"/>
          </p:cNvPicPr>
          <p:nvPr/>
        </p:nvPicPr>
        <p:blipFill>
          <a:blip r:embed="rId2" cstate="print"/>
          <a:srcRect b="52000"/>
          <a:stretch>
            <a:fillRect/>
          </a:stretch>
        </p:blipFill>
        <p:spPr bwMode="auto">
          <a:xfrm>
            <a:off x="0" y="0"/>
            <a:ext cx="12192000" cy="283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Рисунок 4"/>
          <p:cNvPicPr>
            <a:picLocks noChangeAspect="1"/>
          </p:cNvPicPr>
          <p:nvPr/>
        </p:nvPicPr>
        <p:blipFill>
          <a:blip r:embed="rId3" cstate="print"/>
          <a:srcRect b="51501"/>
          <a:stretch>
            <a:fillRect/>
          </a:stretch>
        </p:blipFill>
        <p:spPr bwMode="auto">
          <a:xfrm>
            <a:off x="0" y="6538285"/>
            <a:ext cx="12192000" cy="31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108" y="331788"/>
            <a:ext cx="249078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2941976" y="1124712"/>
            <a:ext cx="8186272" cy="38308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3039381" y="254115"/>
            <a:ext cx="9236108" cy="783434"/>
          </a:xfrm>
        </p:spPr>
        <p:txBody>
          <a:bodyPr anchor="t"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системы высшего образования Нижегородской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049440" y="5241985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5105" y="1647409"/>
            <a:ext cx="7282427" cy="47595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5108" y="1821384"/>
            <a:ext cx="4386256" cy="349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44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Рисунок 3"/>
          <p:cNvPicPr>
            <a:picLocks noChangeAspect="1"/>
          </p:cNvPicPr>
          <p:nvPr/>
        </p:nvPicPr>
        <p:blipFill>
          <a:blip r:embed="rId2" cstate="print"/>
          <a:srcRect b="52000"/>
          <a:stretch>
            <a:fillRect/>
          </a:stretch>
        </p:blipFill>
        <p:spPr bwMode="auto">
          <a:xfrm>
            <a:off x="0" y="0"/>
            <a:ext cx="12192000" cy="251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Рисунок 4"/>
          <p:cNvPicPr>
            <a:picLocks noChangeAspect="1"/>
          </p:cNvPicPr>
          <p:nvPr/>
        </p:nvPicPr>
        <p:blipFill>
          <a:blip r:embed="rId3" cstate="print"/>
          <a:srcRect b="51501"/>
          <a:stretch>
            <a:fillRect/>
          </a:stretch>
        </p:blipFill>
        <p:spPr bwMode="auto">
          <a:xfrm>
            <a:off x="0" y="6454775"/>
            <a:ext cx="12192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1788"/>
            <a:ext cx="249078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2688331" y="1050970"/>
            <a:ext cx="9503669" cy="13606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2805240" y="178253"/>
            <a:ext cx="9575736" cy="513559"/>
          </a:xfrm>
        </p:spPr>
        <p:txBody>
          <a:bodyPr anchor="t"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образовательных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Нижегородской области,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реализующих программы высшего образования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49440" y="5241985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4076" y="924386"/>
            <a:ext cx="11733448" cy="54579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25000"/>
              </a:lnSpc>
              <a:buFont typeface="+mj-lt"/>
              <a:buAutoNum type="arabicPeriod"/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000" indent="-342900">
              <a:lnSpc>
                <a:spcPct val="125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ГБОУ ВО "Нижегородский государственный инженерно-экономический университет"</a:t>
            </a:r>
          </a:p>
          <a:p>
            <a:pPr marL="180000" indent="-342900">
              <a:lnSpc>
                <a:spcPct val="125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ФГАОУ ВО "Национальный исследовательский Нижегородский государственный университет им. Н.И. Лобачевского"</a:t>
            </a:r>
          </a:p>
          <a:p>
            <a:pPr marL="180000" indent="-342900">
              <a:lnSpc>
                <a:spcPct val="125000"/>
              </a:lnSpc>
              <a:buFont typeface="+mj-lt"/>
              <a:buAutoNum type="arabicPeriod"/>
            </a:pP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"Нижегородская государственная консерватория им. М.И. Глинки"</a:t>
            </a:r>
          </a:p>
          <a:p>
            <a:pPr marL="180000" indent="-342900">
              <a:lnSpc>
                <a:spcPct val="125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"Нижегородская государственная сельскохозяйственная академия"</a:t>
            </a:r>
          </a:p>
          <a:p>
            <a:pPr marL="180000" indent="-342900">
              <a:lnSpc>
                <a:spcPct val="125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"Нижегородский государственный архитектурно-строительный университет"</a:t>
            </a:r>
          </a:p>
          <a:p>
            <a:pPr marL="180000" indent="-342900">
              <a:lnSpc>
                <a:spcPct val="125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"Нижегородский государственный лингвистический университет им. Н.А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Добролюбова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</a:p>
          <a:p>
            <a:pPr marL="180000" indent="-342900">
              <a:lnSpc>
                <a:spcPct val="125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"Нижегородский государственный педагогический университет имени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Козьмы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Минина"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Мининский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университет)</a:t>
            </a:r>
          </a:p>
          <a:p>
            <a:pPr marL="180000" indent="-342900">
              <a:lnSpc>
                <a:spcPct val="125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"Волжский государственный университет водного транспорта"</a:t>
            </a:r>
          </a:p>
          <a:p>
            <a:pPr marL="180000" indent="-342900">
              <a:lnSpc>
                <a:spcPct val="125000"/>
              </a:lnSpc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"Нижегородский государственный технический университет им. Р.Е. Алексеева"</a:t>
            </a:r>
          </a:p>
          <a:p>
            <a:pPr marL="180000" indent="-342900">
              <a:lnSpc>
                <a:spcPct val="125000"/>
              </a:lnSpc>
              <a:buFont typeface="+mj-lt"/>
              <a:buAutoNum type="arabicPeriod"/>
            </a:pP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ФГБОУ ВО "Приволжский исследовательский медицинский университет" Министерства здравоохранения Российской Федерации</a:t>
            </a:r>
          </a:p>
          <a:p>
            <a:pPr marL="180000" indent="-342900">
              <a:lnSpc>
                <a:spcPct val="125000"/>
              </a:lnSpc>
              <a:buFont typeface="+mj-lt"/>
              <a:buAutoNum type="arabicPeriod"/>
            </a:pPr>
            <a:r>
              <a:rPr lang="ru-RU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ЧОУ ВО "Нижегородская правовая академия"</a:t>
            </a:r>
          </a:p>
        </p:txBody>
      </p:sp>
    </p:spTree>
    <p:extLst>
      <p:ext uri="{BB962C8B-B14F-4D97-AF65-F5344CB8AC3E}">
        <p14:creationId xmlns:p14="http://schemas.microsoft.com/office/powerpoint/2010/main" val="237331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4206" y="3227318"/>
            <a:ext cx="11281598" cy="3292299"/>
          </a:xfrm>
          <a:prstGeom prst="rect">
            <a:avLst/>
          </a:prstGeom>
          <a:solidFill>
            <a:schemeClr val="bg1">
              <a:alpha val="0"/>
            </a:schemeClr>
          </a:solidFill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Рисунок 3"/>
          <p:cNvPicPr>
            <a:picLocks noChangeAspect="1"/>
          </p:cNvPicPr>
          <p:nvPr/>
        </p:nvPicPr>
        <p:blipFill>
          <a:blip r:embed="rId3" cstate="print"/>
          <a:srcRect b="52000"/>
          <a:stretch>
            <a:fillRect/>
          </a:stretch>
        </p:blipFill>
        <p:spPr bwMode="auto">
          <a:xfrm>
            <a:off x="0" y="0"/>
            <a:ext cx="12192000" cy="30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Рисунок 4"/>
          <p:cNvPicPr>
            <a:picLocks noChangeAspect="1"/>
          </p:cNvPicPr>
          <p:nvPr/>
        </p:nvPicPr>
        <p:blipFill>
          <a:blip r:embed="rId4" cstate="print"/>
          <a:srcRect b="51501"/>
          <a:stretch>
            <a:fillRect/>
          </a:stretch>
        </p:blipFill>
        <p:spPr bwMode="auto">
          <a:xfrm>
            <a:off x="0" y="6565392"/>
            <a:ext cx="12192000" cy="29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08290"/>
            <a:ext cx="249078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>
            <a:stCxn id="11" idx="1"/>
          </p:cNvCxnSpPr>
          <p:nvPr/>
        </p:nvCxnSpPr>
        <p:spPr>
          <a:xfrm flipV="1">
            <a:off x="2499932" y="868680"/>
            <a:ext cx="9542716" cy="23163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2499932" y="320343"/>
            <a:ext cx="9802367" cy="1143000"/>
          </a:xfrm>
        </p:spPr>
        <p:txBody>
          <a:bodyPr anchor="t">
            <a:noAutofit/>
          </a:bodyPr>
          <a:lstStyle/>
          <a:p>
            <a:pPr lvl="0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оценки качества обучения на основе тестирования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3769023789"/>
              </p:ext>
            </p:extLst>
          </p:nvPr>
        </p:nvGraphicFramePr>
        <p:xfrm>
          <a:off x="310964" y="937618"/>
          <a:ext cx="11626097" cy="1773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2564880648"/>
              </p:ext>
            </p:extLst>
          </p:nvPr>
        </p:nvGraphicFramePr>
        <p:xfrm>
          <a:off x="310964" y="3304860"/>
          <a:ext cx="11568084" cy="2631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86826" y="2859195"/>
            <a:ext cx="11016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" lvl="1" indent="-9525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Общекультурные компетенции для оценивания методом тестирования: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85532" y="6013183"/>
            <a:ext cx="1490171" cy="369332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НОКО</a:t>
            </a:r>
          </a:p>
        </p:txBody>
      </p:sp>
    </p:spTree>
    <p:extLst>
      <p:ext uri="{BB962C8B-B14F-4D97-AF65-F5344CB8AC3E}">
        <p14:creationId xmlns:p14="http://schemas.microsoft.com/office/powerpoint/2010/main" val="267630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Рисунок 3"/>
          <p:cNvPicPr>
            <a:picLocks noChangeAspect="1"/>
          </p:cNvPicPr>
          <p:nvPr/>
        </p:nvPicPr>
        <p:blipFill>
          <a:blip r:embed="rId2" cstate="print"/>
          <a:srcRect b="52000"/>
          <a:stretch>
            <a:fillRect/>
          </a:stretch>
        </p:blipFill>
        <p:spPr bwMode="auto">
          <a:xfrm>
            <a:off x="0" y="0"/>
            <a:ext cx="12192000" cy="286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Рисунок 4"/>
          <p:cNvPicPr>
            <a:picLocks noChangeAspect="1"/>
          </p:cNvPicPr>
          <p:nvPr/>
        </p:nvPicPr>
        <p:blipFill>
          <a:blip r:embed="rId3" cstate="print"/>
          <a:srcRect b="51501"/>
          <a:stretch>
            <a:fillRect/>
          </a:stretch>
        </p:blipFill>
        <p:spPr bwMode="auto">
          <a:xfrm>
            <a:off x="0" y="6454775"/>
            <a:ext cx="12192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0521" y="301407"/>
            <a:ext cx="249078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934691" y="718839"/>
            <a:ext cx="5772727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5489470" y="237757"/>
            <a:ext cx="7304670" cy="513559"/>
          </a:xfrm>
        </p:spPr>
        <p:txBody>
          <a:bodyPr anchor="t"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тестирования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49440" y="5241985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308143"/>
              </p:ext>
            </p:extLst>
          </p:nvPr>
        </p:nvGraphicFramePr>
        <p:xfrm>
          <a:off x="325338" y="789723"/>
          <a:ext cx="11744524" cy="596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3828"/>
                <a:gridCol w="3692068"/>
                <a:gridCol w="31886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УГС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 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 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380000 ЭКОНОМИКА И УПРАВЛЕНИЕ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ОК-3 Способность использовать основы экономических знаний в различных сферах жизнедеятельности</a:t>
                      </a:r>
                    </a:p>
                    <a:p>
                      <a:pPr algn="ctr"/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ОК-2 Способность анализировать основные этапы и закономерности исторического развития общества для формирования гражданской позиции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400000 ЮРИСПРУДЕНЦИЯ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ОК-4 Способность использовать основы правовых знаний в различных сферах жизнедеятельности</a:t>
                      </a:r>
                    </a:p>
                    <a:p>
                      <a:pPr algn="ctr"/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ОК-2 Способность анализировать основные этапы и закономерности исторического развития общества для формирования гражданской позиции</a:t>
                      </a:r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370000 ПСИХОЛОГИЧЕСКИЕ НАУКИ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390000 СОЦИОЛОГИЯ И СОЦИАЛЬНАЯ РАБОТА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410000 ПОЛИТИЧЕСКИЕ НАУКИ И РЕГИОНОВЕДЕНИЕ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420000 СРЕДСТВА МАССОВОЙ ИНФОРМАЦИИ И ИНФОРМАЦИОННО-БИБЛИОТЕЧНОЕ ДЕЛО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430000 СЕРВИС И ТУРИЗМ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440000 ОБРАЗОВАНИЕ И ПЕДАГОГИЧЕСКИЕ НАУКИ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450000 ЯЗЫКОЗНАНИЕ И ЛИТЕРАТУРОВЕДЕНИЕ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460000 ИСТОРИЯ И АРХЕОЛОГИЯ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470000 ФИЛОСОФИЯ, ЭТИКА И РЕЛИГИОВЕДЕНИЕ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480000 ТЕОЛОГИЯ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490000 ФИЗИЧЕСКАЯ КУЛЬТУРА И СПОРТ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500000 ИСКУССТВОЗНАНИЕ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510000 КУЛЬТУРОВЕДЕНИЕ И СОЦИОКУЛЬТУРНЫЕ ПРОЕКТЫ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520000 СЦЕНИЧЕСКИЕ ИСКУССТВА И ЛИТЕРАТУРНОЕ ТВОРЧЕСТВО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530000 МУЗЫКАЛЬНОЕ ИСКУССТВО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540000 ИЗОБРАЗИТЕЛЬНОЕ И ПРИКЛАДНЫЕ ВИДЫ ИСКУССТВ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580000 ВОСТОКОВЕДЕНИЕ И АФРИКАНИСТИКА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ОК-5 Способность к коммуникации в устной и письменной формах на русском и иностранном языках для решения задач межличностного и межкультурного взаимодействия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ОК-2 Способность анализировать основные этапы и закономерности исторического развития общества для формирования гражданской позиции</a:t>
                      </a:r>
                      <a:endParaRPr lang="ru-RU" sz="14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11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Рисунок 3"/>
          <p:cNvPicPr>
            <a:picLocks noChangeAspect="1"/>
          </p:cNvPicPr>
          <p:nvPr/>
        </p:nvPicPr>
        <p:blipFill>
          <a:blip r:embed="rId2" cstate="print"/>
          <a:srcRect b="52000"/>
          <a:stretch>
            <a:fillRect/>
          </a:stretch>
        </p:blipFill>
        <p:spPr bwMode="auto">
          <a:xfrm>
            <a:off x="0" y="0"/>
            <a:ext cx="12192000" cy="263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Рисунок 4"/>
          <p:cNvPicPr>
            <a:picLocks noChangeAspect="1"/>
          </p:cNvPicPr>
          <p:nvPr/>
        </p:nvPicPr>
        <p:blipFill>
          <a:blip r:embed="rId3" cstate="print"/>
          <a:srcRect b="51501"/>
          <a:stretch>
            <a:fillRect/>
          </a:stretch>
        </p:blipFill>
        <p:spPr bwMode="auto">
          <a:xfrm>
            <a:off x="0" y="6454775"/>
            <a:ext cx="12192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292" y="273899"/>
            <a:ext cx="249078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913632" y="649036"/>
            <a:ext cx="6537960" cy="11951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5157216" y="206348"/>
            <a:ext cx="6375890" cy="513559"/>
          </a:xfrm>
        </p:spPr>
        <p:txBody>
          <a:bodyPr anchor="t"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тестирования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49440" y="5241985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89116"/>
              </p:ext>
            </p:extLst>
          </p:nvPr>
        </p:nvGraphicFramePr>
        <p:xfrm>
          <a:off x="140106" y="730714"/>
          <a:ext cx="11911788" cy="565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35772"/>
                <a:gridCol w="2468880"/>
                <a:gridCol w="220713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УГС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 1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 2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010000 МАТЕМАТИКА И МЕХАНИКА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020000 КОМПЬЮТЕРНЫЕ И ИНФОРМАЦИОННЫЕ НАУКИ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030000 ФИЗИКА И АСТРОНОМИЯ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040000 ХИМИЯ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050000 НАУКИ О ЗЕМЛЕ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060000 БИОЛОГИЧЕСКИЕ НАУКИ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070000 АРХИТЕКТУРА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080000 ТЕХНИКА И ТЕХНОЛОГИИ СТРОИТЕЛЬСТВА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090000 ИНФОРМАТИКА И ВЫЧИСЛИТЕЛЬНАЯ ТЕХНИКА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100000 ИНФОРМАЦИОННАЯ БЕЗОПАСНОСТЬ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110000 ЭЛЕКТРОНИКА, РАДИОТЕХНИКА И СИСТЕМЫ СВЯЗИ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120000 ФОТОНИКА, ПРИБОРОСТРОЕНИЕ, ОПТИЧЕСКИЕ И БИОТЕХНИЧЕСКИЕ СИСТЕМЫ И ТЕХНОЛОГИИ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130000 ЭЛЕКТРО- И ТЕПЛОЭНЕРГЕТИКА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140000 ЯДЕРНАЯ ЭНЕРГЕТИКА И ТЕХНОЛОГИИ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150000 МАШИНОСТРОЕНИЕ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160000 ФИЗИКО-ТЕХНИЧЕСКИЕ НАУКИ И ТЕХНОЛОГИИ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170000 ОРУЖИЕ И СИСТЕМЫ ВООРУЖЕНИЯ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180000 ХИМИЧЕСКИЕ ТЕХНОЛОГИИ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190000 ПРОМЫШЛЕННАЯ ЭКОЛОГИЯ И БИОТЕХНОЛОГИИ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200000 ТЕХНОСФЕРНАЯ БЕЗОПАСНОСТЬ И ПРИРОДООБУСТРОЙСТВО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210000 ПРИКЛАДНАЯ ГЕОЛОГИЯ, ГОРНОЕ ДЕЛО, НЕФТЕГАЗОВОЕ ДЕЛО И ГЕОДЕЗИЯ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220000 ТЕХНОЛОГИИ МАТЕРИАЛОВ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230000 ТЕХНИКА И ТЕХНОЛОГИИ НАЗЕМНОГО ТРАНСПОРТА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240000 АВИАЦИОННАЯ И РАКЕТНО-КОСМИЧЕСКАЯ ТЕХНИКА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250000 АЭРОНАВИГАЦИЯ И ЭКСПЛУАТАЦИЯ АВИАЦИОННОЙ И РАКЕТНО-КОСМИЧЕСКОЙ ТЕХНИКИ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260000 ТЕХНИКА И ТЕХНОЛОГИИ КОРАБЛЕСТРОЕНИЯ И ВОДНОГО ТРАНСПОРТА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270000 УПРАВЛЕНИЕ В ТЕХНИЧЕСКИХ СИСТЕМАХ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280000 НАНОТЕХНОЛОГИИ И МАТЕРИАЛЫ</a:t>
                      </a:r>
                    </a:p>
                    <a:p>
                      <a:r>
                        <a:rPr lang="ru-RU" sz="11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290000 ТЕХНОЛОГИИ ЛЕГКОЙ ПРОМЫШЛЕННОСТИ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ОК-2 Способность анализировать основные этапы и закономерности исторического развития общества для формирования гражданской позиции</a:t>
                      </a:r>
                      <a:endParaRPr lang="ru-RU" sz="14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277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Рисунок 3"/>
          <p:cNvPicPr>
            <a:picLocks noChangeAspect="1"/>
          </p:cNvPicPr>
          <p:nvPr/>
        </p:nvPicPr>
        <p:blipFill>
          <a:blip r:embed="rId2" cstate="print"/>
          <a:srcRect b="52000"/>
          <a:stretch>
            <a:fillRect/>
          </a:stretch>
        </p:blipFill>
        <p:spPr bwMode="auto">
          <a:xfrm>
            <a:off x="0" y="0"/>
            <a:ext cx="12192000" cy="285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Рисунок 4"/>
          <p:cNvPicPr>
            <a:picLocks noChangeAspect="1"/>
          </p:cNvPicPr>
          <p:nvPr/>
        </p:nvPicPr>
        <p:blipFill>
          <a:blip r:embed="rId3" cstate="print"/>
          <a:srcRect b="51501"/>
          <a:stretch>
            <a:fillRect/>
          </a:stretch>
        </p:blipFill>
        <p:spPr bwMode="auto">
          <a:xfrm>
            <a:off x="0" y="6547481"/>
            <a:ext cx="12192000" cy="31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969" y="315571"/>
            <a:ext cx="249078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3249111" y="815754"/>
            <a:ext cx="8170373" cy="2886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3547068" y="310048"/>
            <a:ext cx="9426906" cy="950150"/>
          </a:xfrm>
        </p:spPr>
        <p:txBody>
          <a:bodyPr anchor="t"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заданий в тестовых материалах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8"/>
          <p:cNvSpPr/>
          <p:nvPr/>
        </p:nvSpPr>
        <p:spPr>
          <a:xfrm>
            <a:off x="614461" y="2807662"/>
            <a:ext cx="10963077" cy="219235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60960" tIns="60960" rIns="60960" bIns="60960" numCol="1" spcCol="1270" anchor="ctr" anchorCtr="0">
            <a:noAutofit/>
          </a:bodyPr>
          <a:lstStyle/>
          <a:p>
            <a:pPr lvl="0" algn="l" defTabSz="7112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600" kern="1200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1322734" y="2859932"/>
            <a:ext cx="8439548" cy="442772"/>
            <a:chOff x="1622770" y="546281"/>
            <a:chExt cx="9698163" cy="411762"/>
          </a:xfrm>
        </p:grpSpPr>
        <p:sp>
          <p:nvSpPr>
            <p:cNvPr id="42" name="Прямоугольник с двумя скругленными соседними углами 41"/>
            <p:cNvSpPr/>
            <p:nvPr/>
          </p:nvSpPr>
          <p:spPr>
            <a:xfrm rot="5400000">
              <a:off x="6265971" y="-4096920"/>
              <a:ext cx="411762" cy="9698163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TextBox 42"/>
            <p:cNvSpPr txBox="1"/>
            <p:nvPr/>
          </p:nvSpPr>
          <p:spPr>
            <a:xfrm>
              <a:off x="1622771" y="566381"/>
              <a:ext cx="9678062" cy="3715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5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Способность анализировать основные этапы и закономерности исторического развития общества для формирования гражданской позиции</a:t>
              </a:r>
              <a:endParaRPr lang="ru-RU" sz="15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241300" y="2800707"/>
            <a:ext cx="1259578" cy="553466"/>
            <a:chOff x="247149" y="494809"/>
            <a:chExt cx="1375621" cy="514703"/>
          </a:xfrm>
        </p:grpSpPr>
        <p:sp>
          <p:nvSpPr>
            <p:cNvPr id="40" name="Скругленный прямоугольник 39"/>
            <p:cNvSpPr/>
            <p:nvPr/>
          </p:nvSpPr>
          <p:spPr>
            <a:xfrm>
              <a:off x="247149" y="494809"/>
              <a:ext cx="1375621" cy="51470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Скругленный прямоугольник 10"/>
            <p:cNvSpPr txBox="1"/>
            <p:nvPr/>
          </p:nvSpPr>
          <p:spPr>
            <a:xfrm>
              <a:off x="272275" y="519935"/>
              <a:ext cx="1325369" cy="4644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ОК-2</a:t>
              </a:r>
              <a:r>
                <a:rPr lang="ru-RU" sz="1600" kern="1200" dirty="0" smtClean="0"/>
                <a:t> </a:t>
              </a:r>
              <a:endParaRPr lang="ru-RU" sz="1600" kern="1200" dirty="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1322734" y="3400370"/>
            <a:ext cx="8439548" cy="442772"/>
            <a:chOff x="1622770" y="1086719"/>
            <a:chExt cx="9698163" cy="411762"/>
          </a:xfrm>
        </p:grpSpPr>
        <p:sp>
          <p:nvSpPr>
            <p:cNvPr id="38" name="Прямоугольник с двумя скругленными соседними углами 37"/>
            <p:cNvSpPr/>
            <p:nvPr/>
          </p:nvSpPr>
          <p:spPr>
            <a:xfrm rot="5400000">
              <a:off x="6265971" y="-3556482"/>
              <a:ext cx="411762" cy="9698163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TextBox 38"/>
            <p:cNvSpPr txBox="1"/>
            <p:nvPr/>
          </p:nvSpPr>
          <p:spPr>
            <a:xfrm>
              <a:off x="1622771" y="1106819"/>
              <a:ext cx="9678062" cy="3715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5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Способность использовать основы экономических знаний в различных сферах жизнедеятельности</a:t>
              </a:r>
              <a:endParaRPr lang="ru-RU" sz="15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241300" y="3341145"/>
            <a:ext cx="1259578" cy="553466"/>
            <a:chOff x="247149" y="1035247"/>
            <a:chExt cx="1375621" cy="514703"/>
          </a:xfrm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247149" y="1035247"/>
              <a:ext cx="1375621" cy="51470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Скругленный прямоугольник 14"/>
            <p:cNvSpPr txBox="1"/>
            <p:nvPr/>
          </p:nvSpPr>
          <p:spPr>
            <a:xfrm>
              <a:off x="272275" y="1060373"/>
              <a:ext cx="1325369" cy="4644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ОК-3</a:t>
              </a:r>
              <a:r>
                <a:rPr lang="ru-RU" sz="1600" kern="1200" dirty="0" smtClean="0"/>
                <a:t> </a:t>
              </a:r>
              <a:endParaRPr lang="ru-RU" sz="1600" kern="1200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1322734" y="3940808"/>
            <a:ext cx="8439548" cy="442772"/>
            <a:chOff x="1622770" y="1627157"/>
            <a:chExt cx="9698163" cy="411762"/>
          </a:xfrm>
        </p:grpSpPr>
        <p:sp>
          <p:nvSpPr>
            <p:cNvPr id="34" name="Прямоугольник с двумя скругленными соседними углами 33"/>
            <p:cNvSpPr/>
            <p:nvPr/>
          </p:nvSpPr>
          <p:spPr>
            <a:xfrm rot="5400000">
              <a:off x="6265971" y="-3016044"/>
              <a:ext cx="411762" cy="9698163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TextBox 34"/>
            <p:cNvSpPr txBox="1"/>
            <p:nvPr/>
          </p:nvSpPr>
          <p:spPr>
            <a:xfrm>
              <a:off x="1622771" y="1647257"/>
              <a:ext cx="9678062" cy="3715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5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Способность использовать основы правовых знаний в различных сферах жизнедеятельности </a:t>
              </a:r>
              <a:endParaRPr lang="ru-RU" sz="15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241300" y="3881583"/>
            <a:ext cx="1259578" cy="553466"/>
            <a:chOff x="247149" y="1575685"/>
            <a:chExt cx="1375621" cy="514703"/>
          </a:xfrm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247149" y="1575685"/>
              <a:ext cx="1375621" cy="51470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Скругленный прямоугольник 18"/>
            <p:cNvSpPr txBox="1"/>
            <p:nvPr/>
          </p:nvSpPr>
          <p:spPr>
            <a:xfrm>
              <a:off x="272275" y="1600811"/>
              <a:ext cx="1325369" cy="4644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ОК-4</a:t>
              </a:r>
              <a:endParaRPr lang="ru-RU" sz="1800" b="1" kern="1200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1322734" y="4481247"/>
            <a:ext cx="8439548" cy="442772"/>
            <a:chOff x="1622770" y="2167596"/>
            <a:chExt cx="9698163" cy="411762"/>
          </a:xfrm>
        </p:grpSpPr>
        <p:sp>
          <p:nvSpPr>
            <p:cNvPr id="30" name="Прямоугольник с двумя скругленными соседними углами 29"/>
            <p:cNvSpPr/>
            <p:nvPr/>
          </p:nvSpPr>
          <p:spPr>
            <a:xfrm rot="5400000">
              <a:off x="6265971" y="-2475605"/>
              <a:ext cx="411762" cy="9698163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TextBox 30"/>
            <p:cNvSpPr txBox="1"/>
            <p:nvPr/>
          </p:nvSpPr>
          <p:spPr>
            <a:xfrm>
              <a:off x="1622771" y="2187696"/>
              <a:ext cx="9678062" cy="3715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5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Способность к коммуникации в устной и письменной формах </a:t>
              </a:r>
              <a:r>
                <a:rPr lang="ru-RU" sz="1500" b="1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 русском </a:t>
              </a:r>
              <a:r>
                <a:rPr lang="ru-RU" sz="1500" kern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 иностранном языках для решения задач межличностного и межкультурного взаимодействия</a:t>
              </a:r>
              <a:endParaRPr lang="ru-RU" sz="15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41300" y="4422022"/>
            <a:ext cx="1259578" cy="553466"/>
            <a:chOff x="247149" y="2116124"/>
            <a:chExt cx="1375621" cy="514703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247149" y="2116124"/>
              <a:ext cx="1375621" cy="51470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Скругленный прямоугольник 22"/>
            <p:cNvSpPr txBox="1"/>
            <p:nvPr/>
          </p:nvSpPr>
          <p:spPr>
            <a:xfrm>
              <a:off x="272275" y="2141250"/>
              <a:ext cx="1325369" cy="4644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ОК-5</a:t>
              </a:r>
              <a:endParaRPr lang="ru-RU" sz="1600" b="1" kern="1200" dirty="0"/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9617903" y="2816174"/>
            <a:ext cx="1147265" cy="503149"/>
            <a:chOff x="226567" y="42071"/>
            <a:chExt cx="1375621" cy="467911"/>
          </a:xfrm>
        </p:grpSpPr>
        <p:sp>
          <p:nvSpPr>
            <p:cNvPr id="49" name="Скругленный прямоугольник 48"/>
            <p:cNvSpPr/>
            <p:nvPr/>
          </p:nvSpPr>
          <p:spPr>
            <a:xfrm>
              <a:off x="226567" y="42071"/>
              <a:ext cx="1375621" cy="46791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Скругленный прямоугольник 6"/>
            <p:cNvSpPr txBox="1"/>
            <p:nvPr/>
          </p:nvSpPr>
          <p:spPr>
            <a:xfrm>
              <a:off x="249409" y="64913"/>
              <a:ext cx="1329937" cy="4222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chemeClr val="tx1"/>
                  </a:solidFill>
                </a:rPr>
                <a:t>30</a:t>
              </a:r>
              <a:endParaRPr lang="ru-RU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9640745" y="3399651"/>
            <a:ext cx="1147265" cy="503149"/>
            <a:chOff x="226567" y="42071"/>
            <a:chExt cx="1375621" cy="467911"/>
          </a:xfrm>
        </p:grpSpPr>
        <p:sp>
          <p:nvSpPr>
            <p:cNvPr id="60" name="Скругленный прямоугольник 59"/>
            <p:cNvSpPr/>
            <p:nvPr/>
          </p:nvSpPr>
          <p:spPr>
            <a:xfrm>
              <a:off x="226567" y="42071"/>
              <a:ext cx="1375621" cy="46791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Скругленный прямоугольник 6"/>
            <p:cNvSpPr txBox="1"/>
            <p:nvPr/>
          </p:nvSpPr>
          <p:spPr>
            <a:xfrm>
              <a:off x="249409" y="64913"/>
              <a:ext cx="1329937" cy="4222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chemeClr val="tx1"/>
                  </a:solidFill>
                </a:rPr>
                <a:t>30</a:t>
              </a:r>
              <a:endParaRPr lang="ru-RU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Группа 61"/>
          <p:cNvGrpSpPr/>
          <p:nvPr/>
        </p:nvGrpSpPr>
        <p:grpSpPr>
          <a:xfrm>
            <a:off x="9663587" y="3931900"/>
            <a:ext cx="1147265" cy="503149"/>
            <a:chOff x="226567" y="42071"/>
            <a:chExt cx="1375621" cy="467911"/>
          </a:xfrm>
        </p:grpSpPr>
        <p:sp>
          <p:nvSpPr>
            <p:cNvPr id="63" name="Скругленный прямоугольник 62"/>
            <p:cNvSpPr/>
            <p:nvPr/>
          </p:nvSpPr>
          <p:spPr>
            <a:xfrm>
              <a:off x="226567" y="42071"/>
              <a:ext cx="1375621" cy="46791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Скругленный прямоугольник 6"/>
            <p:cNvSpPr txBox="1"/>
            <p:nvPr/>
          </p:nvSpPr>
          <p:spPr>
            <a:xfrm>
              <a:off x="249409" y="64913"/>
              <a:ext cx="1329937" cy="4222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chemeClr val="tx1"/>
                  </a:solidFill>
                </a:rPr>
                <a:t>30</a:t>
              </a:r>
              <a:endParaRPr lang="ru-RU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9663587" y="4440531"/>
            <a:ext cx="1147265" cy="503149"/>
            <a:chOff x="226567" y="42071"/>
            <a:chExt cx="1375621" cy="467911"/>
          </a:xfrm>
        </p:grpSpPr>
        <p:sp>
          <p:nvSpPr>
            <p:cNvPr id="66" name="Скругленный прямоугольник 65"/>
            <p:cNvSpPr/>
            <p:nvPr/>
          </p:nvSpPr>
          <p:spPr>
            <a:xfrm>
              <a:off x="226567" y="42071"/>
              <a:ext cx="1375621" cy="46791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7" name="Скругленный прямоугольник 6"/>
            <p:cNvSpPr txBox="1"/>
            <p:nvPr/>
          </p:nvSpPr>
          <p:spPr>
            <a:xfrm>
              <a:off x="249409" y="64913"/>
              <a:ext cx="1329937" cy="4222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chemeClr val="tx1"/>
                  </a:solidFill>
                </a:rPr>
                <a:t>30</a:t>
              </a:r>
              <a:endParaRPr lang="ru-RU" sz="16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71088" y="1286219"/>
            <a:ext cx="50426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 группа студентов (до 25 человек)</a:t>
            </a:r>
          </a:p>
          <a:p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каждому направлению подготовки</a:t>
            </a:r>
            <a:endParaRPr lang="ru-RU" sz="2000" b="1" i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10796009" y="2809554"/>
            <a:ext cx="1147265" cy="503149"/>
            <a:chOff x="226567" y="42071"/>
            <a:chExt cx="1375621" cy="467911"/>
          </a:xfrm>
        </p:grpSpPr>
        <p:sp>
          <p:nvSpPr>
            <p:cNvPr id="56" name="Скругленный прямоугольник 55"/>
            <p:cNvSpPr/>
            <p:nvPr/>
          </p:nvSpPr>
          <p:spPr>
            <a:xfrm>
              <a:off x="226567" y="42071"/>
              <a:ext cx="1375621" cy="46791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7" name="Скругленный прямоугольник 6"/>
            <p:cNvSpPr txBox="1"/>
            <p:nvPr/>
          </p:nvSpPr>
          <p:spPr>
            <a:xfrm>
              <a:off x="249409" y="64913"/>
              <a:ext cx="1329937" cy="4222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chemeClr val="tx1"/>
                  </a:solidFill>
                </a:rPr>
                <a:t>60</a:t>
              </a:r>
              <a:endParaRPr lang="ru-RU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10818851" y="3393031"/>
            <a:ext cx="1147265" cy="503149"/>
            <a:chOff x="226567" y="42071"/>
            <a:chExt cx="1375621" cy="467911"/>
          </a:xfrm>
        </p:grpSpPr>
        <p:sp>
          <p:nvSpPr>
            <p:cNvPr id="71" name="Скругленный прямоугольник 70"/>
            <p:cNvSpPr/>
            <p:nvPr/>
          </p:nvSpPr>
          <p:spPr>
            <a:xfrm>
              <a:off x="226567" y="42071"/>
              <a:ext cx="1375621" cy="46791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Скругленный прямоугольник 6"/>
            <p:cNvSpPr txBox="1"/>
            <p:nvPr/>
          </p:nvSpPr>
          <p:spPr>
            <a:xfrm>
              <a:off x="249409" y="64913"/>
              <a:ext cx="1329937" cy="4222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chemeClr val="tx1"/>
                  </a:solidFill>
                </a:rPr>
                <a:t>60</a:t>
              </a:r>
              <a:endParaRPr lang="ru-RU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Группа 72"/>
          <p:cNvGrpSpPr/>
          <p:nvPr/>
        </p:nvGrpSpPr>
        <p:grpSpPr>
          <a:xfrm>
            <a:off x="10841693" y="3925280"/>
            <a:ext cx="1147265" cy="503149"/>
            <a:chOff x="226567" y="42071"/>
            <a:chExt cx="1375621" cy="467911"/>
          </a:xfrm>
        </p:grpSpPr>
        <p:sp>
          <p:nvSpPr>
            <p:cNvPr id="74" name="Скругленный прямоугольник 73"/>
            <p:cNvSpPr/>
            <p:nvPr/>
          </p:nvSpPr>
          <p:spPr>
            <a:xfrm>
              <a:off x="226567" y="42071"/>
              <a:ext cx="1375621" cy="46791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5" name="Скругленный прямоугольник 6"/>
            <p:cNvSpPr txBox="1"/>
            <p:nvPr/>
          </p:nvSpPr>
          <p:spPr>
            <a:xfrm>
              <a:off x="249409" y="64913"/>
              <a:ext cx="1329937" cy="4222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chemeClr val="tx1"/>
                  </a:solidFill>
                </a:rPr>
                <a:t>60</a:t>
              </a:r>
              <a:endParaRPr lang="ru-RU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10841693" y="4433911"/>
            <a:ext cx="1147265" cy="503149"/>
            <a:chOff x="226567" y="42071"/>
            <a:chExt cx="1375621" cy="467911"/>
          </a:xfrm>
        </p:grpSpPr>
        <p:sp>
          <p:nvSpPr>
            <p:cNvPr id="77" name="Скругленный прямоугольник 76"/>
            <p:cNvSpPr/>
            <p:nvPr/>
          </p:nvSpPr>
          <p:spPr>
            <a:xfrm>
              <a:off x="226567" y="42071"/>
              <a:ext cx="1375621" cy="46791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8" name="Скругленный прямоугольник 6"/>
            <p:cNvSpPr txBox="1"/>
            <p:nvPr/>
          </p:nvSpPr>
          <p:spPr>
            <a:xfrm>
              <a:off x="249409" y="64913"/>
              <a:ext cx="1329937" cy="4222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chemeClr val="tx1"/>
                  </a:solidFill>
                </a:rPr>
                <a:t>60</a:t>
              </a:r>
              <a:endParaRPr lang="ru-RU" sz="1600" b="1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10675320" y="2007984"/>
            <a:ext cx="1358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(минуты)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550969" y="1994105"/>
            <a:ext cx="13589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Кол-во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7" name="Группа 86"/>
          <p:cNvGrpSpPr/>
          <p:nvPr/>
        </p:nvGrpSpPr>
        <p:grpSpPr>
          <a:xfrm>
            <a:off x="10843018" y="4944115"/>
            <a:ext cx="1147265" cy="503149"/>
            <a:chOff x="226567" y="42071"/>
            <a:chExt cx="1375621" cy="467911"/>
          </a:xfrm>
        </p:grpSpPr>
        <p:sp>
          <p:nvSpPr>
            <p:cNvPr id="88" name="Скругленный прямоугольник 87"/>
            <p:cNvSpPr/>
            <p:nvPr/>
          </p:nvSpPr>
          <p:spPr>
            <a:xfrm>
              <a:off x="226567" y="42071"/>
              <a:ext cx="1375621" cy="46791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9" name="Скругленный прямоугольник 6"/>
            <p:cNvSpPr txBox="1"/>
            <p:nvPr/>
          </p:nvSpPr>
          <p:spPr>
            <a:xfrm>
              <a:off x="249409" y="64913"/>
              <a:ext cx="1329937" cy="4222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chemeClr val="tx1"/>
                  </a:solidFill>
                </a:rPr>
                <a:t>80</a:t>
              </a:r>
              <a:endParaRPr lang="ru-RU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8" name="Группа 67"/>
          <p:cNvGrpSpPr/>
          <p:nvPr/>
        </p:nvGrpSpPr>
        <p:grpSpPr>
          <a:xfrm>
            <a:off x="1382171" y="4975342"/>
            <a:ext cx="8439548" cy="442772"/>
            <a:chOff x="1622770" y="2167596"/>
            <a:chExt cx="9698163" cy="411762"/>
          </a:xfrm>
        </p:grpSpPr>
        <p:sp>
          <p:nvSpPr>
            <p:cNvPr id="69" name="Прямоугольник с двумя скругленными соседними углами 68"/>
            <p:cNvSpPr/>
            <p:nvPr/>
          </p:nvSpPr>
          <p:spPr>
            <a:xfrm rot="5400000">
              <a:off x="6265971" y="-2475605"/>
              <a:ext cx="411762" cy="9698163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0" name="TextBox 89"/>
            <p:cNvSpPr txBox="1"/>
            <p:nvPr/>
          </p:nvSpPr>
          <p:spPr>
            <a:xfrm>
              <a:off x="1622771" y="2187696"/>
              <a:ext cx="9678062" cy="37156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114300" lvl="1" indent="-114300" algn="l" defTabSz="666750" rtl="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5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9664912" y="4950735"/>
            <a:ext cx="1147265" cy="503149"/>
            <a:chOff x="226567" y="42071"/>
            <a:chExt cx="1375621" cy="467911"/>
          </a:xfrm>
        </p:grpSpPr>
        <p:sp>
          <p:nvSpPr>
            <p:cNvPr id="85" name="Скругленный прямоугольник 84"/>
            <p:cNvSpPr/>
            <p:nvPr/>
          </p:nvSpPr>
          <p:spPr>
            <a:xfrm>
              <a:off x="226567" y="42071"/>
              <a:ext cx="1375621" cy="467911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6" name="Скругленный прямоугольник 6"/>
            <p:cNvSpPr txBox="1"/>
            <p:nvPr/>
          </p:nvSpPr>
          <p:spPr>
            <a:xfrm>
              <a:off x="249409" y="64913"/>
              <a:ext cx="1329937" cy="42222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solidFill>
                    <a:schemeClr val="tx1"/>
                  </a:solidFill>
                </a:rPr>
                <a:t>30</a:t>
              </a:r>
              <a:endParaRPr lang="ru-RU" sz="1600" b="1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Группа 80"/>
          <p:cNvGrpSpPr/>
          <p:nvPr/>
        </p:nvGrpSpPr>
        <p:grpSpPr>
          <a:xfrm>
            <a:off x="248725" y="4981097"/>
            <a:ext cx="1581007" cy="553466"/>
            <a:chOff x="247149" y="2108172"/>
            <a:chExt cx="1375621" cy="514703"/>
          </a:xfrm>
        </p:grpSpPr>
        <p:sp>
          <p:nvSpPr>
            <p:cNvPr id="82" name="Скругленный прямоугольник 81"/>
            <p:cNvSpPr/>
            <p:nvPr/>
          </p:nvSpPr>
          <p:spPr>
            <a:xfrm>
              <a:off x="247149" y="2108172"/>
              <a:ext cx="1375621" cy="514703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3" name="Скругленный прямоугольник 4"/>
            <p:cNvSpPr/>
            <p:nvPr/>
          </p:nvSpPr>
          <p:spPr>
            <a:xfrm>
              <a:off x="272275" y="2133298"/>
              <a:ext cx="1325369" cy="4644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34290" rIns="68580" bIns="34290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/>
                <a:t>Математика</a:t>
              </a:r>
              <a:endParaRPr lang="ru-RU" sz="1600" b="1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448520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Рисунок 3"/>
          <p:cNvPicPr>
            <a:picLocks noChangeAspect="1"/>
          </p:cNvPicPr>
          <p:nvPr/>
        </p:nvPicPr>
        <p:blipFill>
          <a:blip r:embed="rId2" cstate="print"/>
          <a:srcRect b="52000"/>
          <a:stretch>
            <a:fillRect/>
          </a:stretch>
        </p:blipFill>
        <p:spPr bwMode="auto">
          <a:xfrm>
            <a:off x="0" y="0"/>
            <a:ext cx="121920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Рисунок 4"/>
          <p:cNvPicPr>
            <a:picLocks noChangeAspect="1"/>
          </p:cNvPicPr>
          <p:nvPr/>
        </p:nvPicPr>
        <p:blipFill>
          <a:blip r:embed="rId3" cstate="print"/>
          <a:srcRect b="51501"/>
          <a:stretch>
            <a:fillRect/>
          </a:stretch>
        </p:blipFill>
        <p:spPr bwMode="auto">
          <a:xfrm>
            <a:off x="0" y="6519948"/>
            <a:ext cx="12192000" cy="33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300" y="331788"/>
            <a:ext cx="249078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895344" y="813833"/>
            <a:ext cx="6528816" cy="6406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4887330" y="305988"/>
            <a:ext cx="7304670" cy="513559"/>
          </a:xfrm>
        </p:spPr>
        <p:txBody>
          <a:bodyPr anchor="t"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тестирования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49440" y="5241985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4081550" y="1928552"/>
            <a:ext cx="4081548" cy="188699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 приложение</a:t>
            </a: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ФГБУ «Росаккредагентство»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Двойная стрелка влево/вправо 11"/>
          <p:cNvSpPr/>
          <p:nvPr/>
        </p:nvSpPr>
        <p:spPr>
          <a:xfrm rot="1132615">
            <a:off x="2697821" y="2150788"/>
            <a:ext cx="1454785" cy="39901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952" y="996041"/>
            <a:ext cx="906328" cy="573856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97" y="1136517"/>
            <a:ext cx="276675" cy="27667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16" y="1499062"/>
            <a:ext cx="906328" cy="57385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25" y="1681941"/>
            <a:ext cx="276675" cy="27667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16" y="2089265"/>
            <a:ext cx="906328" cy="57385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25" y="2272144"/>
            <a:ext cx="276675" cy="276675"/>
          </a:xfrm>
          <a:prstGeom prst="rect">
            <a:avLst/>
          </a:prstGeom>
        </p:spPr>
      </p:pic>
      <p:sp>
        <p:nvSpPr>
          <p:cNvPr id="19" name="Овал 18"/>
          <p:cNvSpPr/>
          <p:nvPr/>
        </p:nvSpPr>
        <p:spPr>
          <a:xfrm>
            <a:off x="893056" y="204354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008811" y="203966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124566" y="203966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983" y="1503253"/>
            <a:ext cx="978699" cy="97869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71" y="4009505"/>
            <a:ext cx="906328" cy="573856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80" y="4192384"/>
            <a:ext cx="276675" cy="276675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16" y="4344785"/>
            <a:ext cx="906328" cy="573856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25" y="4527664"/>
            <a:ext cx="276675" cy="276675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16" y="4934988"/>
            <a:ext cx="906328" cy="573856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25" y="5117867"/>
            <a:ext cx="276675" cy="276675"/>
          </a:xfrm>
          <a:prstGeom prst="rect">
            <a:avLst/>
          </a:prstGeom>
        </p:spPr>
      </p:pic>
      <p:sp>
        <p:nvSpPr>
          <p:cNvPr id="29" name="Овал 28"/>
          <p:cNvSpPr/>
          <p:nvPr/>
        </p:nvSpPr>
        <p:spPr>
          <a:xfrm>
            <a:off x="893056" y="488926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1008811" y="488538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1124566" y="488538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" name="Рисунок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187" y="4312231"/>
            <a:ext cx="978699" cy="978699"/>
          </a:xfrm>
          <a:prstGeom prst="rect">
            <a:avLst/>
          </a:prstGeom>
        </p:spPr>
      </p:pic>
      <p:sp>
        <p:nvSpPr>
          <p:cNvPr id="33" name="Двойная стрелка влево/вправо 32"/>
          <p:cNvSpPr/>
          <p:nvPr/>
        </p:nvSpPr>
        <p:spPr>
          <a:xfrm rot="19877092">
            <a:off x="2659623" y="3765707"/>
            <a:ext cx="1569898" cy="39901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войная стрелка влево/вправо 33"/>
          <p:cNvSpPr/>
          <p:nvPr/>
        </p:nvSpPr>
        <p:spPr>
          <a:xfrm rot="20467385" flipH="1">
            <a:off x="8255786" y="2041475"/>
            <a:ext cx="1422650" cy="39901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5" name="Рисунок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09429" y="1049270"/>
            <a:ext cx="906328" cy="573856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22973" y="1232149"/>
            <a:ext cx="276675" cy="276675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23284" y="1384550"/>
            <a:ext cx="906328" cy="573856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36828" y="1567429"/>
            <a:ext cx="276675" cy="276675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23284" y="1974753"/>
            <a:ext cx="906328" cy="57385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36828" y="2157632"/>
            <a:ext cx="276675" cy="276675"/>
          </a:xfrm>
          <a:prstGeom prst="rect">
            <a:avLst/>
          </a:prstGeom>
        </p:spPr>
      </p:pic>
      <p:sp>
        <p:nvSpPr>
          <p:cNvPr id="41" name="Овал 40"/>
          <p:cNvSpPr/>
          <p:nvPr/>
        </p:nvSpPr>
        <p:spPr>
          <a:xfrm flipH="1">
            <a:off x="11468753" y="192903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 flipH="1">
            <a:off x="11352998" y="192515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 flipH="1">
            <a:off x="11237243" y="192515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46991" y="1397494"/>
            <a:ext cx="978699" cy="978699"/>
          </a:xfrm>
          <a:prstGeom prst="rect">
            <a:avLst/>
          </a:prstGeom>
        </p:spPr>
      </p:pic>
      <p:pic>
        <p:nvPicPr>
          <p:cNvPr id="45" name="Рисунок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09429" y="3894993"/>
            <a:ext cx="906328" cy="573856"/>
          </a:xfrm>
          <a:prstGeom prst="rect">
            <a:avLst/>
          </a:prstGeom>
        </p:spPr>
      </p:pic>
      <p:pic>
        <p:nvPicPr>
          <p:cNvPr id="46" name="Рисунок 4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22973" y="4077872"/>
            <a:ext cx="276675" cy="276675"/>
          </a:xfrm>
          <a:prstGeom prst="rect">
            <a:avLst/>
          </a:prstGeom>
        </p:spPr>
      </p:pic>
      <p:pic>
        <p:nvPicPr>
          <p:cNvPr id="47" name="Рисунок 4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23284" y="4230273"/>
            <a:ext cx="906328" cy="573856"/>
          </a:xfrm>
          <a:prstGeom prst="rect">
            <a:avLst/>
          </a:prstGeom>
        </p:spPr>
      </p:pic>
      <p:pic>
        <p:nvPicPr>
          <p:cNvPr id="48" name="Рисунок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36828" y="4413152"/>
            <a:ext cx="276675" cy="276675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23284" y="4820476"/>
            <a:ext cx="906328" cy="573856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36828" y="5003355"/>
            <a:ext cx="276675" cy="276675"/>
          </a:xfrm>
          <a:prstGeom prst="rect">
            <a:avLst/>
          </a:prstGeom>
        </p:spPr>
      </p:pic>
      <p:sp>
        <p:nvSpPr>
          <p:cNvPr id="51" name="Овал 50"/>
          <p:cNvSpPr/>
          <p:nvPr/>
        </p:nvSpPr>
        <p:spPr>
          <a:xfrm flipH="1">
            <a:off x="11468753" y="477475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 flipH="1">
            <a:off x="11352998" y="477087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 flipH="1">
            <a:off x="11237243" y="477087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4" name="Рисунок 5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792054" y="4224302"/>
            <a:ext cx="978699" cy="978699"/>
          </a:xfrm>
          <a:prstGeom prst="rect">
            <a:avLst/>
          </a:prstGeom>
        </p:spPr>
      </p:pic>
      <p:sp>
        <p:nvSpPr>
          <p:cNvPr id="55" name="Двойная стрелка влево/вправо 54"/>
          <p:cNvSpPr/>
          <p:nvPr/>
        </p:nvSpPr>
        <p:spPr>
          <a:xfrm rot="1722908" flipH="1">
            <a:off x="8127308" y="3714589"/>
            <a:ext cx="1520361" cy="39901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434443" y="2428015"/>
            <a:ext cx="15052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Наблюдатель РСМ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9359" y="5236875"/>
            <a:ext cx="1505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Наблюдатель РСМ</a:t>
            </a:r>
          </a:p>
          <a:p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9418064" y="2338428"/>
            <a:ext cx="1505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Наблюдатель РСМ</a:t>
            </a:r>
          </a:p>
          <a:p>
            <a:endParaRPr lang="ru-RU" sz="1200" dirty="0"/>
          </a:p>
          <a:p>
            <a:endParaRPr lang="ru-RU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9418064" y="5215583"/>
            <a:ext cx="1505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Наблюдатель РСМ</a:t>
            </a:r>
          </a:p>
          <a:p>
            <a:endParaRPr lang="ru-RU" sz="1200" dirty="0"/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48344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Рисунок 3"/>
          <p:cNvPicPr>
            <a:picLocks noChangeAspect="1"/>
          </p:cNvPicPr>
          <p:nvPr/>
        </p:nvPicPr>
        <p:blipFill>
          <a:blip r:embed="rId2" cstate="print"/>
          <a:srcRect b="52000"/>
          <a:stretch>
            <a:fillRect/>
          </a:stretch>
        </p:blipFill>
        <p:spPr bwMode="auto">
          <a:xfrm>
            <a:off x="0" y="0"/>
            <a:ext cx="121920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Рисунок 4"/>
          <p:cNvPicPr>
            <a:picLocks noChangeAspect="1"/>
          </p:cNvPicPr>
          <p:nvPr/>
        </p:nvPicPr>
        <p:blipFill>
          <a:blip r:embed="rId3" cstate="print"/>
          <a:srcRect b="51501"/>
          <a:stretch>
            <a:fillRect/>
          </a:stretch>
        </p:blipFill>
        <p:spPr bwMode="auto">
          <a:xfrm>
            <a:off x="0" y="6454775"/>
            <a:ext cx="12192000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300" y="331788"/>
            <a:ext cx="249078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2926075" y="833413"/>
            <a:ext cx="8183885" cy="2983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Заголовок 3"/>
          <p:cNvSpPr>
            <a:spLocks noGrp="1"/>
          </p:cNvSpPr>
          <p:nvPr>
            <p:ph type="title"/>
          </p:nvPr>
        </p:nvSpPr>
        <p:spPr>
          <a:xfrm>
            <a:off x="4748778" y="318014"/>
            <a:ext cx="7304670" cy="513559"/>
          </a:xfrm>
        </p:spPr>
        <p:txBody>
          <a:bodyPr anchor="t"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 этап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049440" y="5241985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0000" y="1103289"/>
            <a:ext cx="1173344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списка вузов-участников тестирования и контактных лиц в вузах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Предоставление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вузам-участникам тестирования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оценочных материалов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Определение вузами списков групп, подлежащих тестированию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 у вузов списочного состава групп для генерации логинов-паролей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Запрос у вузов технических возможностей для проведения тестирования по форме: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048329"/>
              </p:ext>
            </p:extLst>
          </p:nvPr>
        </p:nvGraphicFramePr>
        <p:xfrm>
          <a:off x="478103" y="3364881"/>
          <a:ext cx="10348392" cy="2820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9464"/>
                <a:gridCol w="3449464"/>
                <a:gridCol w="3449464"/>
              </a:tblGrid>
              <a:tr h="162315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Адрес места расположения </a:t>
                      </a:r>
                    </a:p>
                    <a:p>
                      <a:pPr algn="ctr"/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компьютерного класса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аудитории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компьютеров </a:t>
                      </a:r>
                      <a: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выходом в Интернет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компьютерном классе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98434">
                <a:tc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98434">
                <a:tc>
                  <a:txBody>
                    <a:bodyPr/>
                    <a:lstStyle/>
                    <a:p>
                      <a:endParaRPr lang="ru-RU" sz="1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546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6502</TotalTime>
  <Words>886</Words>
  <Application>Microsoft Office PowerPoint</Application>
  <PresentationFormat>Широкоэкранный</PresentationFormat>
  <Paragraphs>159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Структура системы высшего образования Нижегородской области</vt:lpstr>
      <vt:lpstr>Перечень образовательных организаций Нижегородской области, реализующих программы высшего образования</vt:lpstr>
      <vt:lpstr>Модель оценки качества обучения на основе тестирования</vt:lpstr>
      <vt:lpstr>Схема тестирования</vt:lpstr>
      <vt:lpstr>Схема тестирования</vt:lpstr>
      <vt:lpstr>Количество заданий в тестовых материалах</vt:lpstr>
      <vt:lpstr>Технология тестирования</vt:lpstr>
      <vt:lpstr>Подготовительный этап</vt:lpstr>
      <vt:lpstr>Стоимость услуги</vt:lpstr>
      <vt:lpstr>Вопросы для обсуждения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Тумачек Анна Игоревна</dc:creator>
  <cp:lastModifiedBy>а</cp:lastModifiedBy>
  <cp:revision>691</cp:revision>
  <cp:lastPrinted>2019-11-20T07:27:00Z</cp:lastPrinted>
  <dcterms:created xsi:type="dcterms:W3CDTF">2014-09-18T12:56:21Z</dcterms:created>
  <dcterms:modified xsi:type="dcterms:W3CDTF">2019-11-20T07:33:16Z</dcterms:modified>
</cp:coreProperties>
</file>