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8" r:id="rId4"/>
    <p:sldId id="257" r:id="rId5"/>
    <p:sldId id="265" r:id="rId6"/>
    <p:sldId id="262" r:id="rId7"/>
    <p:sldId id="261" r:id="rId8"/>
    <p:sldId id="271" r:id="rId9"/>
    <p:sldId id="263" r:id="rId10"/>
    <p:sldId id="264" r:id="rId11"/>
    <p:sldId id="269" r:id="rId12"/>
    <p:sldId id="270" r:id="rId13"/>
    <p:sldId id="272" r:id="rId14"/>
    <p:sldId id="268" r:id="rId15"/>
    <p:sldId id="266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DC041-7BFD-4798-ADAC-08FB94FF3C93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6D1DD-1EA0-4750-BC0D-055A4249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0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54D92ED-5EB8-4756-B83C-2316A56CD393}" type="slidenum">
              <a:rPr lang="en-GB" altLang="ru-RU" sz="1200">
                <a:solidFill>
                  <a:prstClr val="black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ru-RU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121400" cy="3444875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6415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5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73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71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7D08-1BF5-4338-A94D-27A82758FF0E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3B715218-363F-489B-BB2D-B6AAAF02A1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959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4F00-49B8-40E7-B7CC-B40D52A9817B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8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59F44A94-B34B-4F6D-9791-73C16ED0DB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119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C4CBE-05AE-414A-9AE0-726FADEC4CA7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8FD62-2625-42D8-9C2C-74B09EC6DD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977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3F4B8-1E0E-4C1B-A39B-6ADF6725CA84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fld id="{31BB5108-D313-4729-94E0-048AD67B90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14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6024A-870F-4162-990B-55F0A6A53648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91CFF-9339-4FC3-BB8F-205C278E0C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5711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328A0-DFE1-4EF0-9AE3-523BB6BDAC64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62D0-4D58-4AD7-908A-8A2BB342C2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8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66CEE-5187-432D-A499-0E1B47C1D6EF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5A37F-C4F4-49C6-A5CE-5E67F51FEE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432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6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4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15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0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1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0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5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64489-31D4-4E93-BFC5-33A2E1C39840}" type="datetimeFigureOut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B78A-7D9D-4FF2-9A2C-7CC3A4C78A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0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A8CA0F-FEC4-4EB1-82BD-C4B5F70BDB2A}" type="datetimeFigureOut">
              <a:rPr lang="ru-RU">
                <a:solidFill>
                  <a:srgbClr val="0F6FC6">
                    <a:shade val="75000"/>
                  </a:srgbClr>
                </a:solidFill>
              </a:rPr>
              <a:pPr>
                <a:defRPr/>
              </a:pPr>
              <a:t>09.02.2020</a:t>
            </a:fld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F6FC6">
                  <a:shade val="75000"/>
                </a:srgbClr>
              </a:solidFill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C61A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2E8CC-6A95-4376-983F-FD9385220349}" type="slidenum">
              <a:rPr lang="ru-RU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Arial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231" y="0"/>
            <a:ext cx="131884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1837" y="2009104"/>
            <a:ext cx="8847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20 db" panose="02000507020000020004" pitchFamily="50" charset="0"/>
              </a:rPr>
              <a:t>БИОТЕХНОЛОГИИ на службе человечества</a:t>
            </a:r>
            <a:endParaRPr lang="ru-RU" sz="4800" dirty="0">
              <a:solidFill>
                <a:schemeClr val="bg1"/>
              </a:solidFill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ukundbiotech.com/myimages/slid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7168"/>
            <a:ext cx="5833879" cy="25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03161" y="142251"/>
            <a:ext cx="9183974" cy="126682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20 db" panose="02000507020000020004" pitchFamily="50" charset="0"/>
              </a:rPr>
              <a:t>Экологическая биотехнология</a:t>
            </a:r>
            <a:endParaRPr lang="ru-RU" sz="4400" dirty="0">
              <a:latin typeface="20 db" panose="02000507020000020004" pitchFamily="50" charset="0"/>
            </a:endParaRPr>
          </a:p>
        </p:txBody>
      </p:sp>
      <p:pic>
        <p:nvPicPr>
          <p:cNvPr id="18434" name="Picture 2" descr="http://msk-septik.ru/wp-content/uploads/2018/05/b691f0606c76f6045583773e4059a7f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b="23690"/>
          <a:stretch/>
        </p:blipFill>
        <p:spPr bwMode="auto">
          <a:xfrm>
            <a:off x="0" y="1528997"/>
            <a:ext cx="5771214" cy="26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91068" y="1865839"/>
            <a:ext cx="599606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очистка сточных вод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20 db" panose="02000507020000020004" pitchFamily="50" charset="0"/>
              </a:rPr>
              <a:t>биоремедиация</a:t>
            </a:r>
            <a:endParaRPr lang="ru-RU" i="1" dirty="0" smtClean="0">
              <a:latin typeface="20 db" panose="02000507020000020004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проектирование экологически безопасных производств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п</a:t>
            </a:r>
            <a:r>
              <a:rPr lang="ru-RU" i="1" dirty="0" smtClean="0">
                <a:latin typeface="20 db" panose="02000507020000020004" pitchFamily="50" charset="0"/>
              </a:rPr>
              <a:t>ереработка твердых отходов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р</a:t>
            </a:r>
            <a:r>
              <a:rPr lang="ru-RU" i="1" dirty="0" smtClean="0">
                <a:latin typeface="20 db" panose="02000507020000020004" pitchFamily="50" charset="0"/>
              </a:rPr>
              <a:t>абота очистных сооружений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б</a:t>
            </a:r>
            <a:r>
              <a:rPr lang="ru-RU" i="1" dirty="0" smtClean="0">
                <a:latin typeface="20 db" panose="02000507020000020004" pitchFamily="50" charset="0"/>
              </a:rPr>
              <a:t>орьба с загрязнениями окружающей среды</a:t>
            </a:r>
            <a:endParaRPr lang="ru-RU" i="1" dirty="0"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19135" y="247182"/>
            <a:ext cx="9183974" cy="1266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20 db" panose="02000507020000020004" pitchFamily="50" charset="0"/>
              </a:rPr>
              <a:t>П</a:t>
            </a:r>
            <a:r>
              <a:rPr lang="ru-RU" sz="4400" dirty="0" smtClean="0">
                <a:solidFill>
                  <a:schemeClr val="tx1"/>
                </a:solidFill>
                <a:latin typeface="20 db" panose="02000507020000020004" pitchFamily="50" charset="0"/>
              </a:rPr>
              <a:t>ромышленная биотехнология</a:t>
            </a:r>
            <a:endParaRPr lang="ru-RU" sz="4400" dirty="0">
              <a:solidFill>
                <a:schemeClr val="tx1"/>
              </a:solidFill>
              <a:latin typeface="20 db" panose="02000507020000020004" pitchFamily="50" charset="0"/>
            </a:endParaRPr>
          </a:p>
        </p:txBody>
      </p:sp>
      <p:pic>
        <p:nvPicPr>
          <p:cNvPr id="19458" name="Picture 2" descr="https://postupi.online/images/images1366/54/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13" y="1671404"/>
            <a:ext cx="3825883" cy="21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assets.bwbx.io/images/users/iqjWHBFdfxIU/iI2daMh6E6E0/v1/-1x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1" y="3957404"/>
            <a:ext cx="3795288" cy="26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763" y="2041495"/>
            <a:ext cx="79747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биотесты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д</a:t>
            </a:r>
            <a:r>
              <a:rPr lang="ru-RU" i="1" dirty="0" smtClean="0">
                <a:latin typeface="20 db" panose="02000507020000020004" pitchFamily="50" charset="0"/>
              </a:rPr>
              <a:t>иагностические тест-системы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ферменты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20 db" panose="02000507020000020004" pitchFamily="50" charset="0"/>
              </a:rPr>
              <a:t>биотопливо</a:t>
            </a:r>
            <a:endParaRPr lang="ru-RU" i="1" dirty="0" smtClean="0">
              <a:latin typeface="20 db" panose="02000507020000020004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спирты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о</a:t>
            </a:r>
            <a:r>
              <a:rPr lang="ru-RU" i="1" dirty="0" smtClean="0">
                <a:latin typeface="20 db" panose="02000507020000020004" pitchFamily="50" charset="0"/>
              </a:rPr>
              <a:t>рганические кислоты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биополимеры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п</a:t>
            </a:r>
            <a:r>
              <a:rPr lang="ru-RU" i="1" dirty="0" smtClean="0">
                <a:latin typeface="20 db" panose="02000507020000020004" pitchFamily="50" charset="0"/>
              </a:rPr>
              <a:t>ищевой белок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п</a:t>
            </a:r>
            <a:r>
              <a:rPr lang="ru-RU" i="1" dirty="0" smtClean="0">
                <a:latin typeface="20 db" panose="02000507020000020004" pitchFamily="50" charset="0"/>
              </a:rPr>
              <a:t>ищевые добавки</a:t>
            </a:r>
            <a:endParaRPr lang="ru-RU" i="1" dirty="0"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09076" y="232192"/>
            <a:ext cx="9183974" cy="126682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20 db" panose="02000507020000020004" pitchFamily="50" charset="0"/>
              </a:rPr>
              <a:t>Морская биотехнология</a:t>
            </a:r>
            <a:endParaRPr lang="ru-RU" sz="4400" dirty="0">
              <a:solidFill>
                <a:schemeClr val="bg1"/>
              </a:solidFill>
              <a:latin typeface="20 db" panose="02000507020000020004" pitchFamily="50" charset="0"/>
            </a:endParaRPr>
          </a:p>
        </p:txBody>
      </p:sp>
      <p:pic>
        <p:nvPicPr>
          <p:cNvPr id="21510" name="Picture 6" descr="https://dl.dropboxusercontent.com/s/5dumv9u3eesas9j/IMG_3583.jpg?dl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8" y="1731363"/>
            <a:ext cx="3497704" cy="23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live.staticflickr.com/65535/49079736998_5b081198ec_o_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8" y="4249712"/>
            <a:ext cx="3497704" cy="224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42413" y="2198145"/>
            <a:ext cx="7974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производство биоресурсов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мониторинг биоресурсов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п</a:t>
            </a:r>
            <a:r>
              <a:rPr lang="ru-RU" i="1" dirty="0" smtClean="0">
                <a:latin typeface="20 db" panose="02000507020000020004" pitchFamily="50" charset="0"/>
              </a:rPr>
              <a:t>ереработка биоресурсов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н</a:t>
            </a:r>
            <a:r>
              <a:rPr lang="ru-RU" i="1" dirty="0" smtClean="0">
                <a:latin typeface="20 db" panose="02000507020000020004" pitchFamily="50" charset="0"/>
              </a:rPr>
              <a:t>овые виды биологически активных веществ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ингредиенты пищевой промышленности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создание топлив</a:t>
            </a:r>
          </a:p>
        </p:txBody>
      </p:sp>
    </p:spTree>
    <p:extLst>
      <p:ext uri="{BB962C8B-B14F-4D97-AF65-F5344CB8AC3E}">
        <p14:creationId xmlns:p14="http://schemas.microsoft.com/office/powerpoint/2010/main" val="14191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15" y="1244183"/>
            <a:ext cx="9615470" cy="56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18281" y="160519"/>
            <a:ext cx="7380157" cy="10836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20 db" panose="02000507020000020004" pitchFamily="50" charset="0"/>
              </a:rPr>
              <a:t>Биоэнергетика</a:t>
            </a:r>
            <a:endParaRPr lang="ru-RU" sz="4400" dirty="0"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mcgill.ca/desautels/files/desautels/channels/image/fotolia_1001328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9680"/>
            <a:ext cx="12192000" cy="81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42930" y="-543481"/>
            <a:ext cx="76676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D504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Это далеко неполный перечень методологий и достижений современной биотехнологии. Однако даже  этот краткий обзор подтверждает тезис 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«КОРНИ БИОТЕХНОЛОГИИ УХОДЯТ В ГЛУБОКОЕ ПРОШЛОЕ, 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А ЕЕ ПЕРСПЕКТИВЫ – БЛЕСТЯЩИ»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51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2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65" y="53553"/>
            <a:ext cx="9069378" cy="68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255"/>
            <a:ext cx="10287948" cy="69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proza.ru/pics/2016/04/27/2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773"/>
            <a:ext cx="5456420" cy="56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kipmu.ru/wp-content/uploads/mikroby_k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20" y="1246291"/>
            <a:ext cx="6658628" cy="44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30375" y="142875"/>
            <a:ext cx="8712200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ts val="1563"/>
              </a:spcBef>
              <a:spcAft>
                <a:spcPct val="0"/>
              </a:spcAft>
            </a:pPr>
            <a:r>
              <a:rPr lang="en-GB" altLang="ru-RU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МИКРОБИОЛОГИЧЕСКАЯ ПРОМЫШЛЕННОСТЬ </a:t>
            </a:r>
            <a:r>
              <a:rPr lang="ru-RU" altLang="ru-RU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/>
            </a:r>
            <a:br>
              <a:rPr lang="ru-RU" altLang="ru-RU" sz="2800" b="1" dirty="0">
                <a:solidFill>
                  <a:srgbClr val="000099"/>
                </a:solidFill>
                <a:latin typeface="Calibri" panose="020F0502020204030204" pitchFamily="34" charset="0"/>
              </a:rPr>
            </a:br>
            <a:r>
              <a:rPr lang="en-GB" altLang="ru-RU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В РОССИИ: ВОЗМОЖНОСТИ РОСТА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935413" y="4797425"/>
            <a:ext cx="1752600" cy="1042988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Биомасса живых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   клеток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FFFFFF"/>
                </a:solidFill>
                <a:latin typeface="Calibri" panose="020F0502020204030204" pitchFamily="34" charset="0"/>
              </a:rPr>
              <a:t>-  </a:t>
            </a: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биокатализ в химии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очистка почв,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   воды и воздуха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424113" y="4797425"/>
            <a:ext cx="1219200" cy="8382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Каротиноиды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β-каротин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астаксантин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ликопин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648075" y="2014538"/>
            <a:ext cx="990600" cy="457200"/>
          </a:xfrm>
          <a:prstGeom prst="rect">
            <a:avLst/>
          </a:prstGeom>
          <a:solidFill>
            <a:srgbClr val="99CCFF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энергетика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вода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751763" y="5229225"/>
            <a:ext cx="2514600" cy="62865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Полисахариды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для технических целей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для пищевой промышленности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752601" y="1600200"/>
            <a:ext cx="1463675" cy="15875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Промышленные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ферменты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α-амилаза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глюкоамилаза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протеазы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липазы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целлюлаза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пектиназа и др</a:t>
            </a:r>
            <a:r>
              <a:rPr lang="en-GB" altLang="ru-RU" sz="120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1752600" y="3505200"/>
            <a:ext cx="1873250" cy="9906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Витамины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рибофлавин (B</a:t>
            </a:r>
            <a:r>
              <a:rPr lang="en-GB" altLang="ru-RU" sz="1200" baseline="-25000">
                <a:solidFill>
                  <a:srgbClr val="000066"/>
                </a:solidFill>
                <a:latin typeface="Calibri" panose="020F0502020204030204" pitchFamily="34" charset="0"/>
              </a:rPr>
              <a:t>2</a:t>
            </a: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)</a:t>
            </a:r>
            <a:r>
              <a:rPr lang="ar-SA" altLang="ru-RU" sz="12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‏</a:t>
            </a:r>
            <a:endParaRPr lang="en-GB" altLang="ru-RU" sz="120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аскорбиновая к-та (C)</a:t>
            </a:r>
            <a:r>
              <a:rPr lang="ar-SA" altLang="ru-RU" sz="12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‏</a:t>
            </a:r>
            <a:endParaRPr lang="en-GB" altLang="ru-RU" sz="120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никотинамид (PP)</a:t>
            </a:r>
            <a:r>
              <a:rPr lang="ar-SA" altLang="ru-RU" sz="12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‏</a:t>
            </a:r>
            <a:endParaRPr lang="en-GB" altLang="ru-RU" sz="120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коболамин (B</a:t>
            </a:r>
            <a:r>
              <a:rPr lang="en-GB" altLang="ru-RU" sz="1200" baseline="-25000">
                <a:solidFill>
                  <a:srgbClr val="000066"/>
                </a:solidFill>
                <a:latin typeface="Calibri" panose="020F0502020204030204" pitchFamily="34" charset="0"/>
              </a:rPr>
              <a:t>12</a:t>
            </a: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)</a:t>
            </a:r>
            <a:r>
              <a:rPr lang="ar-SA" altLang="ru-RU" sz="12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‏</a:t>
            </a:r>
            <a:endParaRPr lang="en-GB" altLang="ru-RU" sz="120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672263" y="1989138"/>
            <a:ext cx="1511300" cy="838200"/>
          </a:xfrm>
          <a:prstGeom prst="rect">
            <a:avLst/>
          </a:prstGeom>
          <a:solidFill>
            <a:srgbClr val="99CCFF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фруктозный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сироп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заменитель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сахара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5232400" y="1484313"/>
            <a:ext cx="838200" cy="304800"/>
          </a:xfrm>
          <a:prstGeom prst="rect">
            <a:avLst/>
          </a:prstGeom>
          <a:solidFill>
            <a:srgbClr val="99CCFF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крахмал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295775" y="1484313"/>
            <a:ext cx="685800" cy="304800"/>
          </a:xfrm>
          <a:prstGeom prst="rect">
            <a:avLst/>
          </a:prstGeom>
          <a:solidFill>
            <a:srgbClr val="99CCFF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зерно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8610600" y="3505200"/>
            <a:ext cx="1771650" cy="1430338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Химикаты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молочная к-та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лимонная к-та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1,3 - пропандиол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тонкие продукты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   для фарминдустрии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   и др.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8839200" y="1981200"/>
            <a:ext cx="1524000" cy="12192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Биоудобрения,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   биопестициды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биоинсектициды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биофунгициды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азотофиксаторы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биостимуляторы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7319963" y="3500438"/>
            <a:ext cx="1104900" cy="4318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Биотопливо</a:t>
            </a:r>
            <a:endParaRPr lang="en-GB" altLang="ru-RU" sz="1200" b="1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5159375" y="2014538"/>
            <a:ext cx="1066800" cy="457200"/>
          </a:xfrm>
          <a:prstGeom prst="rect">
            <a:avLst/>
          </a:prstGeom>
          <a:solidFill>
            <a:srgbClr val="99CCFF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глюкозный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сироп</a:t>
            </a:r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3863976" y="2997200"/>
            <a:ext cx="3167063" cy="863600"/>
          </a:xfrm>
          <a:prstGeom prst="ellipse">
            <a:avLst/>
          </a:prstGeom>
          <a:solidFill>
            <a:srgbClr val="99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b="1">
                <a:solidFill>
                  <a:srgbClr val="000066"/>
                </a:solidFill>
                <a:latin typeface="Calibri" panose="020F0502020204030204" pitchFamily="34" charset="0"/>
              </a:rPr>
              <a:t>микробиологическая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b="1">
                <a:solidFill>
                  <a:srgbClr val="000066"/>
                </a:solidFill>
                <a:latin typeface="Calibri" panose="020F0502020204030204" pitchFamily="34" charset="0"/>
              </a:rPr>
              <a:t>промышленность</a:t>
            </a:r>
          </a:p>
        </p:txBody>
      </p:sp>
      <p:sp>
        <p:nvSpPr>
          <p:cNvPr id="13329" name="Line 18"/>
          <p:cNvSpPr>
            <a:spLocks noChangeShapeType="1"/>
          </p:cNvSpPr>
          <p:nvPr/>
        </p:nvSpPr>
        <p:spPr bwMode="auto">
          <a:xfrm>
            <a:off x="5016500" y="1628775"/>
            <a:ext cx="215900" cy="0"/>
          </a:xfrm>
          <a:prstGeom prst="line">
            <a:avLst/>
          </a:prstGeom>
          <a:noFill/>
          <a:ln w="5724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Line 19"/>
          <p:cNvSpPr>
            <a:spLocks noChangeShapeType="1"/>
          </p:cNvSpPr>
          <p:nvPr/>
        </p:nvSpPr>
        <p:spPr bwMode="auto">
          <a:xfrm>
            <a:off x="4440238" y="2492376"/>
            <a:ext cx="215900" cy="504825"/>
          </a:xfrm>
          <a:prstGeom prst="line">
            <a:avLst/>
          </a:prstGeom>
          <a:noFill/>
          <a:ln w="5724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1" name="Rectangle 20"/>
          <p:cNvSpPr>
            <a:spLocks noChangeArrowheads="1"/>
          </p:cNvSpPr>
          <p:nvPr/>
        </p:nvSpPr>
        <p:spPr bwMode="auto">
          <a:xfrm>
            <a:off x="4727576" y="4221163"/>
            <a:ext cx="1152525" cy="4318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Антибиотики</a:t>
            </a:r>
          </a:p>
        </p:txBody>
      </p:sp>
      <p:sp>
        <p:nvSpPr>
          <p:cNvPr id="13332" name="Rectangle 21"/>
          <p:cNvSpPr>
            <a:spLocks noChangeArrowheads="1"/>
          </p:cNvSpPr>
          <p:nvPr/>
        </p:nvSpPr>
        <p:spPr bwMode="auto">
          <a:xfrm>
            <a:off x="6024564" y="4437063"/>
            <a:ext cx="1366837" cy="863600"/>
          </a:xfrm>
          <a:prstGeom prst="rect">
            <a:avLst/>
          </a:prstGeom>
          <a:solidFill>
            <a:srgbClr val="FFFF99">
              <a:alpha val="50195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 b="1">
                <a:solidFill>
                  <a:srgbClr val="800000"/>
                </a:solidFill>
                <a:latin typeface="Calibri" panose="020F0502020204030204" pitchFamily="34" charset="0"/>
              </a:rPr>
              <a:t>Аминокислоты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L-лизин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L-треонин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66"/>
                </a:solidFill>
                <a:latin typeface="Calibri" panose="020F0502020204030204" pitchFamily="34" charset="0"/>
              </a:rPr>
              <a:t>-  L-триптофан</a:t>
            </a:r>
          </a:p>
        </p:txBody>
      </p:sp>
      <p:sp>
        <p:nvSpPr>
          <p:cNvPr id="13333" name="Line 22"/>
          <p:cNvSpPr>
            <a:spLocks noChangeShapeType="1"/>
          </p:cNvSpPr>
          <p:nvPr/>
        </p:nvSpPr>
        <p:spPr bwMode="auto">
          <a:xfrm>
            <a:off x="5735639" y="1844676"/>
            <a:ext cx="1587" cy="142875"/>
          </a:xfrm>
          <a:prstGeom prst="line">
            <a:avLst/>
          </a:prstGeom>
          <a:noFill/>
          <a:ln w="5724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4" name="Line 23"/>
          <p:cNvSpPr>
            <a:spLocks noChangeShapeType="1"/>
          </p:cNvSpPr>
          <p:nvPr/>
        </p:nvSpPr>
        <p:spPr bwMode="auto">
          <a:xfrm flipH="1" flipV="1">
            <a:off x="3216275" y="2997200"/>
            <a:ext cx="719138" cy="215900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5" name="Line 24"/>
          <p:cNvSpPr>
            <a:spLocks noChangeShapeType="1"/>
          </p:cNvSpPr>
          <p:nvPr/>
        </p:nvSpPr>
        <p:spPr bwMode="auto">
          <a:xfrm flipH="1">
            <a:off x="3732213" y="3644900"/>
            <a:ext cx="347662" cy="241300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6" name="Line 25"/>
          <p:cNvSpPr>
            <a:spLocks noChangeShapeType="1"/>
          </p:cNvSpPr>
          <p:nvPr/>
        </p:nvSpPr>
        <p:spPr bwMode="auto">
          <a:xfrm flipH="1">
            <a:off x="3646488" y="3716338"/>
            <a:ext cx="793750" cy="1008062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7" name="Line 26"/>
          <p:cNvSpPr>
            <a:spLocks noChangeShapeType="1"/>
          </p:cNvSpPr>
          <p:nvPr/>
        </p:nvSpPr>
        <p:spPr bwMode="auto">
          <a:xfrm flipH="1">
            <a:off x="4294189" y="3789364"/>
            <a:ext cx="433387" cy="935037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8" name="Line 27"/>
          <p:cNvSpPr>
            <a:spLocks noChangeShapeType="1"/>
          </p:cNvSpPr>
          <p:nvPr/>
        </p:nvSpPr>
        <p:spPr bwMode="auto">
          <a:xfrm>
            <a:off x="5303839" y="3860801"/>
            <a:ext cx="1587" cy="288925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39" name="Line 28"/>
          <p:cNvSpPr>
            <a:spLocks noChangeShapeType="1"/>
          </p:cNvSpPr>
          <p:nvPr/>
        </p:nvSpPr>
        <p:spPr bwMode="auto">
          <a:xfrm>
            <a:off x="6311901" y="3789363"/>
            <a:ext cx="576263" cy="576262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0" name="Line 29"/>
          <p:cNvSpPr>
            <a:spLocks noChangeShapeType="1"/>
          </p:cNvSpPr>
          <p:nvPr/>
        </p:nvSpPr>
        <p:spPr bwMode="auto">
          <a:xfrm>
            <a:off x="6602414" y="3716338"/>
            <a:ext cx="2089150" cy="1512888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1" name="Line 30"/>
          <p:cNvSpPr>
            <a:spLocks noChangeShapeType="1"/>
          </p:cNvSpPr>
          <p:nvPr/>
        </p:nvSpPr>
        <p:spPr bwMode="auto">
          <a:xfrm>
            <a:off x="6815933" y="3594101"/>
            <a:ext cx="1727200" cy="863600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2" name="Line 31"/>
          <p:cNvSpPr>
            <a:spLocks noChangeShapeType="1"/>
          </p:cNvSpPr>
          <p:nvPr/>
        </p:nvSpPr>
        <p:spPr bwMode="auto">
          <a:xfrm>
            <a:off x="6959601" y="3500439"/>
            <a:ext cx="360363" cy="73025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3" name="Line 32"/>
          <p:cNvSpPr>
            <a:spLocks noChangeShapeType="1"/>
          </p:cNvSpPr>
          <p:nvPr/>
        </p:nvSpPr>
        <p:spPr bwMode="auto">
          <a:xfrm flipV="1">
            <a:off x="6959600" y="2852739"/>
            <a:ext cx="1873250" cy="396875"/>
          </a:xfrm>
          <a:prstGeom prst="line">
            <a:avLst/>
          </a:prstGeom>
          <a:noFill/>
          <a:ln w="3816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4" name="Line 33"/>
          <p:cNvSpPr>
            <a:spLocks noChangeShapeType="1"/>
          </p:cNvSpPr>
          <p:nvPr/>
        </p:nvSpPr>
        <p:spPr bwMode="auto">
          <a:xfrm flipH="1">
            <a:off x="5664200" y="2501900"/>
            <a:ext cx="50800" cy="495300"/>
          </a:xfrm>
          <a:prstGeom prst="line">
            <a:avLst/>
          </a:prstGeom>
          <a:noFill/>
          <a:ln w="5724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45" name="Line 34"/>
          <p:cNvSpPr>
            <a:spLocks noChangeShapeType="1"/>
          </p:cNvSpPr>
          <p:nvPr/>
        </p:nvSpPr>
        <p:spPr bwMode="auto">
          <a:xfrm>
            <a:off x="6240463" y="2276475"/>
            <a:ext cx="381000" cy="1588"/>
          </a:xfrm>
          <a:prstGeom prst="line">
            <a:avLst/>
          </a:prstGeom>
          <a:noFill/>
          <a:ln w="57240">
            <a:solidFill>
              <a:srgbClr val="00CC9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29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24655" y="149902"/>
            <a:ext cx="11117706" cy="9593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20 db" panose="02000507020000020004" pitchFamily="50" charset="0"/>
              </a:rPr>
              <a:t>НАПРАВЛЕНИЯ БИОТЕХНОЛОГИИ</a:t>
            </a:r>
            <a:endParaRPr lang="ru-RU" sz="2800" dirty="0">
              <a:latin typeface="20 db" panose="02000507020000020004" pitchFamily="50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32485" y="1704506"/>
            <a:ext cx="4886794" cy="70203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20 db" panose="02000507020000020004" pitchFamily="50" charset="0"/>
              </a:rPr>
              <a:t>Биоэнергетика</a:t>
            </a:r>
            <a:endParaRPr lang="ru-RU" sz="2400" dirty="0">
              <a:latin typeface="20 db" panose="02000507020000020004" pitchFamily="50" charset="0"/>
            </a:endParaRPr>
          </a:p>
        </p:txBody>
      </p:sp>
      <p:pic>
        <p:nvPicPr>
          <p:cNvPr id="11266" name="Picture 2" descr="https://slavdelo.dn.ua/wp-content/uploads/2016/08/bioe%60ner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186" y="1347631"/>
            <a:ext cx="2783175" cy="156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832485" y="3095312"/>
            <a:ext cx="7809876" cy="70203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20 db" panose="02000507020000020004" pitchFamily="50" charset="0"/>
              </a:rPr>
              <a:t>Экологическая биотехнология</a:t>
            </a:r>
            <a:endParaRPr lang="ru-RU" sz="2400" dirty="0">
              <a:latin typeface="20 db" panose="02000507020000020004" pitchFamily="50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5" y="1545077"/>
            <a:ext cx="3003030" cy="225227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24655" y="4046559"/>
            <a:ext cx="7809876" cy="70203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20 db" panose="02000507020000020004" pitchFamily="50" charset="0"/>
              </a:rPr>
              <a:t>Медицинская биотехнология</a:t>
            </a:r>
            <a:endParaRPr lang="ru-RU" sz="2400" dirty="0">
              <a:latin typeface="20 db" panose="02000507020000020004" pitchFamily="50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9645" y="4926021"/>
            <a:ext cx="7809876" cy="70203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20 db" panose="02000507020000020004" pitchFamily="50" charset="0"/>
              </a:rPr>
              <a:t>Сельскохозяйственная биотехнология</a:t>
            </a:r>
            <a:endParaRPr lang="ru-RU" sz="2400" dirty="0">
              <a:latin typeface="20 db" panose="02000507020000020004" pitchFamily="50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9645" y="5805484"/>
            <a:ext cx="7809876" cy="70203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20 db" panose="02000507020000020004" pitchFamily="50" charset="0"/>
              </a:rPr>
              <a:t>Биотехнология пищевой промышленности</a:t>
            </a:r>
            <a:endParaRPr lang="ru-RU" sz="2400" dirty="0">
              <a:latin typeface="20 db" panose="02000507020000020004" pitchFamily="50" charset="0"/>
            </a:endParaRPr>
          </a:p>
        </p:txBody>
      </p:sp>
      <p:pic>
        <p:nvPicPr>
          <p:cNvPr id="11268" name="Picture 4" descr="https://medprostatit.ru/wp-content/uploads/2018/08/mikosist-farmakologicheskie-svoystv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4"/>
          <a:stretch/>
        </p:blipFill>
        <p:spPr bwMode="auto">
          <a:xfrm>
            <a:off x="8477288" y="4279454"/>
            <a:ext cx="3125100" cy="19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19135" y="247182"/>
            <a:ext cx="9183974" cy="12668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20 db" panose="02000507020000020004" pitchFamily="50" charset="0"/>
              </a:rPr>
              <a:t>Пищевая биотехнология</a:t>
            </a:r>
            <a:endParaRPr lang="ru-RU" sz="4400" dirty="0">
              <a:solidFill>
                <a:schemeClr val="bg1"/>
              </a:solidFill>
              <a:latin typeface="20 db" panose="02000507020000020004" pitchFamily="50" charset="0"/>
            </a:endParaRPr>
          </a:p>
        </p:txBody>
      </p:sp>
      <p:pic>
        <p:nvPicPr>
          <p:cNvPr id="20482" name="Picture 2" descr="https://avatars.mds.yandex.net/get-pdb/1649119/ac2ea13a-521d-45de-a563-95b95710b28b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1" y="1694774"/>
            <a:ext cx="3595817" cy="23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images.24ur.com/media/images/1024x576/Mar2012/60893917.jpg?v=d4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1" y="4473627"/>
            <a:ext cx="3812499" cy="21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4616" y="2398656"/>
            <a:ext cx="79747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м</a:t>
            </a:r>
            <a:r>
              <a:rPr lang="ru-RU" i="1" dirty="0" smtClean="0">
                <a:latin typeface="20 db" panose="02000507020000020004" pitchFamily="50" charset="0"/>
              </a:rPr>
              <a:t>олочнокислые продукты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ферментированные продукты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хлебопечение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виноделие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ароматические добавки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пищевой белок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пищевые добавки</a:t>
            </a:r>
          </a:p>
        </p:txBody>
      </p:sp>
    </p:spTree>
    <p:extLst>
      <p:ext uri="{BB962C8B-B14F-4D97-AF65-F5344CB8AC3E}">
        <p14:creationId xmlns:p14="http://schemas.microsoft.com/office/powerpoint/2010/main" val="12735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znaj.ua/images/2018/12/20/IQqlQm7p8PFEc92ODN4UtH1hW45h7LoTsdsPdjs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8" y="4162796"/>
            <a:ext cx="3724055" cy="248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713220" y="292152"/>
            <a:ext cx="9183974" cy="12668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20 db" panose="02000507020000020004" pitchFamily="50" charset="0"/>
              </a:rPr>
              <a:t>Медицинская биотехнология</a:t>
            </a:r>
            <a:endParaRPr lang="ru-RU" sz="4400" dirty="0">
              <a:latin typeface="20 db" panose="02000507020000020004" pitchFamily="50" charset="0"/>
            </a:endParaRPr>
          </a:p>
        </p:txBody>
      </p:sp>
      <p:pic>
        <p:nvPicPr>
          <p:cNvPr id="17412" name="Picture 4" descr="https://nethealth.ru/files/disease_articles/stockvault-red-pills-background137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8" y="1607276"/>
            <a:ext cx="3724055" cy="24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7232" y="2039137"/>
            <a:ext cx="7974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антибиотики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вакцины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20 db" panose="02000507020000020004" pitchFamily="50" charset="0"/>
              </a:rPr>
              <a:t>пробиотики</a:t>
            </a:r>
            <a:endParaRPr lang="ru-RU" i="1" dirty="0" smtClean="0">
              <a:latin typeface="20 db" panose="02000507020000020004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т</a:t>
            </a:r>
            <a:r>
              <a:rPr lang="ru-RU" i="1" dirty="0" smtClean="0">
                <a:latin typeface="20 db" panose="02000507020000020004" pitchFamily="50" charset="0"/>
              </a:rPr>
              <a:t>ест-системы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д</a:t>
            </a:r>
            <a:r>
              <a:rPr lang="ru-RU" i="1" dirty="0" smtClean="0">
                <a:latin typeface="20 db" panose="02000507020000020004" pitchFamily="50" charset="0"/>
              </a:rPr>
              <a:t>иагностика заболеваний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б</a:t>
            </a:r>
            <a:r>
              <a:rPr lang="ru-RU" i="1" dirty="0" smtClean="0">
                <a:latin typeface="20 db" panose="02000507020000020004" pitchFamily="50" charset="0"/>
              </a:rPr>
              <a:t>елковые препараты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г</a:t>
            </a:r>
            <a:r>
              <a:rPr lang="ru-RU" i="1" dirty="0" smtClean="0">
                <a:latin typeface="20 db" panose="02000507020000020004" pitchFamily="50" charset="0"/>
              </a:rPr>
              <a:t>енная инженерия штаммов продуцентов биологически активных веществ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20 db" panose="02000507020000020004" pitchFamily="50" charset="0"/>
              </a:rPr>
              <a:t>фармакогеномика</a:t>
            </a:r>
            <a:endParaRPr lang="ru-RU" i="1" dirty="0"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74361" y="292152"/>
            <a:ext cx="10922833" cy="126682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20 db" panose="02000507020000020004" pitchFamily="50" charset="0"/>
              </a:rPr>
              <a:t>Сельскохозяйственная биотехнология</a:t>
            </a:r>
            <a:endParaRPr lang="ru-RU" sz="4400" dirty="0">
              <a:latin typeface="20 db" panose="02000507020000020004" pitchFamily="50" charset="0"/>
            </a:endParaRPr>
          </a:p>
        </p:txBody>
      </p:sp>
      <p:pic>
        <p:nvPicPr>
          <p:cNvPr id="14340" name="Picture 4" descr="https://libraryeuroparl.files.wordpress.com/2019/10/eprs-briefing-582018-new-plant-breeding-techniqu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11" y="1724098"/>
            <a:ext cx="3072983" cy="238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bio.mrsu.ru/images/h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11" y="4380874"/>
            <a:ext cx="3072983" cy="23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724" y="1724098"/>
            <a:ext cx="7974768" cy="501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б</a:t>
            </a:r>
            <a:r>
              <a:rPr lang="ru-RU" i="1" dirty="0" smtClean="0">
                <a:latin typeface="20 db" panose="02000507020000020004" pitchFamily="50" charset="0"/>
              </a:rPr>
              <a:t>иологические средства защиты растений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регуляторы роста растений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микробные инсектициды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биогаз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>
                <a:latin typeface="20 db" panose="02000507020000020004" pitchFamily="50" charset="0"/>
              </a:rPr>
              <a:t>а</a:t>
            </a:r>
            <a:r>
              <a:rPr lang="ru-RU" i="1" dirty="0" smtClean="0">
                <a:latin typeface="20 db" panose="02000507020000020004" pitchFamily="50" charset="0"/>
              </a:rPr>
              <a:t>зотфиксирующие микроорганизмы для удобрения почв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20 db" panose="02000507020000020004" pitchFamily="50" charset="0"/>
              </a:rPr>
              <a:t>кормовые добавки, обогащенные микробным белком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20 db" panose="02000507020000020004" pitchFamily="50" charset="0"/>
              </a:rPr>
              <a:t>трансгенные</a:t>
            </a:r>
            <a:r>
              <a:rPr lang="ru-RU" i="1" dirty="0" smtClean="0">
                <a:latin typeface="20 db" panose="02000507020000020004" pitchFamily="50" charset="0"/>
              </a:rPr>
              <a:t> растения и животные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i="1" dirty="0" err="1">
                <a:latin typeface="20 db" panose="02000507020000020004" pitchFamily="50" charset="0"/>
              </a:rPr>
              <a:t>п</a:t>
            </a:r>
            <a:r>
              <a:rPr lang="ru-RU" i="1" dirty="0" err="1" smtClean="0">
                <a:latin typeface="20 db" panose="02000507020000020004" pitchFamily="50" charset="0"/>
              </a:rPr>
              <a:t>робиотики</a:t>
            </a:r>
            <a:r>
              <a:rPr lang="ru-RU" i="1" dirty="0" smtClean="0">
                <a:latin typeface="20 db" panose="02000507020000020004" pitchFamily="50" charset="0"/>
              </a:rPr>
              <a:t> для сельскохозяйственных животных</a:t>
            </a:r>
            <a:endParaRPr lang="ru-RU" i="1" dirty="0">
              <a:latin typeface="20 db" panose="02000507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9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288</Words>
  <Application>Microsoft Office PowerPoint</Application>
  <PresentationFormat>Широкоэкранный</PresentationFormat>
  <Paragraphs>117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20 db</vt:lpstr>
      <vt:lpstr>Arial</vt:lpstr>
      <vt:lpstr>Calibri</vt:lpstr>
      <vt:lpstr>Calibri Light</vt:lpstr>
      <vt:lpstr>Wingdings</vt:lpstr>
      <vt:lpstr>Wingdings 2</vt:lpstr>
      <vt:lpstr>Тема Office</vt:lpstr>
      <vt:lpstr>9_Трек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Александра</cp:lastModifiedBy>
  <cp:revision>13</cp:revision>
  <dcterms:created xsi:type="dcterms:W3CDTF">2020-02-09T12:39:45Z</dcterms:created>
  <dcterms:modified xsi:type="dcterms:W3CDTF">2020-02-09T16:09:26Z</dcterms:modified>
</cp:coreProperties>
</file>