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330" r:id="rId2"/>
    <p:sldId id="283" r:id="rId3"/>
    <p:sldId id="286" r:id="rId4"/>
    <p:sldId id="310" r:id="rId5"/>
    <p:sldId id="262" r:id="rId6"/>
    <p:sldId id="312" r:id="rId7"/>
    <p:sldId id="313" r:id="rId8"/>
    <p:sldId id="269" r:id="rId9"/>
    <p:sldId id="329" r:id="rId10"/>
    <p:sldId id="311" r:id="rId11"/>
    <p:sldId id="257" r:id="rId12"/>
    <p:sldId id="328" r:id="rId13"/>
    <p:sldId id="266" r:id="rId14"/>
    <p:sldId id="327" r:id="rId15"/>
    <p:sldId id="258" r:id="rId16"/>
    <p:sldId id="326" r:id="rId17"/>
    <p:sldId id="267" r:id="rId18"/>
    <p:sldId id="287" r:id="rId19"/>
    <p:sldId id="288" r:id="rId20"/>
    <p:sldId id="295" r:id="rId21"/>
    <p:sldId id="297" r:id="rId22"/>
    <p:sldId id="298" r:id="rId23"/>
    <p:sldId id="265" r:id="rId24"/>
    <p:sldId id="299" r:id="rId25"/>
    <p:sldId id="302" r:id="rId26"/>
    <p:sldId id="268" r:id="rId27"/>
    <p:sldId id="300" r:id="rId28"/>
    <p:sldId id="301" r:id="rId29"/>
    <p:sldId id="284" r:id="rId30"/>
    <p:sldId id="289" r:id="rId31"/>
    <p:sldId id="303" r:id="rId32"/>
    <p:sldId id="304" r:id="rId33"/>
    <p:sldId id="334" r:id="rId34"/>
    <p:sldId id="336" r:id="rId35"/>
    <p:sldId id="261" r:id="rId36"/>
    <p:sldId id="314" r:id="rId37"/>
    <p:sldId id="271" r:id="rId38"/>
    <p:sldId id="315" r:id="rId39"/>
    <p:sldId id="290" r:id="rId40"/>
    <p:sldId id="291" r:id="rId41"/>
    <p:sldId id="318" r:id="rId42"/>
    <p:sldId id="306" r:id="rId43"/>
    <p:sldId id="292" r:id="rId44"/>
    <p:sldId id="305" r:id="rId45"/>
    <p:sldId id="293" r:id="rId46"/>
    <p:sldId id="294" r:id="rId47"/>
    <p:sldId id="259" r:id="rId48"/>
    <p:sldId id="316" r:id="rId49"/>
    <p:sldId id="333" r:id="rId50"/>
    <p:sldId id="273" r:id="rId51"/>
    <p:sldId id="307" r:id="rId52"/>
    <p:sldId id="260" r:id="rId53"/>
    <p:sldId id="325" r:id="rId54"/>
    <p:sldId id="309" r:id="rId55"/>
    <p:sldId id="324" r:id="rId56"/>
    <p:sldId id="321" r:id="rId57"/>
    <p:sldId id="320" r:id="rId58"/>
    <p:sldId id="264" r:id="rId59"/>
    <p:sldId id="323" r:id="rId60"/>
    <p:sldId id="322" r:id="rId61"/>
    <p:sldId id="317" r:id="rId62"/>
    <p:sldId id="332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62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290" y="-11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B2E42B-AFDD-475E-917C-A77172E00E12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17756-EF11-4107-B621-6D5F53438A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242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A17756-EF11-4107-B621-6D5F53438A23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730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87D40-3087-4155-8292-C07F3540D499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6F49C-4769-4F05-A2E5-374D7FF5F0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424414"/>
      </p:ext>
    </p:extLst>
  </p:cSld>
  <p:clrMapOvr>
    <a:masterClrMapping/>
  </p:clrMapOvr>
  <p:transition advTm="4992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87D40-3087-4155-8292-C07F3540D499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6F49C-4769-4F05-A2E5-374D7FF5F0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090387"/>
      </p:ext>
    </p:extLst>
  </p:cSld>
  <p:clrMapOvr>
    <a:masterClrMapping/>
  </p:clrMapOvr>
  <p:transition advTm="4992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87D40-3087-4155-8292-C07F3540D499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6F49C-4769-4F05-A2E5-374D7FF5F0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85726"/>
      </p:ext>
    </p:extLst>
  </p:cSld>
  <p:clrMapOvr>
    <a:masterClrMapping/>
  </p:clrMapOvr>
  <p:transition advTm="4992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87D40-3087-4155-8292-C07F3540D499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6F49C-4769-4F05-A2E5-374D7FF5F0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187821"/>
      </p:ext>
    </p:extLst>
  </p:cSld>
  <p:clrMapOvr>
    <a:masterClrMapping/>
  </p:clrMapOvr>
  <p:transition advTm="4992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87D40-3087-4155-8292-C07F3540D499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6F49C-4769-4F05-A2E5-374D7FF5F0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711342"/>
      </p:ext>
    </p:extLst>
  </p:cSld>
  <p:clrMapOvr>
    <a:masterClrMapping/>
  </p:clrMapOvr>
  <p:transition advTm="4992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87D40-3087-4155-8292-C07F3540D499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6F49C-4769-4F05-A2E5-374D7FF5F0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917855"/>
      </p:ext>
    </p:extLst>
  </p:cSld>
  <p:clrMapOvr>
    <a:masterClrMapping/>
  </p:clrMapOvr>
  <p:transition advTm="4992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87D40-3087-4155-8292-C07F3540D499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6F49C-4769-4F05-A2E5-374D7FF5F0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961679"/>
      </p:ext>
    </p:extLst>
  </p:cSld>
  <p:clrMapOvr>
    <a:masterClrMapping/>
  </p:clrMapOvr>
  <p:transition advTm="4992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87D40-3087-4155-8292-C07F3540D499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6F49C-4769-4F05-A2E5-374D7FF5F0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239253"/>
      </p:ext>
    </p:extLst>
  </p:cSld>
  <p:clrMapOvr>
    <a:masterClrMapping/>
  </p:clrMapOvr>
  <p:transition advTm="4992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87D40-3087-4155-8292-C07F3540D499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6F49C-4769-4F05-A2E5-374D7FF5F0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781247"/>
      </p:ext>
    </p:extLst>
  </p:cSld>
  <p:clrMapOvr>
    <a:masterClrMapping/>
  </p:clrMapOvr>
  <p:transition advTm="4992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87D40-3087-4155-8292-C07F3540D499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6F49C-4769-4F05-A2E5-374D7FF5F0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530892"/>
      </p:ext>
    </p:extLst>
  </p:cSld>
  <p:clrMapOvr>
    <a:masterClrMapping/>
  </p:clrMapOvr>
  <p:transition advTm="4992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87D40-3087-4155-8292-C07F3540D499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6F49C-4769-4F05-A2E5-374D7FF5F0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535502"/>
      </p:ext>
    </p:extLst>
  </p:cSld>
  <p:clrMapOvr>
    <a:masterClrMapping/>
  </p:clrMapOvr>
  <p:transition advTm="4992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87D40-3087-4155-8292-C07F3540D499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6F49C-4769-4F05-A2E5-374D7FF5F0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53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4992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8568326" cy="6426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kniga.6083681B68C5429\Рабочий стол\ВЕРНИСАЖ\Сидорова Марина\Огни Санкт-Петербурга. Пастель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57" y="785794"/>
            <a:ext cx="8108063" cy="528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kniga.6083681B68C5429\Рабочий стол\ВЕРНИСАЖ\Демидова Елена\OZ-IZGX8dY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8"/>
          <a:stretch/>
        </p:blipFill>
        <p:spPr bwMode="auto">
          <a:xfrm>
            <a:off x="6786578" y="3643314"/>
            <a:ext cx="2119646" cy="296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SC03040е.jpg"/>
          <p:cNvPicPr/>
          <p:nvPr/>
        </p:nvPicPr>
        <p:blipFill>
          <a:blip r:embed="rId3" cstate="print"/>
          <a:srcRect l="35872" t="10874" r="19505" b="42324"/>
          <a:stretch>
            <a:fillRect/>
          </a:stretch>
        </p:blipFill>
        <p:spPr>
          <a:xfrm>
            <a:off x="107503" y="188640"/>
            <a:ext cx="2171745" cy="308181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83260" y="1428736"/>
            <a:ext cx="6660740" cy="22357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Arial Narrow" pitchFamily="34" charset="0"/>
                <a:cs typeface="Arial" pitchFamily="34" charset="0"/>
              </a:rPr>
              <a:t>Родилась в 1974 г. в Горьком. В 1997 г. окончила РГОТУПС, по специальности бухгалтерский учет и аудит. С 2014 г. работает в НГТУ </a:t>
            </a:r>
            <a:r>
              <a:rPr lang="ru-RU" sz="2400" dirty="0" err="1">
                <a:solidFill>
                  <a:schemeClr val="bg1">
                    <a:lumMod val="95000"/>
                  </a:schemeClr>
                </a:solidFill>
                <a:latin typeface="Arial Narrow" pitchFamily="34" charset="0"/>
                <a:cs typeface="Arial" pitchFamily="34" charset="0"/>
              </a:rPr>
              <a:t>им.Р.Е.Алексеева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Arial Narrow" pitchFamily="34" charset="0"/>
                <a:cs typeface="Arial" pitchFamily="34" charset="0"/>
              </a:rPr>
              <a:t> в должности ведущий специалист по кадрам, в этом же году начала заниматься в изостудии, организованной профкомом НГТУ (преподаватель – А.Курантова). Принимала участие в выставках: Арт-проект «Линии танца», организованном Секцией танцевального совета ЮНЕСКО в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Arial Narrow" pitchFamily="34" charset="0"/>
                <a:cs typeface="Arial" pitchFamily="34" charset="0"/>
              </a:rPr>
              <a:t>Н.Новгороде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Arial Narrow" pitchFamily="34" charset="0"/>
                <a:cs typeface="Arial" pitchFamily="34" charset="0"/>
              </a:rPr>
              <a:t>; непрофессиональных художников «Свобода творчества» в Нижегородском государственном выставочном комплексе;  Арт-проект «Сад </a:t>
            </a:r>
            <a:r>
              <a:rPr lang="ru-RU" sz="2400" dirty="0" err="1">
                <a:solidFill>
                  <a:schemeClr val="bg1">
                    <a:lumMod val="95000"/>
                  </a:schemeClr>
                </a:solidFill>
                <a:latin typeface="Arial Narrow" pitchFamily="34" charset="0"/>
                <a:cs typeface="Arial" pitchFamily="34" charset="0"/>
              </a:rPr>
              <a:t>НЕБЕСфантазий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Arial Narrow" pitchFamily="34" charset="0"/>
                <a:cs typeface="Arial" pitchFamily="34" charset="0"/>
              </a:rPr>
              <a:t>» в ЦК «Рекорд</a:t>
            </a:r>
            <a:r>
              <a:rPr lang="ru-RU" sz="1600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».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Documents and Settings\kniga.6083681B68C5429\Рабочий стол\ВЕРНИСАЖ\Демидова Елена\DSC00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786190"/>
            <a:ext cx="2246867" cy="283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3951" y="3273752"/>
            <a:ext cx="2136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ЕЛЕНА</a:t>
            </a:r>
            <a:r>
              <a:rPr lang="ru-RU" b="1" dirty="0"/>
              <a:t>  </a:t>
            </a:r>
            <a:r>
              <a:rPr lang="ru-RU" b="1" dirty="0">
                <a:solidFill>
                  <a:srgbClr val="FFC000"/>
                </a:solidFill>
              </a:rPr>
              <a:t>ДЕМИДОВА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4268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kniga.6083681B68C5429\Рабочий стол\ВЕРНИСАЖ\Демидова Елена\DSC0129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428603"/>
            <a:ext cx="7929618" cy="599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642918"/>
            <a:ext cx="5871026" cy="1728762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В 1997 г. поступила в аспирантуру НГТУ. Работает в техническом университете на кафедре «Высшая математика». Кандидат физико-математических наук. С 2016 г. занимается в художественной студии НГТУ. </a:t>
            </a:r>
            <a:b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endParaRPr lang="ru-RU" sz="24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72264" y="2714620"/>
            <a:ext cx="2262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НАТАЛЬЯ</a:t>
            </a:r>
            <a:r>
              <a:rPr lang="ru-RU" b="1" dirty="0"/>
              <a:t>  </a:t>
            </a:r>
            <a:r>
              <a:rPr lang="ru-RU" b="1" dirty="0">
                <a:solidFill>
                  <a:srgbClr val="FFC000"/>
                </a:solidFill>
              </a:rPr>
              <a:t>МОХНИНА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1266" name="Picture 2" descr="\\Хорунжий\a\ВЕРНИСАЖ\НОВАОЕ для Вернисажа\М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8" y="214290"/>
            <a:ext cx="2758479" cy="253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\\Хорунжий\a\ВЕРНИСАЖ\Мохнина Наталья\20170310_153835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" t="2131" r="1723"/>
          <a:stretch/>
        </p:blipFill>
        <p:spPr bwMode="auto">
          <a:xfrm>
            <a:off x="5000628" y="3786190"/>
            <a:ext cx="3828698" cy="265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\\Хорунжий\a\ВЕРНИСАЖ\Мохнина Наталья\20170914_185612-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b="2347"/>
          <a:stretch/>
        </p:blipFill>
        <p:spPr bwMode="auto">
          <a:xfrm>
            <a:off x="500034" y="2571744"/>
            <a:ext cx="3000396" cy="382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787706"/>
      </p:ext>
    </p:extLst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\\Хорунжий\a\ВЕРНИСАЖ\Мохнина Наталья\20171025_15254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r="8750" b="6250"/>
          <a:stretch/>
        </p:blipFill>
        <p:spPr bwMode="auto">
          <a:xfrm>
            <a:off x="475924" y="642918"/>
            <a:ext cx="8365648" cy="564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kniga.6083681B68C5429\Рабочий стол\ВЕРНИСАЖ\Китаева\DSCN26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286256"/>
            <a:ext cx="3143272" cy="234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Documents and Settings\kniga.6083681B68C5429\Рабочий стол\ВЕРНИСАЖ\Китаева\DSCN26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36" r="3936" b="14982"/>
          <a:stretch/>
        </p:blipFill>
        <p:spPr bwMode="auto">
          <a:xfrm rot="16200000">
            <a:off x="6128794" y="3801032"/>
            <a:ext cx="347580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1571612"/>
            <a:ext cx="6577916" cy="2392218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Родилась в Горьком. Окончила механико-математический факультет ГГУ им. </a:t>
            </a:r>
            <a:b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Н.И. Лобачевского. По окончании университета пришла на работу в НГТУ, где работает по настоящее время в должности старшего преподавателя кафедры «Высшая математика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». С 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радостью восприняла известие об организации студии живописи в НГТУ им. Р.Е.Алексеева (преподаватель – А.Курантова). Занятие живописью помогло другими глазами взглянуть на окружающий мир, который заиграл огромным количеством новых красок и граней, поверить в себя, замахнуться на то, что раньше казалось невозможным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Arial Narrow" pitchFamily="34" charset="0"/>
              </a:rPr>
              <a:t>.</a:t>
            </a:r>
            <a:br>
              <a:rPr lang="ru-RU" sz="2400" dirty="0">
                <a:solidFill>
                  <a:schemeClr val="bg1">
                    <a:lumMod val="95000"/>
                  </a:schemeClr>
                </a:solidFill>
                <a:latin typeface="Arial Narrow" pitchFamily="34" charset="0"/>
              </a:rPr>
            </a:br>
            <a:endParaRPr lang="ru-RU" sz="2400" dirty="0">
              <a:solidFill>
                <a:schemeClr val="bg1">
                  <a:lumMod val="9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076" name="Picture 4" descr="C:\Documents and Settings\kniga.6083681B68C5429\Рабочий стол\ВЕРНИСАЖ\Китаева\Елена Китаев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1930671" cy="258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3" y="2765976"/>
            <a:ext cx="19306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ЕЛЕНА</a:t>
            </a:r>
            <a:r>
              <a:rPr lang="ru-RU" b="1" dirty="0"/>
              <a:t>  </a:t>
            </a:r>
            <a:r>
              <a:rPr lang="ru-RU" b="1" dirty="0">
                <a:solidFill>
                  <a:srgbClr val="FFC000"/>
                </a:solidFill>
              </a:rPr>
              <a:t>КИТАЕВА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628928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Documents and Settings\kniga.6083681B68C5429\Рабочий стол\ВЕРНИСАЖ\Китаева\DSCN26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214290"/>
            <a:ext cx="7358114" cy="644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3904" y="928670"/>
            <a:ext cx="5900096" cy="2074242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С 1978 г. работает в НГТУ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им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. Р.Е.Алексеева. Старший преподаватель кафедры «Высшая математика». При поддержке председателя профкома НГТУ А.В.Семашко в 2014 г. организовала изостудию для занятий живописью сотрудников с профессиональным художником. Жизненное кредо – жить интересной жизнью!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ru-RU" sz="2400" dirty="0">
                <a:solidFill>
                  <a:schemeClr val="bg1">
                    <a:lumMod val="95000"/>
                  </a:schemeClr>
                </a:solidFill>
              </a:rPr>
            </a:br>
            <a:endParaRPr lang="ru-RU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9410" y="2710428"/>
            <a:ext cx="2626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ТАМАРА</a:t>
            </a:r>
            <a:r>
              <a:rPr lang="ru-RU" b="1" dirty="0"/>
              <a:t>  </a:t>
            </a:r>
            <a:r>
              <a:rPr lang="ru-RU" b="1" dirty="0">
                <a:solidFill>
                  <a:srgbClr val="FFC000"/>
                </a:solidFill>
              </a:rPr>
              <a:t>ПЕРЕСЫПКИНА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2290" name="Picture 2" descr="\\Хорунжий\a\ВЕРНИСАЖ\КУрантова Ангелина\Автор-Тамара Ивановна Пересыпкина\IMG_6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10" y="3421752"/>
            <a:ext cx="3213100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\\Хорунжий\a\ВЕРНИСАЖ\КУрантова Ангелина\Автор-Тамара Ивановна Пересыпкина\IMG_62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1"/>
          <a:stretch/>
        </p:blipFill>
        <p:spPr bwMode="auto">
          <a:xfrm>
            <a:off x="5500694" y="3357562"/>
            <a:ext cx="2965154" cy="321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\\Хорунжий\a\ВЕРНИСАЖ\КУрантова Ангелина\Автор-Тамара Ивановна Пересыпкина\Тамара Иванов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88640"/>
            <a:ext cx="244707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501441"/>
      </p:ext>
    </p:extLst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62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3" y="692924"/>
            <a:ext cx="8105575" cy="5307843"/>
          </a:xfrm>
          <a:prstGeom prst="rect">
            <a:avLst/>
          </a:prstGeom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/>
          <a:srcRect l="879" t="5442" r="4154" b="8008"/>
          <a:stretch>
            <a:fillRect/>
          </a:stretch>
        </p:blipFill>
        <p:spPr bwMode="auto">
          <a:xfrm>
            <a:off x="357158" y="571480"/>
            <a:ext cx="8572560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x-lines.ru/letters/i/cyrillicscript/0041/f2f2f8/60/0/4ntpbcsoz5eabwc84n47dyqtomemfwf6rdemxwfo4gypbcgos9emtwcn4n47bq6ttuem5wf6faonbwfy4napdyqoz9eabwf64gy7dystodembwf74g87bqqtomemkegoszem8wf6ak71hego1yznbwfp4nh7bxqttdeafwfi4nh7bx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32" t="-7560" r="-13787" b="7560"/>
          <a:stretch/>
        </p:blipFill>
        <p:spPr bwMode="auto">
          <a:xfrm>
            <a:off x="5500694" y="2857496"/>
            <a:ext cx="4104456" cy="83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x-lines.ru/letters/i/cyrillicscript/0041/f2f2f8/60/0/4ntpbcsoz5eabwc84n47dyqtomemfwf6rdemxwfo4gypbcgos9emtwcn4n47bq6ttuem5wf6faonbwfy4napdyqoz9eabwf64gy7dystodembwf74g87bqqtomemkegoszem8wf6ak71hego1yznbwfp4nh7bxqttdeafwfi4nh7bx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1" r="22138"/>
          <a:stretch/>
        </p:blipFill>
        <p:spPr bwMode="auto">
          <a:xfrm>
            <a:off x="2643174" y="1785926"/>
            <a:ext cx="5776756" cy="84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x-lines.ru/letters/i/cyrillicscript/0041/ffffff/60/0/rmekfwf14n9pdygto9emmwcb4gbpbcsozaopbp6osdeabwfo4n57bqgtomemmwf54ggpbxqozaznyegowdembwcb4n97dygoz5eadwcn4gypbcgozzea9wf34gbpbpjy4n47bc6oz5bmsmty4nenhegoizemuwf74grpdysoszemuwf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49"/>
          <a:stretch/>
        </p:blipFill>
        <p:spPr bwMode="auto">
          <a:xfrm>
            <a:off x="1489374" y="704666"/>
            <a:ext cx="7347606" cy="106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714200"/>
      </p:ext>
    </p:extLst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812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57620" cy="4199181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57498" y="2143116"/>
            <a:ext cx="6186502" cy="447202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	В уникальном </a:t>
            </a:r>
            <a:r>
              <a:rPr lang="ru-RU" sz="2800" dirty="0" err="1" smtClean="0">
                <a:solidFill>
                  <a:schemeClr val="bg1">
                    <a:lumMod val="95000"/>
                  </a:schemeClr>
                </a:solidFill>
              </a:rPr>
              <a:t>арт-проекте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 «</a:t>
            </a: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Мастерская Фуфачева» 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участвуют сам мастер, художник, живописец и график, член союза художников России Владимир Фуфачев и художники разных возрастов, которые совместно создают общее творческое пространство</a:t>
            </a:r>
            <a:endParaRPr lang="ru-RU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4357694"/>
            <a:ext cx="2857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ВЛАДИМИР ФУФАЧЕВ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руководитель арт-проекта «Мастерская Фуфачева», член  союза художников России</a:t>
            </a:r>
            <a:endParaRPr lang="ru-RU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advTm="9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общий портрет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356" y="1928802"/>
            <a:ext cx="6215074" cy="46613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357166"/>
            <a:ext cx="8043890" cy="2043114"/>
          </a:xfrm>
        </p:spPr>
        <p:txBody>
          <a:bodyPr/>
          <a:lstStyle/>
          <a:p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Главное для каждого участника проекта – обретение своего творческого «я», нахождение индивидуального творческого пути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500438"/>
            <a:ext cx="5429256" cy="25717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</a:rPr>
              <a:t>	Он ищет разные способы этого выявления, делает разные профессиональные шаги, не боится вместе с художниками отрывать тайны изображения, колорита, пластики и света.</a:t>
            </a:r>
          </a:p>
          <a:p>
            <a:endParaRPr lang="ru-RU" sz="2400" dirty="0"/>
          </a:p>
        </p:txBody>
      </p:sp>
      <p:pic>
        <p:nvPicPr>
          <p:cNvPr id="4" name="Рисунок 3" descr="Мы в студи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2066" y="3786190"/>
            <a:ext cx="3857620" cy="2893215"/>
          </a:xfrm>
          <a:prstGeom prst="rect">
            <a:avLst/>
          </a:prstGeom>
        </p:spPr>
      </p:pic>
      <p:pic>
        <p:nvPicPr>
          <p:cNvPr id="5" name="Рисунок 4" descr="открыт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4286248" cy="30202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57752" y="571480"/>
            <a:ext cx="39290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</a:rPr>
              <a:t>Владимир Фуфачев приглашает художников к диалогу: в человеке изначально заложено зерно творчества, и его надо проявить, «прорастить», помочь личности открыть самое себя. </a:t>
            </a:r>
            <a:endParaRPr lang="ru-RU" sz="2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advTm="9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\\Хорунжий\a\ВЕРНИСАЖ\Мастерская ФУФАЧЕВА\людмила москаленко\S10536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4357694"/>
            <a:ext cx="2808312" cy="225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142984"/>
            <a:ext cx="6044650" cy="2377214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Родилась в Горьком. После окончания ГПИ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им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. </a:t>
            </a:r>
            <a:r>
              <a:rPr lang="ru-RU" sz="24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А.А.Жданова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работала на заводе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«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Красное Сормово». В настоящее время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доцент 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кафедры «Инженерная компьютерная графика» НГТУ им. Р.Е.Алексеева. Занимается живописью с 2005 г. Участник арт-проекта «Мастерская Фуфачева» и многих выставок. Награждена дипломом Международного </a:t>
            </a:r>
            <a:b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культурного фонда «Фермата» (США) за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участие 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в международной выставке в </a:t>
            </a:r>
            <a:r>
              <a:rPr lang="ru-RU" sz="24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Эйвоне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(штат Коннектикут).</a:t>
            </a:r>
            <a:r>
              <a:rPr lang="ru-RU" sz="2400" dirty="0">
                <a:latin typeface="+mn-lt"/>
              </a:rPr>
              <a:t/>
            </a:r>
            <a:br>
              <a:rPr lang="ru-RU" sz="2400" dirty="0">
                <a:latin typeface="+mn-lt"/>
              </a:rPr>
            </a:br>
            <a:endParaRPr lang="ru-RU" sz="2400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52155" y="3763749"/>
            <a:ext cx="2867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ЛЮДМИЛА  МОСКАЛЕНКО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42" name="Picture 2" descr="C:\Documents and Settings\kniga.6083681B68C5429\Рабочий стол\ВЕРНИСАЖ\Москаленко Людмила\москаленко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5253"/>
          <a:stretch/>
        </p:blipFill>
        <p:spPr bwMode="auto">
          <a:xfrm>
            <a:off x="6072198" y="285728"/>
            <a:ext cx="2867388" cy="362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\\Хорунжий\a\ВЕРНИСАЖ\Мастерская ФУФАЧЕВА\людмила москаленко\ludmila moskalenko\S10514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4429132"/>
            <a:ext cx="2930587" cy="214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\\Хорунжий\a\ВЕРНИСАЖ\Мастерская ФУФАЧЕВА\людмила москаленко\DSCN61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31" y="4493657"/>
            <a:ext cx="1643074" cy="217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29322" y="4000504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ЛЮДМИЛА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dirty="0" smtClean="0">
                <a:solidFill>
                  <a:srgbClr val="FFC000"/>
                </a:solidFill>
              </a:rPr>
              <a:t>МОСКАЛЕНКО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9566"/>
      </p:ext>
    </p:extLst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1052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30574" y="214290"/>
            <a:ext cx="7629320" cy="6215106"/>
          </a:xfrm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428604"/>
            <a:ext cx="7914084" cy="5835203"/>
          </a:xfrm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Documents and Settings\kniga.6083681B68C5429\Рабочий стол\ВЕРНИСАЖ\Мастерская ФУФАЧЕВА\татьяна рыжакова\S10518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5720" y="3500438"/>
            <a:ext cx="2172868" cy="307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Documents and Settings\kniga.6083681B68C5429\Рабочий стол\ВЕРНИСАЖ\Мастерская ФУФАЧЕВА\фото студ\Татьяна_Рыжак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1" y="214291"/>
            <a:ext cx="2786082" cy="339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071546"/>
            <a:ext cx="6020228" cy="1872208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Родилась в 1962 г. в Горьком. Окончила радиофизический факультет ГГУ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им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. </a:t>
            </a:r>
            <a:r>
              <a:rPr lang="ru-RU" sz="24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Н.И.Лобачевского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. Работает в НГТУ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им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. Р.Е.Алексеева в должности доцента.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Участник 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городских, областных, всероссийских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художественных 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выставок (Городец, Гороховец, Дзержинск, Н.Новгород, Екатеринбург).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Персональная 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выставка в </a:t>
            </a:r>
            <a:r>
              <a:rPr lang="ru-RU" sz="24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Н.Новгороде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(2013 г.) совместно с </a:t>
            </a:r>
            <a:r>
              <a:rPr lang="ru-RU" sz="24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А.Кашицыной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.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ru-RU" sz="2400" dirty="0">
                <a:solidFill>
                  <a:schemeClr val="bg1">
                    <a:lumMod val="95000"/>
                  </a:schemeClr>
                </a:solidFill>
              </a:rPr>
            </a:br>
            <a:endParaRPr lang="ru-RU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56176" y="3563779"/>
            <a:ext cx="2874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C000"/>
                </a:solidFill>
              </a:rPr>
              <a:t>ТАТЬЯНА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ru-RU" b="1" dirty="0">
                <a:solidFill>
                  <a:srgbClr val="FFC000"/>
                </a:solidFill>
              </a:rPr>
              <a:t>РЫЖАКОВА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3316" name="Picture 4" descr="C:\Documents and Settings\kniga.6083681B68C5429\Рабочий стол\ВЕРНИСАЖ\Мастерская ФУФАЧЕВА\татьяна рыжакова\S10586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74" y="4500570"/>
            <a:ext cx="2928958" cy="211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Documents and Settings\kniga.6083681B68C5429\Рабочий стол\ВЕРНИСАЖ\Мастерская ФУФАЧЕВА\татьяна рыжакова\DSCN06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6" y="4500570"/>
            <a:ext cx="3150471" cy="203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252084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10587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496692"/>
            <a:ext cx="8143932" cy="6012513"/>
          </a:xfrm>
          <a:prstGeom prst="rect">
            <a:avLst/>
          </a:prstGeom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10583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357166"/>
            <a:ext cx="8143932" cy="6020465"/>
          </a:xfrm>
          <a:prstGeom prst="rect">
            <a:avLst/>
          </a:prstGeom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kniga.6083681B68C5429\Рабочий стол\ВЕРНИСАЖ\Мастерская ФУФАЧЕВА\вера хорунжий\S10503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4429132"/>
            <a:ext cx="2753081" cy="219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kniga.6083681B68C5429\Рабочий стол\ВЕРНИСАЖ\Мастерская ФУФАЧЕВА\вера хорунжий\S10568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000372"/>
            <a:ext cx="3240360" cy="247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714356"/>
            <a:ext cx="6480718" cy="1944216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Родилась в Калининграде, после окончания  ГГУ им. </a:t>
            </a:r>
            <a:r>
              <a:rPr lang="ru-RU" sz="24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Н.И.Лобачевского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работает в НГТУ. В настоящее время директор научно-технической библиотеки НГТУ им. Р.Е.Алексеева. Занимается живописью с 2008 года, последние </a:t>
            </a:r>
            <a:r>
              <a:rPr lang="ru-RU" sz="2400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четыри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года в мастерской </a:t>
            </a:r>
            <a:r>
              <a:rPr lang="ru-RU" sz="24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В.И.Фуфачева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. В 2012 г. прошла первая персональная выставка «Этот огромный мир…» в НГТУ.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ru-RU" sz="2400" dirty="0">
                <a:solidFill>
                  <a:schemeClr val="bg1">
                    <a:lumMod val="95000"/>
                  </a:schemeClr>
                </a:solidFill>
              </a:rPr>
            </a:br>
            <a:endParaRPr lang="ru-RU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00826" y="3714752"/>
            <a:ext cx="2380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C000"/>
                </a:solidFill>
              </a:rPr>
              <a:t>ВЕРА</a:t>
            </a:r>
            <a:r>
              <a:rPr lang="ru-RU" b="1" dirty="0"/>
              <a:t>  </a:t>
            </a:r>
            <a:r>
              <a:rPr lang="ru-RU" b="1" dirty="0">
                <a:solidFill>
                  <a:srgbClr val="FFC000"/>
                </a:solidFill>
              </a:rPr>
              <a:t>ХОРУНЖИЙ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026" name="Picture 2" descr="C:\Documents and Settings\kniga.6083681B68C5429\Рабочий стол\ВЕРНИСАЖ\Мастерская ФУФАЧЕВА\Вера Хорунжи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8" y="214290"/>
            <a:ext cx="2380283" cy="336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kniga.6083681B68C5429\Рабочий стол\ВЕРНИСАЖ\Мастерская ФУФАЧЕВА\вера хорунжий\S10503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1" y="4445618"/>
            <a:ext cx="2786082" cy="220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243614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57222" y="285728"/>
            <a:ext cx="9786974" cy="1285876"/>
          </a:xfrm>
        </p:spPr>
        <p:txBody>
          <a:bodyPr>
            <a:noAutofit/>
          </a:bodyPr>
          <a:lstStyle/>
          <a:p>
            <a:r>
              <a:rPr lang="ru-RU" sz="34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Художественная студия  НГТУ им. Р.Е.Алексеева</a:t>
            </a:r>
            <a:br>
              <a:rPr lang="ru-RU" sz="34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ru-RU" sz="34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руководитель Ангелина </a:t>
            </a:r>
            <a:r>
              <a:rPr lang="ru-RU" sz="3400" b="1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Курантова</a:t>
            </a:r>
            <a:endParaRPr lang="ru-RU" sz="34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5" name="Рисунок 4" descr="DSC02682ф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1459"/>
            <a:ext cx="5500694" cy="4906542"/>
          </a:xfrm>
          <a:prstGeom prst="rect">
            <a:avLst/>
          </a:prstGeom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S10580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4460" y="928670"/>
            <a:ext cx="7995955" cy="5026029"/>
          </a:xfrm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P36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7356" y="285728"/>
            <a:ext cx="5357850" cy="6285376"/>
          </a:xfrm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301038" cy="185738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Изостудии Кремль 3</a:t>
            </a:r>
            <a:br>
              <a:rPr lang="ru-RU" sz="36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ru-RU" sz="36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Нижегородского государственного художественного музея</a:t>
            </a:r>
            <a:r>
              <a:rPr lang="ru-RU" sz="3200" dirty="0" smtClean="0">
                <a:latin typeface="Arial Narrow" pitchFamily="34" charset="0"/>
              </a:rPr>
              <a:t/>
            </a:r>
            <a:br>
              <a:rPr lang="ru-RU" sz="3200" dirty="0" smtClean="0">
                <a:latin typeface="Arial Narrow" pitchFamily="34" charset="0"/>
              </a:rPr>
            </a:br>
            <a:endParaRPr lang="ru-RU" sz="3200" dirty="0"/>
          </a:p>
        </p:txBody>
      </p:sp>
      <p:pic>
        <p:nvPicPr>
          <p:cNvPr id="3" name="Рисунок 2" descr="im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94" y="2357430"/>
            <a:ext cx="5286411" cy="3964809"/>
          </a:xfrm>
          <a:prstGeom prst="rect">
            <a:avLst/>
          </a:prstGeom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Виктор Грязнов рисует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98" y="214314"/>
            <a:ext cx="3429008" cy="5143512"/>
          </a:xfrm>
        </p:spPr>
      </p:pic>
      <p:pic>
        <p:nvPicPr>
          <p:cNvPr id="5" name="Рисунок 4" descr="изостудия 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1357298"/>
            <a:ext cx="3929072" cy="52387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58" y="5500702"/>
            <a:ext cx="3429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ВИКТОР ГРЯЗНОВ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руководил  творческой изостудией Кремль 3 (до 2017г.)</a:t>
            </a:r>
            <a:endParaRPr lang="ru-RU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студия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3625455"/>
            <a:ext cx="3929090" cy="2946817"/>
          </a:xfrm>
        </p:spPr>
      </p:pic>
      <p:pic>
        <p:nvPicPr>
          <p:cNvPr id="5" name="Рисунок 4" descr="изостудия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4908" y="761981"/>
            <a:ext cx="3821934" cy="5095911"/>
          </a:xfrm>
          <a:prstGeom prst="rect">
            <a:avLst/>
          </a:prstGeom>
        </p:spPr>
      </p:pic>
      <p:pic>
        <p:nvPicPr>
          <p:cNvPr id="7" name="Рисунок 6" descr="изостудия 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285728"/>
            <a:ext cx="3924243" cy="2943182"/>
          </a:xfrm>
          <a:prstGeom prst="rect">
            <a:avLst/>
          </a:prstGeom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" descr="Описание: \\Хорунжий\a\ВЕРНИСАЖ\Утенкова и Кузнецова\DSCN2683.JPG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54113" y="2732573"/>
            <a:ext cx="4491281" cy="331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74" y="928670"/>
            <a:ext cx="4801771" cy="3500462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Окончила исторический факультет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ННГУ 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им. Лобачевского. Доцент кафедры «Теория политики и коммуникаций», кандидат политических наук. Начала заниматься живописью по совету В.Грязнова, руководителя творческой изостудии Нижегородского государственного художественного музея. Участник многих выставок.</a:t>
            </a:r>
            <a:b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endParaRPr lang="ru-RU" sz="24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2857496"/>
            <a:ext cx="239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FFC000"/>
                </a:solidFill>
              </a:rPr>
              <a:t>НАТАЛЬЯ</a:t>
            </a:r>
            <a:r>
              <a:rPr lang="ru-RU" b="1" dirty="0"/>
              <a:t>  </a:t>
            </a:r>
            <a:r>
              <a:rPr lang="ru-RU" b="1" dirty="0">
                <a:solidFill>
                  <a:srgbClr val="FFC000"/>
                </a:solidFill>
              </a:rPr>
              <a:t>КУЗНЕЦОВА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6147" name="Picture 3" descr="C:\Documents and Settings\kniga.6083681B68C5429\Рабочий стол\ВЕРНИСАЖ\Кузнецова\Кузнецова Наталья Алексеев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2169705" cy="258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015673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Описание: \\Хорунжий\a\ВЕРНИСАЖ\Утенкова и Кузнецова\DSCN26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357166"/>
            <a:ext cx="7369832" cy="586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Documents and Settings\kniga.6083681B68C5429\Рабочий стол\ВЕРНИСАЖ\Утенкова\Утенкова Маргарита Александро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214290"/>
            <a:ext cx="3286148" cy="278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785794"/>
            <a:ext cx="5308531" cy="2448272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Окончила Факультет радиоэлектроники и технической кибернетики ГПИ им. Жданова. Работала программистом, руководителем компьютерной фирмы. Давнее увлечение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декоративно-прикладным 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творчеством (роспись мебели и стекла) переросло в серьезное занятие живописью. Участник многих выставок.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ru-RU" sz="2400" dirty="0">
                <a:solidFill>
                  <a:schemeClr val="bg1">
                    <a:lumMod val="95000"/>
                  </a:schemeClr>
                </a:solidFill>
              </a:rPr>
            </a:br>
            <a:endParaRPr lang="ru-RU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51483" y="3068960"/>
            <a:ext cx="3449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C000"/>
                </a:solidFill>
              </a:rPr>
              <a:t>МАРГАРИТА</a:t>
            </a:r>
            <a:r>
              <a:rPr lang="ru-RU" b="1" dirty="0"/>
              <a:t>  </a:t>
            </a:r>
            <a:r>
              <a:rPr lang="ru-RU" b="1" dirty="0">
                <a:solidFill>
                  <a:srgbClr val="FFC000"/>
                </a:solidFill>
              </a:rPr>
              <a:t>УТЕНКОВА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2053" name="Picture 3" descr="Описание: \\Хорунжий\a\ВЕРНИСАЖ\Утенкова и Кузнецова\DSCN2691.JPG"/>
          <p:cNvPicPr>
            <a:picLocks noChangeAspect="1" noChangeArrowheads="1"/>
          </p:cNvPicPr>
          <p:nvPr/>
        </p:nvPicPr>
        <p:blipFill>
          <a:blip r:embed="rId3" cstate="print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3571876"/>
            <a:ext cx="4563303" cy="294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82231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Описание: \\Хорунжий\a\ВЕРНИСАЖ\Утенкова и Кузнецова\DSCN26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4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357166"/>
            <a:ext cx="7072362" cy="588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Кафедрой «Инженерная графика» </a:t>
            </a:r>
            <a:br>
              <a:rPr lang="ru-RU" sz="36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ru-RU" sz="36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НГТУ им. Р.Е.Алексеева</a:t>
            </a:r>
            <a:endParaRPr lang="ru-RU" sz="36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4" name="Рисунок 3" descr="IMG_20171023_133240_HD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1500174"/>
            <a:ext cx="6572296" cy="4929222"/>
          </a:xfrm>
          <a:prstGeom prst="rect">
            <a:avLst/>
          </a:prstGeom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се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571480"/>
            <a:ext cx="8496692" cy="5351921"/>
          </a:xfrm>
          <a:prstGeom prst="rect">
            <a:avLst/>
          </a:prstGeom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Documents and Settings\kniga.6083681B68C5429\Рабочий стол\ВЕРНИСАЖ\Черноталова Кира Львовна\Кира черноталова\IMG_20170416_1514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92" y="3786190"/>
            <a:ext cx="1933001" cy="280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214422"/>
            <a:ext cx="6595739" cy="2283688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dirty="0">
                <a:solidFill>
                  <a:schemeClr val="bg1">
                    <a:lumMod val="95000"/>
                  </a:schemeClr>
                </a:solidFill>
                <a:latin typeface="Arial Narrow" pitchFamily="34" charset="0"/>
              </a:rPr>
              <a:t>Окончила кораблестроительный факультет ГПИ </a:t>
            </a:r>
            <a:r>
              <a:rPr lang="ru-RU" sz="2700" dirty="0" smtClean="0">
                <a:solidFill>
                  <a:schemeClr val="bg1">
                    <a:lumMod val="95000"/>
                  </a:schemeClr>
                </a:solidFill>
                <a:latin typeface="Arial Narrow" pitchFamily="34" charset="0"/>
              </a:rPr>
              <a:t>им</a:t>
            </a:r>
            <a:r>
              <a:rPr lang="ru-RU" sz="2700" dirty="0">
                <a:solidFill>
                  <a:schemeClr val="bg1">
                    <a:lumMod val="95000"/>
                  </a:schemeClr>
                </a:solidFill>
                <a:latin typeface="Arial Narrow" pitchFamily="34" charset="0"/>
              </a:rPr>
              <a:t>. А.А. Жданова в 1984 году. Заведующая </a:t>
            </a:r>
            <a:r>
              <a:rPr lang="ru-RU" sz="2700" dirty="0" smtClean="0">
                <a:solidFill>
                  <a:schemeClr val="bg1">
                    <a:lumMod val="95000"/>
                  </a:schemeClr>
                </a:solidFill>
                <a:latin typeface="Arial Narrow" pitchFamily="34" charset="0"/>
              </a:rPr>
              <a:t>кафедрой </a:t>
            </a:r>
            <a:r>
              <a:rPr lang="ru-RU" sz="2700" dirty="0">
                <a:solidFill>
                  <a:schemeClr val="bg1">
                    <a:lumMod val="95000"/>
                  </a:schemeClr>
                </a:solidFill>
                <a:latin typeface="Arial Narrow" pitchFamily="34" charset="0"/>
              </a:rPr>
              <a:t>«Инженерная графика» НГТУ </a:t>
            </a:r>
            <a:r>
              <a:rPr lang="ru-RU" sz="2700" dirty="0" smtClean="0">
                <a:solidFill>
                  <a:schemeClr val="bg1">
                    <a:lumMod val="95000"/>
                  </a:schemeClr>
                </a:solidFill>
                <a:latin typeface="Arial Narrow" pitchFamily="34" charset="0"/>
              </a:rPr>
              <a:t>им</a:t>
            </a:r>
            <a:r>
              <a:rPr lang="ru-RU" sz="2700" dirty="0">
                <a:solidFill>
                  <a:schemeClr val="bg1">
                    <a:lumMod val="95000"/>
                  </a:schemeClr>
                </a:solidFill>
                <a:latin typeface="Arial Narrow" pitchFamily="34" charset="0"/>
              </a:rPr>
              <a:t>. Р.Е.Алексеева, кандидат педагогических наук, доцент. Занимается творчеством с детства. Последние три года увлекается шелковыми лентами. В вышивке шелковыми лентами применяются достаточно простые и хорошо известные приемы вышивания, зато выполненный в этой технике объемный рисунок выглядит настолько привлекательным, что никого не оставит равнодушным.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775251" y="3105178"/>
            <a:ext cx="2290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КИРА</a:t>
            </a:r>
            <a:r>
              <a:rPr lang="ru-RU" b="1" dirty="0"/>
              <a:t>  </a:t>
            </a:r>
            <a:r>
              <a:rPr lang="ru-RU" b="1" dirty="0">
                <a:solidFill>
                  <a:srgbClr val="FFC000"/>
                </a:solidFill>
              </a:rPr>
              <a:t>ЧЕРНОТАЛОВА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2050" name="Picture 2" descr="C:\Documents and Settings\kniga.6083681B68C5429\Рабочий стол\ВЕРНИСАЖ\Черноталова Кира Львовна\Кира черноталова\DSC013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88640"/>
            <a:ext cx="1944216" cy="291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kniga.6083681B68C5429\Рабочий стол\ВЕРНИСАЖ\Черноталова Кира Львовна\Кира черноталова\IMG_20161022_1942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3786190"/>
            <a:ext cx="2394992" cy="280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880952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kniga.6083681B68C5429\Рабочий стол\ВЕРНИСАЖ\Черноталова Кира Львовна\Кира черноталова\IMG_20170410_1024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1"/>
          <a:stretch/>
        </p:blipFill>
        <p:spPr bwMode="auto">
          <a:xfrm>
            <a:off x="857224" y="214290"/>
            <a:ext cx="7463752" cy="633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0161022_1943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7422" y="500042"/>
            <a:ext cx="4443036" cy="5817263"/>
          </a:xfrm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3280" y="642918"/>
            <a:ext cx="6480720" cy="1800200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В 1989 г. окончила ФТФ ГПИ им. А.А.Жданова и как молодой специалист осталась работать в институте на кафедре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«Начертательной 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геометрии», где и работает по настоящее время. В свободное время любит вышивать, вязать и создавать милые и забавные авторские</a:t>
            </a:r>
            <a:b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куклы.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3140968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ИРИНА</a:t>
            </a:r>
            <a:r>
              <a:rPr lang="ru-RU" b="1" dirty="0"/>
              <a:t>  </a:t>
            </a:r>
            <a:r>
              <a:rPr lang="ru-RU" b="1" dirty="0">
                <a:solidFill>
                  <a:srgbClr val="FFC000"/>
                </a:solidFill>
              </a:rPr>
              <a:t>СКОБЕЛЕВА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5362" name="Picture 2" descr="C:\Documents and Settings\kniga.6083681B68C5429\Рабочий стол\ВЕРНИСАЖ\Скобелева Ирина Юрьевна\DSC_0627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2" y="2571744"/>
            <a:ext cx="2780382" cy="40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Заведующий Кафедрой\Desktop\москаленко\IMG_013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03" y="3642360"/>
            <a:ext cx="1994057" cy="290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Заведующий Кафедрой\Desktop\москаленко\rerkgf 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64" y="3643314"/>
            <a:ext cx="2088232" cy="2885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719"/>
            <a:ext cx="2304256" cy="309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113"/>
      </p:ext>
    </p:extLst>
  </p:cSld>
  <p:clrMapOvr>
    <a:masterClrMapping/>
  </p:clrMapOvr>
  <p:transition advTm="9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377 SAM_61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214290"/>
            <a:ext cx="7881993" cy="5911496"/>
          </a:xfrm>
          <a:prstGeom prst="rect">
            <a:avLst/>
          </a:prstGeom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r="7236" b="15418"/>
          <a:stretch>
            <a:fillRect/>
          </a:stretch>
        </p:blipFill>
        <p:spPr>
          <a:xfrm>
            <a:off x="198218" y="239584"/>
            <a:ext cx="2088232" cy="288407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31826" y="357166"/>
            <a:ext cx="67121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В 1988 г. окончила КСФ ГПИ. Работает в НГТУ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им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. Р.Е.Алексеева на кафедре «Начертательная геометрия». В свободное время зимой любит вышивать, а летом и осенью ходить на планер и писать маслом понравившиеся виды.</a:t>
            </a:r>
          </a:p>
        </p:txBody>
      </p:sp>
      <p:pic>
        <p:nvPicPr>
          <p:cNvPr id="11" name="Рисунок 10" descr="C:\Users\Заведующий Кафедрой\Desktop\москаленко\rfhn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8" t="8866" r="14935" b="9602"/>
          <a:stretch>
            <a:fillRect/>
          </a:stretch>
        </p:blipFill>
        <p:spPr bwMode="auto">
          <a:xfrm>
            <a:off x="4786314" y="3714752"/>
            <a:ext cx="3887862" cy="2786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Заведующий Кафедрой\Desktop\москаленко\rfhn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5" t="68066" r="18551" b="9494"/>
          <a:stretch/>
        </p:blipFill>
        <p:spPr bwMode="auto">
          <a:xfrm>
            <a:off x="214282" y="3786190"/>
            <a:ext cx="3880648" cy="273928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107504" y="3123654"/>
            <a:ext cx="22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ЕЛЕНА</a:t>
            </a:r>
            <a:r>
              <a:rPr lang="ru-RU" b="1" dirty="0"/>
              <a:t>  </a:t>
            </a:r>
            <a:r>
              <a:rPr lang="ru-RU" b="1" dirty="0">
                <a:solidFill>
                  <a:srgbClr val="FFC000"/>
                </a:solidFill>
              </a:rPr>
              <a:t>ГОНЧАРЕНКО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640959"/>
      </p:ext>
    </p:extLst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Заведующий Кафедрой\Desktop\москаленко\rfhn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0" t="10294" r="12231" b="50000"/>
          <a:stretch>
            <a:fillRect/>
          </a:stretch>
        </p:blipFill>
        <p:spPr bwMode="auto">
          <a:xfrm>
            <a:off x="714348" y="357166"/>
            <a:ext cx="7858180" cy="5857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0361" y="1071546"/>
            <a:ext cx="6413639" cy="2068014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Родился </a:t>
            </a:r>
            <a:r>
              <a:rPr lang="ru-RU" sz="27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в 1951 г. в Севастополе. </a:t>
            </a:r>
            <a:r>
              <a:rPr lang="ru-RU" sz="27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В </a:t>
            </a:r>
            <a:r>
              <a:rPr lang="ru-RU" sz="27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1973 г. окончил Черноморское высшее </a:t>
            </a:r>
            <a:r>
              <a:rPr lang="ru-RU" sz="27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военно-морское </a:t>
            </a:r>
            <a:r>
              <a:rPr lang="ru-RU" sz="27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училище </a:t>
            </a:r>
            <a:r>
              <a:rPr lang="ru-RU" sz="27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им</a:t>
            </a:r>
            <a:r>
              <a:rPr lang="ru-RU" sz="27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. П.С.Нахимова (г.Севастополь). </a:t>
            </a:r>
            <a:r>
              <a:rPr lang="ru-RU" sz="27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С </a:t>
            </a:r>
            <a:r>
              <a:rPr lang="ru-RU" sz="27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1981 г. преподаватель военно-морской кафедры ГПИ им. А.А.Жданова. Художник, автор стихов, искусный фотограф, философ, отличается любознательностью. Любит заниматься творчеством.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 descr="C:\Documents and Settings\kniga.6083681B68C5429\Рабочий стол\ВЕРНИСАЖ\Кныш Евгений\DSC033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8" r="19670"/>
          <a:stretch/>
        </p:blipFill>
        <p:spPr bwMode="auto">
          <a:xfrm>
            <a:off x="285720" y="214290"/>
            <a:ext cx="2486224" cy="273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на телецком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3215218" y="3071270"/>
            <a:ext cx="2428893" cy="3858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алтай чемал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786190"/>
            <a:ext cx="1700530" cy="2415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осень"/>
          <p:cNvPicPr/>
          <p:nvPr/>
        </p:nvPicPr>
        <p:blipFill>
          <a:blip r:embed="rId5" cstate="print"/>
          <a:srcRect l="2097" t="1645" r="2019" b="1669"/>
          <a:stretch>
            <a:fillRect/>
          </a:stretch>
        </p:blipFill>
        <p:spPr bwMode="auto">
          <a:xfrm>
            <a:off x="6858016" y="3857628"/>
            <a:ext cx="1795780" cy="237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3000372"/>
            <a:ext cx="247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C000"/>
                </a:solidFill>
              </a:rPr>
              <a:t>ЕВГЕНИЙ</a:t>
            </a:r>
            <a:r>
              <a:rPr lang="ru-RU" b="1" dirty="0"/>
              <a:t>  </a:t>
            </a:r>
            <a:r>
              <a:rPr lang="ru-RU" b="1" dirty="0">
                <a:solidFill>
                  <a:srgbClr val="FFC000"/>
                </a:solidFill>
              </a:rPr>
              <a:t>КНЫШ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119435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лисья бухта"/>
          <p:cNvPicPr/>
          <p:nvPr/>
        </p:nvPicPr>
        <p:blipFill>
          <a:blip r:embed="rId2"/>
          <a:srcRect l="3268" t="2214" r="2716" b="2005"/>
          <a:stretch>
            <a:fillRect/>
          </a:stretch>
        </p:blipFill>
        <p:spPr bwMode="auto">
          <a:xfrm rot="5400000">
            <a:off x="2143108" y="-785842"/>
            <a:ext cx="5143536" cy="814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N274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285727"/>
            <a:ext cx="8161792" cy="6203737"/>
          </a:xfrm>
        </p:spPr>
      </p:pic>
    </p:spTree>
  </p:cSld>
  <p:clrMapOvr>
    <a:masterClrMapping/>
  </p:clrMapOvr>
  <p:transition advTm="4992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C:\Documents and Settings\kniga.6083681B68C5429\Рабочий стол\ВЕРНИСАЖ\КУрантова Ангелина\57784249-vcwcoay7mqq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5" b="15714"/>
          <a:stretch/>
        </p:blipFill>
        <p:spPr bwMode="auto">
          <a:xfrm>
            <a:off x="214282" y="4357694"/>
            <a:ext cx="3333750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Documents and Settings\kniga.6083681B68C5429\Рабочий стол\ВЕРНИСАЖ\КУрантова Ангелина\Курантова Ангелина Львовна.Бабочки урагана.2008-2015г.г.ДВП,шелк,м.,акрил,поталь 120х1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4" y="4357694"/>
            <a:ext cx="2291167" cy="230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714356"/>
            <a:ext cx="6156176" cy="373499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/>
              <a:t> </a:t>
            </a:r>
            <a:br>
              <a:rPr lang="ru-RU" dirty="0"/>
            </a:br>
            <a:r>
              <a:rPr lang="ru-RU" sz="27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Родилась в 1971 г. в Горьком. В 1991 г. окончила Нижегородское художественное училище. С 2000 г. - член Союза художников России. Участница областных, региональных, всероссийских выставок. Персональные выставки – в Н.Новгороде, Б.Болдине, Сарове (1995, 2002 – 2007 гг.). Награждена дипломом секретариата правления Союза художников России, благодарственным письмом Законодательного собрания НО. Работы живописца находятся в коллекциях музейно - выставочного комплекса им. А.С.Пушкина в Б.Болдине, в частных коллекциях в России и за рубежом.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485" y="2875002"/>
            <a:ext cx="27683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C000"/>
                </a:solidFill>
              </a:rPr>
              <a:t>АНГЕЛИНА</a:t>
            </a:r>
            <a:r>
              <a:rPr lang="ru-RU" b="1" dirty="0"/>
              <a:t>  </a:t>
            </a:r>
            <a:r>
              <a:rPr lang="ru-RU" b="1" dirty="0">
                <a:solidFill>
                  <a:srgbClr val="FFC000"/>
                </a:solidFill>
              </a:rPr>
              <a:t>КУРАНТОВА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7170" name="Picture 2" descr="C:\Documents and Settings\kniga.6083681B68C5429\Рабочий стол\ВЕРНИСАЖ\КУрантова Ангелина\11742841_846124005423893_5534126127560128340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758370" cy="275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01921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&amp;Fcy;&amp;ocy;&amp;tcy;&amp;ocy; &amp;IEcy;&amp;lcy;&amp;iecy;&amp;ncy;&amp;ycy; &amp;Tcy;&amp;acy;&amp;bcy;&amp;lcy;&amp;icy;&amp;tscy;&amp;ycy;&amp;ncy;&amp;ocy;&amp;jcy;.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500438"/>
            <a:ext cx="2160240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&amp;Fcy;&amp;ocy;&amp;tcy;&amp;ocy; &amp;IEcy;&amp;lcy;&amp;iecy;&amp;ncy;&amp;ycy; &amp;Tcy;&amp;acy;&amp;bcy;&amp;lcy;&amp;icy;&amp;tscy;&amp;ycy;&amp;ncy;&amp;ocy;&amp;jcy;.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702" y="3357562"/>
            <a:ext cx="2295706" cy="32733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1214422"/>
            <a:ext cx="6000792" cy="3000396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Родилась в г.Гудаута в семье военнослужащего. Закончила кораблестроительный факультет НГТУ. Однажды посмотрев передачу о кукле Тильде, загорелась желанием самой попробовать сшить ее. При создании Тильды используются только натуральные хлопчатобумажные, льняные или шерстяные ткани. Самое интересное в процессе изготовления Тильды – это зарождения идеи образа и создание костюма, который дополняется различными деталями на протяжении всего процесса пошива куколки.</a:t>
            </a:r>
            <a:b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endParaRPr lang="ru-RU" sz="24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6504" y="3059668"/>
            <a:ext cx="228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ЕЛЕНА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ru-RU" b="1" dirty="0">
                <a:solidFill>
                  <a:srgbClr val="FFC000"/>
                </a:solidFill>
              </a:rPr>
              <a:t>ТРУБОЧКИНА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7410" name="Picture 2" descr="C:\Documents and Settings\kniga.6083681B68C5429\Рабочий стол\ВЕРНИСАЖ\Трубочкина Лена\Фото Трубочкин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088232" cy="285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867983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&amp;Fcy;&amp;ocy;&amp;tcy;&amp;ocy; &amp;IEcy;&amp;lcy;&amp;iecy;&amp;ncy;&amp;ycy; &amp;Tcy;&amp;acy;&amp;bcy;&amp;lcy;&amp;icy;&amp;tscy;&amp;ycy;&amp;ncy;&amp;ocy;&amp;jcy;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500042"/>
            <a:ext cx="3571900" cy="5715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Содержимое 5" descr="&amp;Fcy;&amp;ocy;&amp;tcy;&amp;ocy; &amp;IEcy;&amp;lcy;&amp;iecy;&amp;ncy;&amp;ycy; &amp;Tcy;&amp;acy;&amp;bcy;&amp;lcy;&amp;icy;&amp;tscy;&amp;ycy;&amp;ncy;&amp;ocy;&amp;jcy;.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357166"/>
            <a:ext cx="3286147" cy="578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1000108"/>
            <a:ext cx="6786578" cy="2016224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Родился в 1957 г. Офицер силовых структур. В 1982 г. был награжден как организатор студенческого строительного движения ГПИ им. А.А.Жданова поездкой во Францию (Париж, Дижон и Безансон). С 2014 г. занимается живописью. Пишет акрилом. Сюжеты навеяны культурой и очарованием французских улочек.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ru-RU" sz="2400" dirty="0">
                <a:solidFill>
                  <a:schemeClr val="bg1">
                    <a:lumMod val="95000"/>
                  </a:schemeClr>
                </a:solidFill>
              </a:rPr>
            </a:br>
            <a:endParaRPr lang="ru-RU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122" name="Picture 2" descr="C:\Documents and Settings\kniga.6083681B68C5429\Рабочий стол\ВЕРНИСАЖ\Круглов Круглов\Круглов Ю.В\20171024_1822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6" t="29893" r="5401" b="11623"/>
          <a:stretch/>
        </p:blipFill>
        <p:spPr bwMode="auto">
          <a:xfrm>
            <a:off x="285720" y="214290"/>
            <a:ext cx="1979712" cy="276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kniga.6083681B68C5429\Рабочий стол\ВЕРНИСАЖ\Круглов Круглов\Круглов Юрий\DSCN266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5139" r="6458" b="5972"/>
          <a:stretch/>
        </p:blipFill>
        <p:spPr bwMode="auto">
          <a:xfrm>
            <a:off x="357158" y="3643314"/>
            <a:ext cx="3643338" cy="278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Documents and Settings\kniga.6083681B68C5429\Рабочий стол\ВЕРНИСАЖ\Круглов Круглов\Круглов Юрий\DSCN266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t="6806" r="9584" b="12361"/>
          <a:stretch/>
        </p:blipFill>
        <p:spPr bwMode="auto">
          <a:xfrm>
            <a:off x="5072066" y="3714752"/>
            <a:ext cx="3714744" cy="272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4282" y="3071810"/>
            <a:ext cx="1967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C000"/>
                </a:solidFill>
              </a:rPr>
              <a:t>ЮРИЙ  КРУГЛОВ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638901"/>
      </p:ext>
    </p:extLst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kniga.6083681B68C5429\Рабочий стол\ВЕРНИСАЖ\Круглов Круглов\Круглов Юрий\DSCN266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 t="6250" r="6250" b="10138"/>
          <a:stretch/>
        </p:blipFill>
        <p:spPr bwMode="auto">
          <a:xfrm>
            <a:off x="760256" y="518142"/>
            <a:ext cx="7669396" cy="572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N2666.JPG"/>
          <p:cNvPicPr>
            <a:picLocks noGrp="1" noChangeAspect="1"/>
          </p:cNvPicPr>
          <p:nvPr>
            <p:ph idx="1"/>
          </p:nvPr>
        </p:nvPicPr>
        <p:blipFill>
          <a:blip r:embed="rId2"/>
          <a:srcRect l="5790" t="2974" r="8612" b="12213"/>
          <a:stretch>
            <a:fillRect/>
          </a:stretch>
        </p:blipFill>
        <p:spPr>
          <a:xfrm>
            <a:off x="571472" y="571480"/>
            <a:ext cx="7786742" cy="5786479"/>
          </a:xfrm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N26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859" t="8202" r="4784" b="7813"/>
          <a:stretch>
            <a:fillRect/>
          </a:stretch>
        </p:blipFill>
        <p:spPr>
          <a:xfrm rot="5400000">
            <a:off x="4443450" y="1557286"/>
            <a:ext cx="4744812" cy="3344704"/>
          </a:xfrm>
        </p:spPr>
      </p:pic>
      <p:pic>
        <p:nvPicPr>
          <p:cNvPr id="5" name="Рисунок 4" descr="DSCN2671.JPG"/>
          <p:cNvPicPr>
            <a:picLocks noChangeAspect="1"/>
          </p:cNvPicPr>
          <p:nvPr/>
        </p:nvPicPr>
        <p:blipFill>
          <a:blip r:embed="rId3" cstate="print"/>
          <a:srcRect l="8789" t="4296" r="7714" b="11719"/>
          <a:stretch>
            <a:fillRect/>
          </a:stretch>
        </p:blipFill>
        <p:spPr>
          <a:xfrm rot="5400000">
            <a:off x="206762" y="1436256"/>
            <a:ext cx="4714908" cy="3556860"/>
          </a:xfrm>
          <a:prstGeom prst="rect">
            <a:avLst/>
          </a:prstGeom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785794"/>
            <a:ext cx="6271898" cy="2071181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Родилась в 1971 г., окончила механико-математический факультет ННГУ им. Н.И.Лобачевского. С 1994 г. работает в НГТУ им. Р.Е.Алексеева, кандидат физико-математических наук, доцент. Любимое занятие – вышивание. По мнению автора –вышивание дает возможность создавать красоту своими руками, снимать стресс и напряжение.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ru-RU" sz="2400" dirty="0">
                <a:solidFill>
                  <a:schemeClr val="bg1">
                    <a:lumMod val="95000"/>
                  </a:schemeClr>
                </a:solidFill>
              </a:rPr>
            </a:br>
            <a:endParaRPr lang="ru-RU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72200" y="3260286"/>
            <a:ext cx="2684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C000"/>
                </a:solidFill>
              </a:rPr>
              <a:t>ТАТЬЯНА</a:t>
            </a:r>
            <a:r>
              <a:rPr lang="ru-RU" b="1" dirty="0"/>
              <a:t>  </a:t>
            </a:r>
            <a:r>
              <a:rPr lang="ru-RU" b="1" dirty="0">
                <a:solidFill>
                  <a:srgbClr val="FFC000"/>
                </a:solidFill>
              </a:rPr>
              <a:t>ЛУХМАНОВА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8194" name="Picture 2" descr="C:\Documents and Settings\kniga.6083681B68C5429\Рабочий стол\ВЕРНИСАЖ\Лухманова Татьяна\Y2wwiwrL9Z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984" y="0"/>
            <a:ext cx="2684016" cy="314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9" name="Picture 17" descr="C:\Documents and Settings\kniga.6083681B68C5429\Рабочий стол\ВЕРНИСАЖ\Лухманова Татьяна\Корабль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4" t="12871" r="15801" b="12871"/>
          <a:stretch/>
        </p:blipFill>
        <p:spPr bwMode="auto">
          <a:xfrm>
            <a:off x="285720" y="3357562"/>
            <a:ext cx="2168181" cy="328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3" name="Picture 21" descr="C:\Documents and Settings\kniga.6083681B68C5429\Рабочий стол\ВЕРНИСАЖ\Лухманова Татьяна\a5TSYSv6GK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5"/>
          <a:stretch/>
        </p:blipFill>
        <p:spPr bwMode="auto">
          <a:xfrm>
            <a:off x="3143240" y="3286124"/>
            <a:ext cx="2536912" cy="328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093136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0" name="Picture 18" descr="C:\Documents and Settings\kniga.6083681B68C5429\Рабочий стол\ВЕРНИСАЖ\Лухманова Татьяна\Триптих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30" y="1714488"/>
            <a:ext cx="1914783" cy="295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C:\Documents and Settings\kniga.6083681B68C5429\Рабочий стол\ВЕРНИСАЖ\Лухманова Татьяна\Триптих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785926"/>
            <a:ext cx="1863298" cy="290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C:\Documents and Settings\kniga.6083681B68C5429\Рабочий стол\ВЕРНИСАЖ\Лухманова Татьяна\Триптих - копия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8" y="1714488"/>
            <a:ext cx="4357718" cy="299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093136"/>
      </p:ext>
    </p:extLst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Documents and Settings\kniga.6083681B68C5429\Рабочий стол\ВЕРНИСАЖ\Макаров Николай\Макаров Николай\melodiya-pribo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071942"/>
            <a:ext cx="3679248" cy="255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571612"/>
            <a:ext cx="6552728" cy="2420888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Родился в 1946 г. в с.Суворово Горьковской области. Окончил ГПИ им.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А.А.Жданова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, специалист в области радиоэлектроники. Доцент кафедры ВСТ в НГТУ </a:t>
            </a:r>
            <a:b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им. Р.Е.Алексеева. Учился живописи у старшего брата В.Н.Макарова,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профессионального 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художника, члена Петербургской секции Союза художников России. С 1968 по 1974 гг. посещал студию нижегородского художника Л.Ф.Калиновского. Работает в области масляной живописи. Начиная с 2002 года, активно участвует в различных выставках. </a:t>
            </a:r>
            <a:b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Персональные выставки (2003-2005, 2007, 2012 гг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.).</a:t>
            </a:r>
            <a:endParaRPr lang="ru-RU" sz="24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60231" y="3717032"/>
            <a:ext cx="2315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НИКОЛАЙ  МАКАРОВ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9218" name="Picture 2" descr="C:\Documents and Settings\kniga.6083681B68C5429\Рабочий стол\ВЕРНИСАЖ\Макаров Николай\Макаров Николай\maknik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60648"/>
            <a:ext cx="2321208" cy="348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25025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kniga.6083681B68C5429\Рабочий стол\ВЕРНИСАЖ\Макаров Николай\Макаров Николай\mak-i-polevye-cvet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22" y="357166"/>
            <a:ext cx="4651684" cy="593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урантова Ангелина Львовна.Лети!1998-2000г.г. ДВП.,м.,полудраг. камни,природные элем.90х150 - копия.jpg"/>
          <p:cNvPicPr>
            <a:picLocks noChangeAspect="1"/>
          </p:cNvPicPr>
          <p:nvPr/>
        </p:nvPicPr>
        <p:blipFill>
          <a:blip r:embed="rId2"/>
          <a:srcRect l="3125" t="9399" r="3906" b="15404"/>
          <a:stretch>
            <a:fillRect/>
          </a:stretch>
        </p:blipFill>
        <p:spPr>
          <a:xfrm>
            <a:off x="285720" y="785794"/>
            <a:ext cx="8501122" cy="5143512"/>
          </a:xfrm>
          <a:prstGeom prst="rect">
            <a:avLst/>
          </a:prstGeom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kniga.6083681B68C5429\Рабочий стол\ВЕРНИСАЖ\Макаров Николай\Макаров Николай\dyxanie-vesn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02" y="357166"/>
            <a:ext cx="8017464" cy="601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niga\Desktop\ВЕРНИСАЖ\Макаров Николай\Макаров Николай\nekoshenye-trav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285728"/>
            <a:ext cx="7786742" cy="6068287"/>
          </a:xfrm>
          <a:prstGeom prst="rect">
            <a:avLst/>
          </a:prstGeom>
          <a:noFill/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42448" t="25530" r="41066" b="40356"/>
          <a:stretch>
            <a:fillRect/>
          </a:stretch>
        </p:blipFill>
        <p:spPr bwMode="auto">
          <a:xfrm>
            <a:off x="857224" y="0"/>
            <a:ext cx="51784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38438" t="25530" r="57225" b="11115"/>
          <a:stretch>
            <a:fillRect/>
          </a:stretch>
        </p:blipFill>
        <p:spPr bwMode="auto">
          <a:xfrm>
            <a:off x="-1" y="0"/>
            <a:ext cx="7335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58756" t="25530" r="37187" b="11115"/>
          <a:stretch>
            <a:fillRect/>
          </a:stretch>
        </p:blipFill>
        <p:spPr bwMode="auto">
          <a:xfrm>
            <a:off x="8215338" y="0"/>
            <a:ext cx="6862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42389" t="58159" r="49042" b="11115"/>
          <a:stretch>
            <a:fillRect/>
          </a:stretch>
        </p:blipFill>
        <p:spPr bwMode="auto">
          <a:xfrm>
            <a:off x="6215074" y="-1"/>
            <a:ext cx="2027540" cy="4652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50834" t="58159" r="41125" b="14160"/>
          <a:stretch>
            <a:fillRect/>
          </a:stretch>
        </p:blipFill>
        <p:spPr bwMode="auto">
          <a:xfrm>
            <a:off x="6215074" y="2571743"/>
            <a:ext cx="1991150" cy="438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Documents and Settings\kniga.6083681B68C5429\Рабочий стол\ВЕРНИСАЖ\КУрантова Ангелина\Курантова Ангелина Львовна.Ответ моей прекрасной Земли на любовь Господню.2008г.х.,м.60х1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08" y="955442"/>
            <a:ext cx="8812602" cy="440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C:\Documents and Settings\kniga.6083681B68C5429\Рабочий стол\ВЕРНИСАЖ\Сидорова Марина\Раннее утро над Невой. Пастель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22" y="4643446"/>
            <a:ext cx="301588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85860"/>
            <a:ext cx="6072198" cy="2890566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Arial Narrow" pitchFamily="34" charset="0"/>
              </a:rPr>
              <a:t>Родилась в 1965 г. в Астраханской области в военном городе Капустин Яр-1. Окончила ГПИ (Технология машиностроения). Работала конструктором в ИПФАНе, технологом на ГАЗе. С 1999 года работает НГТУ,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Arial Narrow" pitchFamily="34" charset="0"/>
              </a:rPr>
              <a:t>с начала на 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Arial Narrow" pitchFamily="34" charset="0"/>
              </a:rPr>
              <a:t>кафедре «Экономика и предпринимательство», с 2008 г. – в управлении кадров. Закончила детскую художественную школу. С 2014 г. занимается в художественной студии в НГТУ (руководитель А.Курантова.</a:t>
            </a:r>
            <a:br>
              <a:rPr lang="ru-RU" sz="2400" dirty="0">
                <a:solidFill>
                  <a:schemeClr val="bg1">
                    <a:lumMod val="95000"/>
                  </a:schemeClr>
                </a:solidFill>
                <a:latin typeface="Arial Narrow" pitchFamily="34" charset="0"/>
              </a:rPr>
            </a:b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Arial Narrow" pitchFamily="34" charset="0"/>
              </a:rPr>
              <a:t>Участвовала в выставках: непрофессиональных художников «Свобода творчества»; «Арт Россия»; работ студийцев – учеников А.Курантовой.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ru-RU" sz="2400" dirty="0">
                <a:solidFill>
                  <a:schemeClr val="bg1">
                    <a:lumMod val="95000"/>
                  </a:schemeClr>
                </a:solidFill>
              </a:rPr>
            </a:br>
            <a:endParaRPr lang="ru-RU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72200" y="3140968"/>
            <a:ext cx="2590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C000"/>
                </a:solidFill>
              </a:rPr>
              <a:t>МАРИНА</a:t>
            </a:r>
            <a:r>
              <a:rPr lang="ru-RU" b="1" dirty="0"/>
              <a:t>  </a:t>
            </a:r>
            <a:r>
              <a:rPr lang="ru-RU" b="1" dirty="0">
                <a:solidFill>
                  <a:srgbClr val="FFC000"/>
                </a:solidFill>
              </a:rPr>
              <a:t>СИДОРОВА</a:t>
            </a:r>
            <a:r>
              <a:rPr lang="ru-RU" b="1" dirty="0"/>
              <a:t> </a:t>
            </a:r>
            <a:endParaRPr lang="ru-RU" dirty="0"/>
          </a:p>
        </p:txBody>
      </p:sp>
      <p:pic>
        <p:nvPicPr>
          <p:cNvPr id="14338" name="Picture 2" descr="C:\Documents and Settings\kniga.6083681B68C5429\Рабочий стол\ВЕРНИСАЖ\Сидорова Марина\Марина Сидоров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3"/>
          <a:stretch/>
        </p:blipFill>
        <p:spPr bwMode="auto">
          <a:xfrm>
            <a:off x="6372200" y="252322"/>
            <a:ext cx="2549376" cy="288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Documents and Settings\kniga.6083681B68C5429\Рабочий стол\ВЕРНИСАЖ\Сидорова Марина\Летний сад. Пастель..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5" r="17037" b="6813"/>
          <a:stretch/>
        </p:blipFill>
        <p:spPr bwMode="auto">
          <a:xfrm>
            <a:off x="6143636" y="4643446"/>
            <a:ext cx="2768370" cy="197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066376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kniga.6083681B68C5429\Рабочий стол\ВЕРНИСАЖ\Сидорова Марина\Краски Прованса. Масло..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t="1765" r="1238" b="2101"/>
          <a:stretch/>
        </p:blipFill>
        <p:spPr bwMode="auto">
          <a:xfrm>
            <a:off x="571473" y="714356"/>
            <a:ext cx="7963752" cy="539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992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1019</Words>
  <Application>Microsoft Office PowerPoint</Application>
  <PresentationFormat>Экран (4:3)</PresentationFormat>
  <Paragraphs>52</Paragraphs>
  <Slides>62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Презентация PowerPoint</vt:lpstr>
      <vt:lpstr>Презентация PowerPoint</vt:lpstr>
      <vt:lpstr>Художественная студия  НГТУ им. Р.Е.Алексеева руководитель Ангелина Курантова</vt:lpstr>
      <vt:lpstr>Презентация PowerPoint</vt:lpstr>
      <vt:lpstr>  Родилась в 1971 г. в Горьком. В 1991 г. окончила Нижегородское художественное училище. С 2000 г. - член Союза художников России. Участница областных, региональных, всероссийских выставок. Персональные выставки – в Н.Новгороде, Б.Болдине, Сарове (1995, 2002 – 2007 гг.). Награждена дипломом секретариата правления Союза художников России, благодарственным письмом Законодательного собрания НО. Работы живописца находятся в коллекциях музейно - выставочного комплекса им. А.С.Пушкина в Б.Болдине, в частных коллекциях в России и за рубежом. </vt:lpstr>
      <vt:lpstr>Презентация PowerPoint</vt:lpstr>
      <vt:lpstr>Презентация PowerPoint</vt:lpstr>
      <vt:lpstr>Родилась в 1965 г. в Астраханской области в военном городе Капустин Яр-1. Окончила ГПИ (Технология машиностроения). Работала конструктором в ИПФАНе, технологом на ГАЗе. С 1999 года работает НГТУ, с начала на кафедре «Экономика и предпринимательство», с 2008 г. – в управлении кадров. Закончила детскую художественную школу. С 2014 г. занимается в художественной студии в НГТУ (руководитель А.Курантова. Участвовала в выставках: непрофессиональных художников «Свобода творчества»; «Арт Россия»; работ студийцев – учеников А.Курантовой. </vt:lpstr>
      <vt:lpstr>Презентация PowerPoint</vt:lpstr>
      <vt:lpstr>Презентация PowerPoint</vt:lpstr>
      <vt:lpstr>Презентация PowerPoint</vt:lpstr>
      <vt:lpstr>Презентация PowerPoint</vt:lpstr>
      <vt:lpstr>В 1997 г. поступила в аспирантуру НГТУ. Работает в техническом университете на кафедре «Высшая математика». Кандидат физико-математических наук. С 2016 г. занимается в художественной студии НГТУ.  </vt:lpstr>
      <vt:lpstr>Презентация PowerPoint</vt:lpstr>
      <vt:lpstr>Родилась в Горьком. Окончила механико-математический факультет ГГУ им.  Н.И. Лобачевского. По окончании университета пришла на работу в НГТУ, где работает по настоящее время в должности старшего преподавателя кафедры «Высшая математика». С радостью восприняла известие об организации студии живописи в НГТУ им. Р.Е.Алексеева (преподаватель – А.Курантова). Занятие живописью помогло другими глазами взглянуть на окружающий мир, который заиграл огромным количеством новых красок и граней, поверить в себя, замахнуться на то, что раньше казалось невозможным. </vt:lpstr>
      <vt:lpstr>Презентация PowerPoint</vt:lpstr>
      <vt:lpstr>С 1978 г. работает в НГТУ им. Р.Е.Алексеева. Старший преподаватель кафедры «Высшая математика». При поддержке председателя профкома НГТУ А.В.Семашко в 2014 г. организовала изостудию для занятий живописью сотрудников с профессиональным художником. Жизненное кредо – жить интересной жизнью! 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Родилась в Горьком. После окончания ГПИ им. А.А.Жданова работала на заводе «Красное Сормово». В настоящее время доцент кафедры «Инженерная компьютерная графика» НГТУ им. Р.Е.Алексеева. Занимается живописью с 2005 г. Участник арт-проекта «Мастерская Фуфачева» и многих выставок. Награждена дипломом Международного  культурного фонда «Фермата» (США) за участие в международной выставке в Эйвоне (штат Коннектикут). </vt:lpstr>
      <vt:lpstr>Презентация PowerPoint</vt:lpstr>
      <vt:lpstr>Презентация PowerPoint</vt:lpstr>
      <vt:lpstr>Родилась в 1962 г. в Горьком. Окончила радиофизический факультет ГГУ им. Н.И.Лобачевского. Работает в НГТУ им. Р.Е.Алексеева в должности доцента. Участник городских, областных, всероссийских художественных выставок (Городец, Гороховец, Дзержинск, Н.Новгород, Екатеринбург). Персональная выставка в Н.Новгороде (2013 г.) совместно с А.Кашицыной. </vt:lpstr>
      <vt:lpstr>Презентация PowerPoint</vt:lpstr>
      <vt:lpstr>Презентация PowerPoint</vt:lpstr>
      <vt:lpstr>Родилась в Калининграде, после окончания  ГГУ им. Н.И.Лобачевского работает в НГТУ. В настоящее время директор научно-технической библиотеки НГТУ им. Р.Е.Алексеева. Занимается живописью с 2008 года, последние четыри года в мастерской В.И.Фуфачева. В 2012 г. прошла первая персональная выставка «Этот огромный мир…» в НГТУ. </vt:lpstr>
      <vt:lpstr>Презентация PowerPoint</vt:lpstr>
      <vt:lpstr>Презентация PowerPoint</vt:lpstr>
      <vt:lpstr>Изостудии Кремль 3 Нижегородского государственного художественного музея </vt:lpstr>
      <vt:lpstr>Презентация PowerPoint</vt:lpstr>
      <vt:lpstr>Презентация PowerPoint</vt:lpstr>
      <vt:lpstr>Окончила исторический факультет ННГУ им. Лобачевского. Доцент кафедры «Теория политики и коммуникаций», кандидат политических наук. Начала заниматься живописью по совету В.Грязнова, руководителя творческой изостудии Нижегородского государственного художественного музея. Участник многих выставок. </vt:lpstr>
      <vt:lpstr>Презентация PowerPoint</vt:lpstr>
      <vt:lpstr>Окончила Факультет радиоэлектроники и технической кибернетики ГПИ им. Жданова. Работала программистом, руководителем компьютерной фирмы. Давнее увлечение декоративно-прикладным творчеством (роспись мебели и стекла) переросло в серьезное занятие живописью. Участник многих выставок. </vt:lpstr>
      <vt:lpstr>Презентация PowerPoint</vt:lpstr>
      <vt:lpstr>Кафедрой «Инженерная графика»  НГТУ им. Р.Е.Алексеева</vt:lpstr>
      <vt:lpstr>Окончила кораблестроительный факультет ГПИ им. А.А. Жданова в 1984 году. Заведующая кафедрой «Инженерная графика» НГТУ им. Р.Е.Алексеева, кандидат педагогических наук, доцент. Занимается творчеством с детства. Последние три года увлекается шелковыми лентами. В вышивке шелковыми лентами применяются достаточно простые и хорошо известные приемы вышивания, зато выполненный в этой технике объемный рисунок выглядит настолько привлекательным, что никого не оставит равнодушным. </vt:lpstr>
      <vt:lpstr>Презентация PowerPoint</vt:lpstr>
      <vt:lpstr>Презентация PowerPoint</vt:lpstr>
      <vt:lpstr>В 1989 г. окончила ФТФ ГПИ им. А.А.Жданова и как молодой специалист осталась работать в институте на кафедре «Начертательной геометрии», где и работает по настоящее время. В свободное время любит вышивать, вязать и создавать милые и забавные авторские куклы.</vt:lpstr>
      <vt:lpstr>Презентация PowerPoint</vt:lpstr>
      <vt:lpstr>Презентация PowerPoint</vt:lpstr>
      <vt:lpstr>Презентация PowerPoint</vt:lpstr>
      <vt:lpstr>Родился в 1951 г. в Севастополе. В 1973 г. окончил Черноморское высшее военно-морское училище им. П.С.Нахимова (г.Севастополь). С 1981 г. преподаватель военно-морской кафедры ГПИ им. А.А.Жданова. Художник, автор стихов, искусный фотограф, философ, отличается любознательностью. Любит заниматься творчеством. </vt:lpstr>
      <vt:lpstr>Презентация PowerPoint</vt:lpstr>
      <vt:lpstr>Презентация PowerPoint</vt:lpstr>
      <vt:lpstr>Родилась в г.Гудаута в семье военнослужащего. Закончила кораблестроительный факультет НГТУ. Однажды посмотрев передачу о кукле Тильде, загорелась желанием самой попробовать сшить ее. При создании Тильды используются только натуральные хлопчатобумажные, льняные или шерстяные ткани. Самое интересное в процессе изготовления Тильды – это зарождения идеи образа и создание костюма, который дополняется различными деталями на протяжении всего процесса пошива куколки. </vt:lpstr>
      <vt:lpstr>Презентация PowerPoint</vt:lpstr>
      <vt:lpstr>Родился в 1957 г. Офицер силовых структур. В 1982 г. был награжден как организатор студенческого строительного движения ГПИ им. А.А.Жданова поездкой во Францию (Париж, Дижон и Безансон). С 2014 г. занимается живописью. Пишет акрилом. Сюжеты навеяны культурой и очарованием французских улочек. </vt:lpstr>
      <vt:lpstr>Презентация PowerPoint</vt:lpstr>
      <vt:lpstr>Презентация PowerPoint</vt:lpstr>
      <vt:lpstr>Презентация PowerPoint</vt:lpstr>
      <vt:lpstr>Родилась в 1971 г., окончила механико-математический факультет ННГУ им. Н.И.Лобачевского. С 1994 г. работает в НГТУ им. Р.Е.Алексеева, кандидат физико-математических наук, доцент. Любимое занятие – вышивание. По мнению автора –вышивание дает возможность создавать красоту своими руками, снимать стресс и напряжение. </vt:lpstr>
      <vt:lpstr>Презентация PowerPoint</vt:lpstr>
      <vt:lpstr>Родился в 1946 г. в с.Суворово Горьковской области. Окончил ГПИ им. А.А.Жданова, специалист в области радиоэлектроники. Доцент кафедры ВСТ в НГТУ  им. Р.Е.Алексеева. Учился живописи у старшего брата В.Н.Макарова, профессионального художника, члена Петербургской секции Союза художников России. С 1968 по 1974 гг. посещал студию нижегородского художника Л.Ф.Калиновского. Работает в области масляной живописи. Начиная с 2002 года, активно участвует в различных выставках.  Персональные выставки (2003-2005, 2007, 2012 гг.).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НГТУ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kniga</dc:creator>
  <cp:lastModifiedBy>Irina</cp:lastModifiedBy>
  <cp:revision>82</cp:revision>
  <dcterms:created xsi:type="dcterms:W3CDTF">2017-10-30T10:36:51Z</dcterms:created>
  <dcterms:modified xsi:type="dcterms:W3CDTF">2017-11-22T11:18:43Z</dcterms:modified>
</cp:coreProperties>
</file>