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5" r:id="rId5"/>
    <p:sldId id="270" r:id="rId6"/>
    <p:sldId id="269" r:id="rId7"/>
    <p:sldId id="267" r:id="rId8"/>
    <p:sldId id="271" r:id="rId9"/>
    <p:sldId id="272" r:id="rId10"/>
    <p:sldId id="261" r:id="rId11"/>
    <p:sldId id="266" r:id="rId12"/>
    <p:sldId id="264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CD091-1969-4F88-AF06-725B2A77FC6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35C9-BCCE-4ABE-955E-EA212856D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6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960C-9E08-48BD-A209-BECEBE83850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9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4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5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9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4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2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1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5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4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3197C-4899-43D0-93A8-301543F54A8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40F28-2302-45A5-88DF-835D42FFB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itr.nntu.ru/" TargetMode="External"/><Relationship Id="rId5" Type="http://schemas.openxmlformats.org/officeDocument/2006/relationships/hyperlink" Target="https://vk.com/startup_ngtu" TargetMode="External"/><Relationship Id="rId4" Type="http://schemas.openxmlformats.org/officeDocument/2006/relationships/hyperlink" Target="mailto:citr@nntu.ru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1" y="18578"/>
            <a:ext cx="1036410" cy="92057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935299" y="2129727"/>
            <a:ext cx="10576864" cy="147002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Организация и развитие молодежного предпринимательства в НГТУ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53736" y="6457890"/>
            <a:ext cx="373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Мурашова Н.А., д.э.н., доцент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4186" y="6488668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Нижний Новгород, 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1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73" y="222005"/>
            <a:ext cx="2615782" cy="513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67"/>
            <a:ext cx="1036410" cy="920576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3118590" y="170925"/>
            <a:ext cx="3883025" cy="68929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400" b="1" spc="-10" smtClean="0">
                <a:solidFill>
                  <a:srgbClr val="002060"/>
                </a:solidFill>
              </a:rPr>
              <a:t>Наши</a:t>
            </a:r>
            <a:r>
              <a:rPr lang="ru-RU" sz="4400" b="1" spc="-65" smtClean="0">
                <a:solidFill>
                  <a:srgbClr val="002060"/>
                </a:solidFill>
              </a:rPr>
              <a:t> </a:t>
            </a:r>
            <a:r>
              <a:rPr lang="ru-RU" sz="4400" b="1" spc="-10" smtClean="0">
                <a:solidFill>
                  <a:srgbClr val="002060"/>
                </a:solidFill>
              </a:rPr>
              <a:t>контакты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595307" y="1103218"/>
            <a:ext cx="9700222" cy="302582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800" b="1" spc="-25" dirty="0">
                <a:latin typeface="Arial"/>
                <a:cs typeface="Arial"/>
              </a:rPr>
              <a:t>Узнать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более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подробную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информацию,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также </a:t>
            </a:r>
            <a:r>
              <a:rPr sz="2800" b="1" spc="-54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задать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все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интересующие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вопросы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можно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ts val="2130"/>
              </a:lnSpc>
            </a:pPr>
            <a:r>
              <a:rPr sz="2800" b="1" spc="-5" dirty="0">
                <a:latin typeface="Arial"/>
                <a:cs typeface="Arial"/>
              </a:rPr>
              <a:t>любым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удобным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для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Вас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способом: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latin typeface="Arial"/>
              <a:cs typeface="Arial"/>
            </a:endParaRPr>
          </a:p>
          <a:p>
            <a:pPr marL="242570">
              <a:lnSpc>
                <a:spcPts val="3190"/>
              </a:lnSpc>
            </a:pPr>
            <a:r>
              <a:rPr sz="3600" b="1" spc="-45" dirty="0">
                <a:latin typeface="Arial"/>
                <a:cs typeface="Arial"/>
              </a:rPr>
              <a:t>Тел.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8(831) </a:t>
            </a:r>
            <a:r>
              <a:rPr sz="3600" b="1" dirty="0">
                <a:latin typeface="Arial"/>
                <a:cs typeface="Arial"/>
              </a:rPr>
              <a:t>436-01-55</a:t>
            </a:r>
            <a:endParaRPr sz="3600" dirty="0">
              <a:latin typeface="Arial"/>
              <a:cs typeface="Arial"/>
            </a:endParaRPr>
          </a:p>
          <a:p>
            <a:pPr marL="242570">
              <a:lnSpc>
                <a:spcPts val="3025"/>
              </a:lnSpc>
            </a:pPr>
            <a:r>
              <a:rPr sz="3600" b="1" spc="-5" dirty="0">
                <a:latin typeface="Arial"/>
                <a:cs typeface="Arial"/>
              </a:rPr>
              <a:t>Е-мail: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citr@nntu.ru</a:t>
            </a:r>
            <a:endParaRPr sz="3600" dirty="0">
              <a:latin typeface="Arial"/>
              <a:cs typeface="Arial"/>
            </a:endParaRPr>
          </a:p>
          <a:p>
            <a:pPr marL="242570" marR="441959">
              <a:lnSpc>
                <a:spcPts val="3030"/>
              </a:lnSpc>
              <a:spcBef>
                <a:spcPts val="204"/>
              </a:spcBef>
            </a:pPr>
            <a:r>
              <a:rPr sz="3600" b="1" spc="-5" dirty="0">
                <a:latin typeface="Arial"/>
                <a:cs typeface="Arial"/>
              </a:rPr>
              <a:t>Vk: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https://vk.com/startup_ngtu </a:t>
            </a:r>
            <a:r>
              <a:rPr sz="3600" b="1" spc="-7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сайт:</a:t>
            </a:r>
            <a:r>
              <a:rPr sz="3600" b="1" spc="35" dirty="0">
                <a:latin typeface="Arial"/>
                <a:cs typeface="Arial"/>
              </a:rPr>
              <a:t> </a:t>
            </a:r>
            <a:r>
              <a:rPr sz="3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https://citr.nntu.ru/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45" y="1300442"/>
            <a:ext cx="994523" cy="9945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61" y="2646164"/>
            <a:ext cx="1499746" cy="1450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5307" y="4372048"/>
            <a:ext cx="8291279" cy="2121592"/>
          </a:xfrm>
          <a:prstGeom prst="rect">
            <a:avLst/>
          </a:prstGeom>
        </p:spPr>
      </p:pic>
      <p:sp>
        <p:nvSpPr>
          <p:cNvPr id="12" name="object 11"/>
          <p:cNvSpPr txBox="1"/>
          <p:nvPr/>
        </p:nvSpPr>
        <p:spPr>
          <a:xfrm>
            <a:off x="3460377" y="5985154"/>
            <a:ext cx="54813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Malgun Gothic"/>
                <a:cs typeface="Malgun Gothic"/>
              </a:rPr>
              <a:t>Зарегистрироваться </a:t>
            </a:r>
            <a:r>
              <a:rPr sz="2400" b="1" dirty="0">
                <a:solidFill>
                  <a:srgbClr val="FF0000"/>
                </a:solidFill>
                <a:latin typeface="Malgun Gothic"/>
                <a:cs typeface="Malgun Gothic"/>
              </a:rPr>
              <a:t>на </a:t>
            </a:r>
            <a:r>
              <a:rPr sz="2400" b="1" spc="-5" dirty="0">
                <a:solidFill>
                  <a:srgbClr val="FF0000"/>
                </a:solidFill>
                <a:latin typeface="Malgun Gothic"/>
                <a:cs typeface="Malgun Gothic"/>
              </a:rPr>
              <a:t>программу </a:t>
            </a:r>
            <a:r>
              <a:rPr sz="2400" b="1" spc="-62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Malgun Gothic"/>
                <a:cs typeface="Malgun Gothic"/>
              </a:rPr>
              <a:t>акселератора </a:t>
            </a:r>
            <a:r>
              <a:rPr sz="2400" b="1" dirty="0">
                <a:solidFill>
                  <a:srgbClr val="FF0000"/>
                </a:solidFill>
                <a:latin typeface="Malgun Gothic"/>
                <a:cs typeface="Malgun Gothic"/>
              </a:rPr>
              <a:t>на</a:t>
            </a:r>
            <a:r>
              <a:rPr sz="2400" b="1" spc="-5" dirty="0">
                <a:solidFill>
                  <a:srgbClr val="FF0000"/>
                </a:solidFill>
                <a:latin typeface="Malgun Gothic"/>
                <a:cs typeface="Malgun Gothic"/>
              </a:rPr>
              <a:t> сайте</a:t>
            </a:r>
            <a:r>
              <a:rPr sz="2400" b="1" spc="-1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Malgun Gothic"/>
                <a:cs typeface="Malgun Gothic"/>
              </a:rPr>
              <a:t>ЦИТР</a:t>
            </a:r>
            <a:r>
              <a:rPr sz="2400" b="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Malgun Gothic"/>
                <a:cs typeface="Malgun Gothic"/>
              </a:rPr>
              <a:t>НГТУ</a:t>
            </a:r>
            <a:endParaRPr sz="240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786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9-59.userapi.com/ZTJb8BNvP4rdyeJZKkxxFxj_oUIfmiCxtvjevA/OH_dpYKRZH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39247" t="31000" r="39188" b="45500"/>
          <a:stretch>
            <a:fillRect/>
          </a:stretch>
        </p:blipFill>
        <p:spPr bwMode="auto">
          <a:xfrm rot="5400000">
            <a:off x="2191674" y="2656871"/>
            <a:ext cx="4653621" cy="311206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08024" y="88798"/>
            <a:ext cx="8388438" cy="6179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Опыт </a:t>
            </a:r>
            <a:r>
              <a:rPr lang="ru-RU" sz="2800" b="1" dirty="0">
                <a:solidFill>
                  <a:srgbClr val="0070C0"/>
                </a:solidFill>
              </a:rPr>
              <a:t>реализации </a:t>
            </a:r>
            <a:r>
              <a:rPr lang="ru-RU" sz="2800" b="1" dirty="0" smtClean="0">
                <a:solidFill>
                  <a:srgbClr val="0070C0"/>
                </a:solidFill>
              </a:rPr>
              <a:t>программы  «</a:t>
            </a:r>
            <a:r>
              <a:rPr lang="ru-RU" sz="2800" b="1" dirty="0" err="1" smtClean="0">
                <a:solidFill>
                  <a:srgbClr val="0070C0"/>
                </a:solidFill>
              </a:rPr>
              <a:t>Стартап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как </a:t>
            </a:r>
            <a:r>
              <a:rPr lang="ru-RU" sz="2800" b="1" dirty="0" smtClean="0">
                <a:solidFill>
                  <a:srgbClr val="0070C0"/>
                </a:solidFill>
              </a:rPr>
              <a:t>диплом»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54310" y="706976"/>
            <a:ext cx="1224783" cy="390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2021</a:t>
            </a:r>
            <a:endParaRPr lang="ru-RU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955204" y="714297"/>
            <a:ext cx="1496808" cy="32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</a:t>
            </a:r>
            <a:endParaRPr lang="ru-RU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08023" y="1097953"/>
            <a:ext cx="3286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80085" y="1097953"/>
            <a:ext cx="3630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6238876" y="1785926"/>
            <a:ext cx="278608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 rot="16200000" flipV="1">
            <a:off x="9512165" y="2513166"/>
            <a:ext cx="214314" cy="457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2" y="38903"/>
            <a:ext cx="1035968" cy="91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0085" y="1242949"/>
            <a:ext cx="5704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-приложение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Buranissimo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«Торговый терминал для торговли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криптовалютой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демонстрационным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счетом»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5-конечная звезда 77"/>
          <p:cNvSpPr/>
          <p:nvPr/>
        </p:nvSpPr>
        <p:spPr>
          <a:xfrm>
            <a:off x="5920657" y="3904459"/>
            <a:ext cx="241933" cy="21148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5-конечная звезда 92"/>
          <p:cNvSpPr/>
          <p:nvPr/>
        </p:nvSpPr>
        <p:spPr>
          <a:xfrm>
            <a:off x="5920655" y="6328225"/>
            <a:ext cx="241933" cy="211489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80085" y="3785560"/>
            <a:ext cx="5869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модели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ВКР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диплом» с разных направлений подготовки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2935" y="2289240"/>
            <a:ext cx="5271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 свидетельства о государственной регистрации программы для ЭВМ</a:t>
            </a:r>
          </a:p>
        </p:txBody>
      </p:sp>
      <p:sp>
        <p:nvSpPr>
          <p:cNvPr id="57" name="5-конечная звезда 56"/>
          <p:cNvSpPr/>
          <p:nvPr/>
        </p:nvSpPr>
        <p:spPr>
          <a:xfrm>
            <a:off x="5920656" y="5576679"/>
            <a:ext cx="241933" cy="2114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427275" y="4851830"/>
            <a:ext cx="5038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«СИЯЙ»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19-РИСО и 19-САИ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9521" y="181275"/>
            <a:ext cx="2346557" cy="460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46" y="1275929"/>
            <a:ext cx="980194" cy="9801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31070" y="1221492"/>
            <a:ext cx="4689587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«Чат бот для мессенджера бронирования отелей и ресторанов»;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CRM система для фитнес-центра»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627" y="2500306"/>
            <a:ext cx="794310" cy="7943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98325" y="2465701"/>
            <a:ext cx="4462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 свидетельство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 государственной регистрации программы для ЭВМ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50" y="3526705"/>
            <a:ext cx="706319" cy="7063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97018" y="3408062"/>
            <a:ext cx="4332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рост объема продаж абонементов фитнес клуба на 18%</a:t>
            </a:r>
            <a:endParaRPr lang="ru-RU" sz="2000" dirty="0"/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6003054" y="3279861"/>
            <a:ext cx="1496808" cy="32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2023</a:t>
            </a:r>
            <a:endParaRPr lang="ru-RU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258109" y="3734952"/>
            <a:ext cx="3630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238" y="4867982"/>
            <a:ext cx="463016" cy="463016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373724" y="5432678"/>
            <a:ext cx="5598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«Мобильное приложение для волонтерского движения»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19-САИ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27275" y="6238091"/>
            <a:ext cx="2130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ИТС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368" y="168838"/>
            <a:ext cx="3042168" cy="59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1" y="18578"/>
            <a:ext cx="1036410" cy="920576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397801" y="120458"/>
            <a:ext cx="7206402" cy="6571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Полуфинал программы УМНИК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172" y="1025595"/>
            <a:ext cx="11266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мая 2023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sz="3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ХХ</a:t>
            </a:r>
            <a:r>
              <a:rPr lang="en-US" sz="3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3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Всероссийской Молодежной научно-технической конференции</a:t>
            </a:r>
          </a:p>
          <a:p>
            <a:pPr algn="ctr"/>
            <a:r>
              <a:rPr lang="ru-RU" sz="3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«Будущее технической науки»</a:t>
            </a:r>
          </a:p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749" y="4186535"/>
            <a:ext cx="11051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ХХ</a:t>
            </a:r>
            <a:r>
              <a:rPr lang="en-US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Всероссийская  Молодежная </a:t>
            </a:r>
          </a:p>
          <a:p>
            <a:pPr algn="ctr"/>
            <a:r>
              <a:rPr lang="ru-R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научно-техническая конференция</a:t>
            </a:r>
          </a:p>
          <a:p>
            <a:pPr algn="ctr"/>
            <a:r>
              <a:rPr lang="ru-R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all" dirty="0">
                <a:latin typeface="Arial" panose="020B0604020202020204" pitchFamily="34" charset="0"/>
                <a:cs typeface="Arial" panose="020B0604020202020204" pitchFamily="34" charset="0"/>
              </a:rPr>
              <a:t>«Будущее технической науки</a:t>
            </a:r>
            <a:r>
              <a:rPr lang="ru-R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– 26 мая 2023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28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9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074" y="180136"/>
            <a:ext cx="3042168" cy="59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1" y="18578"/>
            <a:ext cx="1036410" cy="9205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4006" y="2923336"/>
            <a:ext cx="6786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-2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СПАСИБО ЗА ВНИМАНИЕ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0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1" y="18578"/>
            <a:ext cx="1036410" cy="920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199" y="189623"/>
            <a:ext cx="1609483" cy="719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6776" y="189623"/>
            <a:ext cx="8805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инфраструктурного обеспечения инновационной деятельности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регионе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939154"/>
            <a:ext cx="9120841" cy="57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1" y="18578"/>
            <a:ext cx="1036410" cy="920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199" y="189623"/>
            <a:ext cx="1609483" cy="719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6776" y="189623"/>
            <a:ext cx="8805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2017 – 2021 гг.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57" y="1037772"/>
            <a:ext cx="931874" cy="935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109" y="3338116"/>
            <a:ext cx="1153569" cy="11535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20524" y="1109873"/>
            <a:ext cx="3663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аудит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региона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1243" y="1975909"/>
            <a:ext cx="4382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- 460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– 520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– 524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– 580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77579" y="3684067"/>
            <a:ext cx="4564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Обучено по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1513 чел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67" y="2232218"/>
            <a:ext cx="1031607" cy="10316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32" y="4053950"/>
            <a:ext cx="1056942" cy="10569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641243" y="4053950"/>
            <a:ext cx="4185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Научно-справочное издание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«Реестр промышленных предприятий «Исследования инновационной активности промышленных предприятий и организаций Нижегородской области» 2017 – 2020 гг.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83678" y="962326"/>
            <a:ext cx="5046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комплекта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предпринимательство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предпринимательство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Индустриальные проекты»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1816" y="1092943"/>
            <a:ext cx="1023545" cy="10235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236354" y="4792613"/>
            <a:ext cx="4541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Грантовая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поддержка проектов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3,4 млн. руб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проектов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4313" y="5074252"/>
            <a:ext cx="1074787" cy="10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757" y="135764"/>
            <a:ext cx="2724242" cy="535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1" y="18578"/>
            <a:ext cx="1036410" cy="9205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5930" y="37088"/>
            <a:ext cx="8021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подготовки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кадров с предпринимательскими компетенциями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72" y="899906"/>
            <a:ext cx="10644103" cy="59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3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7" y="149903"/>
            <a:ext cx="8938234" cy="41753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Системы развития молодежного предпринимательства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39468" y="932192"/>
            <a:ext cx="1802303" cy="321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Программы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7530" y="2457087"/>
            <a:ext cx="2714644" cy="286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lang="ru-RU" sz="2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938" y="1184318"/>
            <a:ext cx="5404996" cy="882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ДПО «Основы предпринимательства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ДПО «Технологическое предпринимательство»</a:t>
            </a:r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Стартап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диплом»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81158" y="3643314"/>
            <a:ext cx="371477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2687" y="3180831"/>
            <a:ext cx="4943301" cy="955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Популяризация 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предпринимательства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Выявление предпринимательских 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способностей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Формирование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предпринимательских компетенций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Стартап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как диплом»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1666" y="4536729"/>
            <a:ext cx="2143172" cy="41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Эффекты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078" y="1019236"/>
            <a:ext cx="1500198" cy="14287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1194" y="2553698"/>
            <a:ext cx="1071570" cy="14287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0962" y="4702742"/>
            <a:ext cx="642974" cy="14287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-393726" y="1755535"/>
            <a:ext cx="107157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-537453" y="3466595"/>
            <a:ext cx="142876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79178" y="5726417"/>
            <a:ext cx="142876" cy="1428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8086" y="5095111"/>
            <a:ext cx="142876" cy="1428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1813" y="5311419"/>
            <a:ext cx="142876" cy="1428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41194" y="4774180"/>
            <a:ext cx="18864" cy="142335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560481" y="948672"/>
            <a:ext cx="35293" cy="501155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Скругленный прямоугольник 106"/>
          <p:cNvSpPr/>
          <p:nvPr/>
        </p:nvSpPr>
        <p:spPr>
          <a:xfrm>
            <a:off x="2175257" y="4678588"/>
            <a:ext cx="785818" cy="14287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79238" y="1215001"/>
            <a:ext cx="142876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70621" y="1620190"/>
            <a:ext cx="142876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69756" y="1957855"/>
            <a:ext cx="142876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81719" y="3984741"/>
            <a:ext cx="142876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101168" y="3086696"/>
            <a:ext cx="142876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79238" y="3620454"/>
            <a:ext cx="142876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Двойная стрелка влево/вправо 177"/>
          <p:cNvSpPr/>
          <p:nvPr/>
        </p:nvSpPr>
        <p:spPr>
          <a:xfrm>
            <a:off x="5421882" y="1556157"/>
            <a:ext cx="285752" cy="14287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Двойная стрелка влево/вправо 178"/>
          <p:cNvSpPr/>
          <p:nvPr/>
        </p:nvSpPr>
        <p:spPr>
          <a:xfrm>
            <a:off x="5431385" y="2907069"/>
            <a:ext cx="285752" cy="14287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Двойная стрелка влево/вправо 179"/>
          <p:cNvSpPr/>
          <p:nvPr/>
        </p:nvSpPr>
        <p:spPr>
          <a:xfrm>
            <a:off x="5467104" y="4223350"/>
            <a:ext cx="285752" cy="14287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" y="31100"/>
            <a:ext cx="1035968" cy="91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Скругленный прямоугольник 109"/>
          <p:cNvSpPr/>
          <p:nvPr/>
        </p:nvSpPr>
        <p:spPr>
          <a:xfrm>
            <a:off x="106078" y="2875743"/>
            <a:ext cx="142876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606" y="5014131"/>
            <a:ext cx="5147783" cy="118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внедрение предпринимательской культуры</a:t>
            </a:r>
          </a:p>
          <a:p>
            <a:pPr>
              <a:lnSpc>
                <a:spcPct val="70000"/>
              </a:lnSpc>
            </a:pPr>
            <a:r>
              <a:rPr lang="ru-RU" sz="20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подготовка инженеров с предпринимательскими компетенциями</a:t>
            </a:r>
          </a:p>
          <a:p>
            <a:pPr>
              <a:lnSpc>
                <a:spcPct val="70000"/>
              </a:lnSpc>
            </a:pPr>
            <a:r>
              <a:rPr lang="ru-RU" sz="20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подготовка </a:t>
            </a:r>
            <a:r>
              <a:rPr lang="ru-RU" sz="2000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стартап</a:t>
            </a:r>
            <a:r>
              <a:rPr lang="ru-RU" sz="20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проектов для рынка инноваций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6317673" y="1042884"/>
            <a:ext cx="5681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200"/>
              <a:tabLst>
                <a:tab pos="450215" algn="l"/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составе команды разработать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стартап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направленный на создание уникального продукта или технологии;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6316498" y="2103144"/>
            <a:ext cx="5682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200"/>
              <a:tabLst>
                <a:tab pos="450215" algn="l"/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получить первый доход от продажи созданного продукта или технологии;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6316498" y="2955182"/>
            <a:ext cx="5351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200"/>
              <a:tabLst>
                <a:tab pos="450215" algn="l"/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приобрести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softskills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(«гибкие навыки»);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6316498" y="3502604"/>
            <a:ext cx="5408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200"/>
              <a:tabLst>
                <a:tab pos="450215" algn="l"/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получить профессиональные компетенции и сформировать портфолио для будущих работодателей;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6316498" y="4695573"/>
            <a:ext cx="5581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200"/>
              <a:tabLst>
                <a:tab pos="450215" algn="l"/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повысить свою конкурентоспособность на рынке труда;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6316498" y="5605831"/>
            <a:ext cx="5408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200"/>
              <a:tabLst>
                <a:tab pos="450215" algn="l"/>
                <a:tab pos="54038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частью профессионального сообщества технологических предпринимателей.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78836" y="668964"/>
            <a:ext cx="377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Преимущества для студента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549" y="1146166"/>
            <a:ext cx="587498" cy="5874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137" y="2205238"/>
            <a:ext cx="541865" cy="5469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052" y="2981488"/>
            <a:ext cx="539251" cy="53925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585" y="3727511"/>
            <a:ext cx="614710" cy="61923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0194" y="4786713"/>
            <a:ext cx="596144" cy="5961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8008" y="5726417"/>
            <a:ext cx="559821" cy="5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763407" y="520261"/>
            <a:ext cx="5029200" cy="2932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4" y="1594837"/>
            <a:ext cx="9144000" cy="1325563"/>
          </a:xfrm>
        </p:spPr>
        <p:txBody>
          <a:bodyPr/>
          <a:lstStyle/>
          <a:p>
            <a:r>
              <a:rPr lang="ru-RU" altLang="ru-RU" sz="2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 успешной карьере через </a:t>
            </a:r>
            <a:br>
              <a:rPr lang="ru-RU" altLang="ru-RU" sz="2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altLang="ru-RU" sz="2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предпринимательские  компетенции: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63406" y="725213"/>
            <a:ext cx="5060732" cy="23648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Бесплатное  </a:t>
            </a:r>
            <a:r>
              <a:rPr lang="en-US" dirty="0" smtClean="0"/>
              <a:t>online </a:t>
            </a:r>
            <a:r>
              <a:rPr lang="ru-RU" dirty="0" smtClean="0"/>
              <a:t>обучение в системе «</a:t>
            </a:r>
            <a:r>
              <a:rPr lang="en-US" b="1" dirty="0" err="1" smtClean="0"/>
              <a:t>Moodle</a:t>
            </a:r>
            <a:r>
              <a:rPr lang="ru-RU" dirty="0" smtClean="0"/>
              <a:t>»</a:t>
            </a:r>
          </a:p>
          <a:p>
            <a:r>
              <a:rPr lang="ru-RU" dirty="0" smtClean="0"/>
              <a:t>3 модуля практического и теоретического материала</a:t>
            </a:r>
          </a:p>
          <a:p>
            <a:r>
              <a:rPr lang="ru-RU" dirty="0" smtClean="0"/>
              <a:t>Регистрация и запись на курс</a:t>
            </a:r>
            <a:br>
              <a:rPr lang="ru-RU" dirty="0" smtClean="0"/>
            </a:br>
            <a:r>
              <a:rPr lang="ru-RU" dirty="0" smtClean="0"/>
              <a:t>в течении года по ссылке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3392" y="551793"/>
            <a:ext cx="6169574" cy="84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3400" b="1" dirty="0" smtClean="0">
                <a:solidFill>
                  <a:srgbClr val="2A508E"/>
                </a:solidFill>
                <a:latin typeface="+mn-lt"/>
                <a:cs typeface="+mn-cs"/>
              </a:rPr>
              <a:t>«Основы предпринимательства»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93422" y="5430928"/>
            <a:ext cx="48032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+mn-lt"/>
                <a:cs typeface="+mn-cs"/>
              </a:rPr>
              <a:t>Сертификат о повышении квалификации</a:t>
            </a:r>
            <a:r>
              <a:rPr lang="ru-RU" sz="3200" dirty="0" smtClean="0">
                <a:latin typeface="+mn-lt"/>
                <a:cs typeface="+mn-cs"/>
              </a:rPr>
              <a:t/>
            </a:r>
            <a:br>
              <a:rPr lang="ru-RU" sz="3200" dirty="0" smtClean="0">
                <a:latin typeface="+mn-lt"/>
                <a:cs typeface="+mn-cs"/>
              </a:rPr>
            </a:br>
            <a:r>
              <a:rPr lang="ru-RU" sz="2300" dirty="0" smtClean="0">
                <a:latin typeface="+mn-lt"/>
                <a:cs typeface="+mn-cs"/>
              </a:rPr>
              <a:t>(после получения диплома о ВО</a:t>
            </a:r>
            <a:r>
              <a:rPr lang="ru-RU" sz="2400" dirty="0" smtClean="0">
                <a:latin typeface="+mn-lt"/>
                <a:cs typeface="+mn-cs"/>
              </a:rPr>
              <a:t>)</a:t>
            </a:r>
            <a:endParaRPr lang="ru-RU" sz="2000" dirty="0" smtClean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587" y="453837"/>
            <a:ext cx="17155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5400" b="1" dirty="0" smtClean="0">
                <a:solidFill>
                  <a:schemeClr val="bg2">
                    <a:lumMod val="25000"/>
                  </a:schemeClr>
                </a:solidFill>
              </a:rPr>
              <a:t>ДПО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30" name="Picture 6" descr="https://infostart.ru/upload/tildastatic/img/tild3338-3831-4132-b362-303363616335__logo_2.png"/>
          <p:cNvPicPr>
            <a:picLocks noChangeAspect="1" noChangeArrowheads="1"/>
          </p:cNvPicPr>
          <p:nvPr/>
        </p:nvPicPr>
        <p:blipFill>
          <a:blip r:embed="rId2"/>
          <a:srcRect l="35470" t="2137"/>
          <a:stretch>
            <a:fillRect/>
          </a:stretch>
        </p:blipFill>
        <p:spPr bwMode="auto">
          <a:xfrm>
            <a:off x="378372" y="3011214"/>
            <a:ext cx="2380593" cy="36103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01619" y="2803552"/>
            <a:ext cx="515622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•создание собственного дела;</a:t>
            </a:r>
          </a:p>
          <a:p>
            <a:endParaRPr lang="ru-RU" sz="1000" dirty="0" smtClean="0"/>
          </a:p>
          <a:p>
            <a:r>
              <a:rPr lang="ru-RU" sz="2500" dirty="0" smtClean="0"/>
              <a:t>•ведение коммерческой </a:t>
            </a:r>
          </a:p>
          <a:p>
            <a:r>
              <a:rPr lang="ru-RU" sz="2500" dirty="0" smtClean="0"/>
              <a:t>деятельности, деловых переговоров;</a:t>
            </a:r>
          </a:p>
          <a:p>
            <a:r>
              <a:rPr lang="ru-RU" sz="1000" dirty="0" smtClean="0"/>
              <a:t> </a:t>
            </a:r>
          </a:p>
          <a:p>
            <a:r>
              <a:rPr lang="ru-RU" sz="2500" dirty="0" smtClean="0"/>
              <a:t>•составление проектов учредительных документов; </a:t>
            </a:r>
          </a:p>
          <a:p>
            <a:endParaRPr lang="ru-RU" sz="1000" dirty="0" smtClean="0"/>
          </a:p>
          <a:p>
            <a:r>
              <a:rPr lang="ru-RU" sz="2500" dirty="0" smtClean="0"/>
              <a:t>•составление и презентации бизнес-плана. </a:t>
            </a:r>
          </a:p>
        </p:txBody>
      </p:sp>
      <p:sp>
        <p:nvSpPr>
          <p:cNvPr id="31746" name="AutoShape 2" descr="https://img2.freepng.ru/20190618/vsh/kisspng-checkbox-computer-icons-check-mark-clip-art-portab-great-falls-college-montana-state-university-check-5d090c1e776002.4946372815608740144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img2.freepng.ru/20190618/vsh/kisspng-checkbox-computer-icons-check-mark-clip-art-portab-great-falls-college-montana-state-university-check-5d090c1e776002.4946372815608740144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9" name="Picture 5" descr="C:\Users\Пользователь\Downloads\603-6033740_facebook-verified-blue-check-mark-png-transparent-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6685623" y="5423666"/>
            <a:ext cx="1165604" cy="110325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337863">
            <a:off x="11035861" y="2837792"/>
            <a:ext cx="641130" cy="467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056880" y="2984939"/>
            <a:ext cx="641130" cy="467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0830909" y="3389588"/>
            <a:ext cx="709449" cy="1308536"/>
          </a:xfrm>
          <a:prstGeom prst="downArrow">
            <a:avLst>
              <a:gd name="adj1" fmla="val 50000"/>
              <a:gd name="adj2" fmla="val 4777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779172" y="4713890"/>
            <a:ext cx="4966138" cy="1576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6831723" y="4348547"/>
            <a:ext cx="492935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Кодовое</a:t>
            </a:r>
            <a:r>
              <a:rPr kumimoji="0" lang="ru-RU" alt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слово «Обучение»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2469" y="4354899"/>
            <a:ext cx="4754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http://dpo.nntu.ru/course/view.php?id=189</a:t>
            </a: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0" y="27698"/>
            <a:ext cx="688987" cy="6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2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243" y="180136"/>
            <a:ext cx="3042168" cy="59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1" y="18578"/>
            <a:ext cx="1036410" cy="920576"/>
          </a:xfrm>
          <a:prstGeom prst="rect">
            <a:avLst/>
          </a:prstGeom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1416761" y="180136"/>
            <a:ext cx="3616325" cy="38151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lang="ru-RU" sz="2400" b="1" spc="-4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6405"/>
              </p:ext>
            </p:extLst>
          </p:nvPr>
        </p:nvGraphicFramePr>
        <p:xfrm>
          <a:off x="139946" y="939154"/>
          <a:ext cx="11792465" cy="5701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0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7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6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778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41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Дата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Тема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Время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Модератор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17.02.2023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Организационное</a:t>
                      </a:r>
                      <a:r>
                        <a:rPr sz="2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собрание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13:00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Администрация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ЦИТР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19.02.2023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Модуль</a:t>
                      </a:r>
                      <a:r>
                        <a:rPr sz="2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Командное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взаимодействие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 marR="862965">
                        <a:lnSpc>
                          <a:spcPct val="114999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эффективной</a:t>
                      </a:r>
                      <a:r>
                        <a:rPr sz="2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команды </a:t>
                      </a:r>
                      <a:r>
                        <a:rPr sz="20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Инструменты</a:t>
                      </a:r>
                      <a:r>
                        <a:rPr sz="2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командообразования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12:00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Колесов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К.И.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26.02.2023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–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11.03.2023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Модуль</a:t>
                      </a:r>
                      <a:r>
                        <a:rPr sz="2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стартап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проектом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26.02.2023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Тема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2.1: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Инициирование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стартап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проекта</a:t>
                      </a:r>
                    </a:p>
                    <a:p>
                      <a:pPr marL="19050" marR="1384935">
                        <a:lnSpc>
                          <a:spcPct val="114999"/>
                        </a:lnSpc>
                      </a:pPr>
                      <a:r>
                        <a:rPr sz="2000" i="1" spc="-10" dirty="0">
                          <a:latin typeface="Times New Roman"/>
                          <a:cs typeface="Times New Roman"/>
                        </a:rPr>
                        <a:t>Постановка </a:t>
                      </a:r>
                      <a:r>
                        <a:rPr sz="2000" i="1" dirty="0">
                          <a:latin typeface="Times New Roman"/>
                          <a:cs typeface="Times New Roman"/>
                        </a:rPr>
                        <a:t>целей </a:t>
                      </a: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проекта </a:t>
                      </a:r>
                      <a:r>
                        <a:rPr sz="20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20" dirty="0">
                          <a:latin typeface="Times New Roman"/>
                          <a:cs typeface="Times New Roman"/>
                        </a:rPr>
                        <a:t>Разработка</a:t>
                      </a:r>
                      <a:r>
                        <a:rPr sz="20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паспорта</a:t>
                      </a:r>
                      <a:r>
                        <a:rPr sz="20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проекта.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i="1" dirty="0">
                          <a:latin typeface="Times New Roman"/>
                          <a:cs typeface="Times New Roman"/>
                        </a:rPr>
                        <a:t>Выявление</a:t>
                      </a:r>
                      <a:r>
                        <a:rPr sz="20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10" dirty="0">
                          <a:latin typeface="Times New Roman"/>
                          <a:cs typeface="Times New Roman"/>
                        </a:rPr>
                        <a:t>заинтересованных</a:t>
                      </a:r>
                      <a:r>
                        <a:rPr sz="20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сторон</a:t>
                      </a:r>
                      <a:r>
                        <a:rPr sz="20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11:00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чева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В.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2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05.03.2023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Тема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2.2: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Планирование</a:t>
                      </a:r>
                      <a:r>
                        <a:rPr sz="2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стартап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 marR="1077595">
                        <a:lnSpc>
                          <a:spcPct val="114999"/>
                        </a:lnSpc>
                      </a:pPr>
                      <a:r>
                        <a:rPr sz="2000" i="1" spc="-15" dirty="0">
                          <a:latin typeface="Times New Roman"/>
                          <a:cs typeface="Times New Roman"/>
                        </a:rPr>
                        <a:t>Иерархическая структура</a:t>
                      </a: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 проекта </a:t>
                      </a:r>
                      <a:r>
                        <a:rPr sz="2000" i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15" dirty="0">
                          <a:latin typeface="Times New Roman"/>
                          <a:cs typeface="Times New Roman"/>
                        </a:rPr>
                        <a:t>Иерархическая</a:t>
                      </a: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1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20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10" dirty="0">
                          <a:latin typeface="Times New Roman"/>
                          <a:cs typeface="Times New Roman"/>
                        </a:rPr>
                        <a:t>работ </a:t>
                      </a: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 Управление</a:t>
                      </a:r>
                      <a:r>
                        <a:rPr sz="20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15" dirty="0">
                          <a:latin typeface="Times New Roman"/>
                          <a:cs typeface="Times New Roman"/>
                        </a:rPr>
                        <a:t>временем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Управление стоимостью</a:t>
                      </a:r>
                      <a:r>
                        <a:rPr sz="20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12:00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Колесов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К.И.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4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243" y="180136"/>
            <a:ext cx="3042168" cy="59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1" y="18578"/>
            <a:ext cx="1036410" cy="920576"/>
          </a:xfrm>
          <a:prstGeom prst="rect">
            <a:avLst/>
          </a:prstGeom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1416761" y="180136"/>
            <a:ext cx="3616325" cy="38151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lang="ru-RU" sz="2400" b="1" spc="-4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81893"/>
              </p:ext>
            </p:extLst>
          </p:nvPr>
        </p:nvGraphicFramePr>
        <p:xfrm>
          <a:off x="0" y="939154"/>
          <a:ext cx="12052479" cy="5911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06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6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Дата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Тема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Время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Модератор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6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12.03.2023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Модуль</a:t>
                      </a:r>
                      <a:r>
                        <a:rPr sz="2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3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Защита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авторских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прав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результаты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интеллектуальной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000" b="1" spc="-5" dirty="0" err="1" smtClean="0">
                          <a:latin typeface="Times New Roman"/>
                          <a:cs typeface="Times New Roman"/>
                        </a:rPr>
                        <a:t>еятельности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8415" marR="18415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Результат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интеллектуальной</a:t>
                      </a:r>
                      <a:r>
                        <a:rPr sz="2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20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Авторские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права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имущественные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права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Способы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защиты</a:t>
                      </a:r>
                      <a:r>
                        <a:rPr sz="2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прав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ts val="1864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 защите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интеллектуальной</a:t>
                      </a:r>
                      <a:r>
                        <a:rPr sz="2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собственности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НГТУ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12:00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Балыкова</a:t>
                      </a:r>
                      <a:r>
                        <a:rPr sz="2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И.А.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8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19.03.2023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Модуль</a:t>
                      </a: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Эффективность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стартап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415" marR="366395">
                        <a:lnSpc>
                          <a:spcPct val="114999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Расчет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себестоимости</a:t>
                      </a:r>
                      <a:r>
                        <a:rPr sz="2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производства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единицу</a:t>
                      </a:r>
                      <a:r>
                        <a:rPr sz="2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продукции </a:t>
                      </a:r>
                      <a:r>
                        <a:rPr sz="20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безубыточности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415" marR="2067560">
                        <a:lnSpc>
                          <a:spcPts val="2210"/>
                        </a:lnSpc>
                        <a:spcBef>
                          <a:spcPts val="12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2000" spc="3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эффективности</a:t>
                      </a:r>
                      <a:r>
                        <a:rPr sz="2000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проекта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возможности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масштабирования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10:00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Митяков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С.Н.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0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26.03.2023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Модуль</a:t>
                      </a:r>
                      <a:r>
                        <a:rPr sz="2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 рисками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стартап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Идентификация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рисков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415" marR="317500">
                        <a:lnSpc>
                          <a:spcPct val="114999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рисков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уровня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их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влияния</a:t>
                      </a:r>
                      <a:r>
                        <a:rPr sz="2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реализацию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проекта </a:t>
                      </a:r>
                      <a:r>
                        <a:rPr sz="20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Мероприятия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управлению</a:t>
                      </a:r>
                      <a:r>
                        <a:rPr sz="2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рисками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15:00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Титова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Н.А.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00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243" y="180136"/>
            <a:ext cx="3042168" cy="59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1" y="18578"/>
            <a:ext cx="1036410" cy="920576"/>
          </a:xfrm>
          <a:prstGeom prst="rect">
            <a:avLst/>
          </a:prstGeom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1416761" y="180136"/>
            <a:ext cx="3616325" cy="38151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lang="ru-RU" sz="2400" b="1" spc="-4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46910"/>
              </p:ext>
            </p:extLst>
          </p:nvPr>
        </p:nvGraphicFramePr>
        <p:xfrm>
          <a:off x="101154" y="1147444"/>
          <a:ext cx="11831256" cy="5268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9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9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41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Дата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Тема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Время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Модератор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4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02.04.2023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Модуль</a:t>
                      </a: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Коммерциализация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стартап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 marR="765810">
                        <a:lnSpc>
                          <a:spcPct val="114999"/>
                        </a:lnSpc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Уровни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готовности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продукта/технологии</a:t>
                      </a:r>
                      <a:r>
                        <a:rPr sz="2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основным </a:t>
                      </a:r>
                      <a:r>
                        <a:rPr sz="20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составляющим</a:t>
                      </a:r>
                      <a:r>
                        <a:rPr sz="2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(TRL/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MRL/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CRL)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привлечения</a:t>
                      </a:r>
                      <a:r>
                        <a:rPr sz="2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финансирования</a:t>
                      </a:r>
                      <a:r>
                        <a:rPr sz="2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(виды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инвестиций,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 marR="2271395">
                        <a:lnSpc>
                          <a:spcPct val="114999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алгоритмы привлечения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инвестиций) </a:t>
                      </a:r>
                      <a:r>
                        <a:rPr sz="20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Трансфер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технологий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эффективности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позиции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инвестора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 marR="250190">
                        <a:lnSpc>
                          <a:spcPts val="2210"/>
                        </a:lnSpc>
                        <a:spcBef>
                          <a:spcPts val="12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Государственная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поддержка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высокотехнологичных</a:t>
                      </a:r>
                      <a:r>
                        <a:rPr sz="2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проектов </a:t>
                      </a:r>
                      <a:r>
                        <a:rPr sz="20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(конкурсы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Фонда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содействия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инновациям</a:t>
                      </a:r>
                      <a:r>
                        <a:rPr sz="2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специфика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конкурса)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11:00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Мурашова</a:t>
                      </a:r>
                      <a:r>
                        <a:rPr sz="20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Н.А.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09.04.2023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Диагностическая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сессия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Администрация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ЦИТР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30.04.2023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Защита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участниками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Акселератора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проектов.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Конкурс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проектов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Администрация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ЦИТР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760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734</Words>
  <Application>Microsoft Office PowerPoint</Application>
  <PresentationFormat>Произвольный</PresentationFormat>
  <Paragraphs>231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Организация и развитие молодежного предпринимательства в НГТУ</vt:lpstr>
      <vt:lpstr>Презентация PowerPoint</vt:lpstr>
      <vt:lpstr>Презентация PowerPoint</vt:lpstr>
      <vt:lpstr>Презентация PowerPoint</vt:lpstr>
      <vt:lpstr>Системы развития молодежного предпринимательства</vt:lpstr>
      <vt:lpstr>к успешной карьере через  предпринимательские  компетенции: 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реализации программы  «Стартап как диплом»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666</dc:creator>
  <cp:lastModifiedBy>Irina</cp:lastModifiedBy>
  <cp:revision>39</cp:revision>
  <dcterms:created xsi:type="dcterms:W3CDTF">2023-02-04T15:17:16Z</dcterms:created>
  <dcterms:modified xsi:type="dcterms:W3CDTF">2023-03-23T08:07:50Z</dcterms:modified>
</cp:coreProperties>
</file>