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6" r:id="rId2"/>
    <p:sldId id="291" r:id="rId3"/>
    <p:sldId id="297" r:id="rId4"/>
    <p:sldId id="319" r:id="rId5"/>
    <p:sldId id="298" r:id="rId6"/>
    <p:sldId id="300" r:id="rId7"/>
    <p:sldId id="299" r:id="rId8"/>
    <p:sldId id="307" r:id="rId9"/>
    <p:sldId id="302" r:id="rId10"/>
    <p:sldId id="304" r:id="rId11"/>
    <p:sldId id="305" r:id="rId12"/>
    <p:sldId id="306" r:id="rId13"/>
    <p:sldId id="303" r:id="rId14"/>
    <p:sldId id="301" r:id="rId15"/>
    <p:sldId id="29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6" r:id="rId24"/>
    <p:sldId id="315" r:id="rId25"/>
    <p:sldId id="317" r:id="rId26"/>
    <p:sldId id="318" r:id="rId27"/>
    <p:sldId id="277" r:id="rId2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 varScale="1">
        <p:scale>
          <a:sx n="102" d="100"/>
          <a:sy n="102" d="100"/>
        </p:scale>
        <p:origin x="942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14/4/2023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14/4/2023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4" y="295681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0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2" y="295474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400050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394335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9" y="2514600"/>
            <a:ext cx="460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4" y="2960505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4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3982641"/>
            <a:ext cx="2444750" cy="189309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3982641"/>
            <a:ext cx="2444750" cy="189309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3982641"/>
            <a:ext cx="2444750" cy="189309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2268141"/>
            <a:ext cx="2444750" cy="189309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2268141"/>
            <a:ext cx="2444750" cy="189309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2268141"/>
            <a:ext cx="2444750" cy="189309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3977931"/>
            <a:ext cx="4495800" cy="25615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43800" cy="5369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651"/>
            <a:ext cx="3276600" cy="40004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71651"/>
            <a:ext cx="4114800" cy="2457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  <a:endParaRPr lang="en-JM" altLang="ru-RU" dirty="0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685800"/>
            <a:ext cx="8045450" cy="7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879"/>
            <a:ext cx="2020202" cy="113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142\Server-file\DOCUMENTS\Отдел реализации проектов\Дизайнер\Логотипы анкудиновка\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7718"/>
            <a:ext cx="3200401" cy="8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1000" y="2343150"/>
            <a:ext cx="6560872" cy="1809751"/>
          </a:xfrm>
        </p:spPr>
        <p:txBody>
          <a:bodyPr/>
          <a:lstStyle/>
          <a:p>
            <a:r>
              <a:rPr lang="ru-RU" b="1" dirty="0" smtClean="0"/>
              <a:t>Отчетность по программе: </a:t>
            </a:r>
          </a:p>
          <a:p>
            <a:r>
              <a:rPr lang="ru-RU" b="1" dirty="0" smtClean="0"/>
              <a:t>«УМНИК»</a:t>
            </a:r>
          </a:p>
          <a:p>
            <a:r>
              <a:rPr lang="ru-RU" sz="1800" b="1" dirty="0" smtClean="0"/>
              <a:t>(на основе инструкции по отчетности за 2021 год)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3058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Отчетность 2 этап.                                                                                  </a:t>
            </a:r>
            <a:br>
              <a:rPr lang="ru-RU" altLang="ru-RU" sz="2000" b="1" dirty="0" smtClean="0">
                <a:latin typeface="Cambria" panose="02040503050406030204" pitchFamily="18" charset="0"/>
              </a:rPr>
            </a:br>
            <a:r>
              <a:rPr lang="ru-RU" altLang="ru-RU" sz="2000" b="1" dirty="0" smtClean="0">
                <a:latin typeface="Cambria" panose="02040503050406030204" pitchFamily="18" charset="0"/>
              </a:rPr>
              <a:t>Акт 2 этап. Выполнение работ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" y="971550"/>
            <a:ext cx="9092091" cy="33528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1066800" y="21907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540394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Акт 2 этап. Реализация обязательств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51271"/>
            <a:ext cx="8921394" cy="359687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143000" y="20383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0104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Акт 2 этап. Реализация обязательств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90550"/>
            <a:ext cx="7696200" cy="373400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5486400" y="17335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56388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Акт 2 этап. Реализация обязательств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8923393" cy="21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62484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Акт 2 этап.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Оценка программы </a:t>
            </a:r>
            <a:r>
              <a:rPr lang="ru-RU" altLang="ru-RU" sz="2000" b="1" dirty="0" err="1" smtClean="0">
                <a:latin typeface="Cambria" panose="02040503050406030204" pitchFamily="18" charset="0"/>
              </a:rPr>
              <a:t>Преакселерации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51271"/>
            <a:ext cx="8305800" cy="36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Научно-технический отчет.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2 </a:t>
            </a:r>
            <a:r>
              <a:rPr lang="ru-RU" altLang="ru-RU" sz="2000" b="1" dirty="0">
                <a:latin typeface="Cambria" panose="02040503050406030204" pitchFamily="18" charset="0"/>
              </a:rPr>
              <a:t>этап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42950"/>
            <a:ext cx="8757930" cy="350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Финансовый отчет заключительный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3950"/>
            <a:ext cx="8839200" cy="20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Опросник. Развитие проекта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4122"/>
            <a:ext cx="5791200" cy="3727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73137"/>
            <a:ext cx="2679623" cy="424865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286000" y="1657350"/>
            <a:ext cx="4038600" cy="1447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098282" y="17335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Опросник. Развитие проекта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6400800" cy="2283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30" y="1809750"/>
            <a:ext cx="2643520" cy="24288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2514600" y="2419350"/>
            <a:ext cx="3886200" cy="12954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066800" y="21907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ИКР (РИД) ( Этап 2 )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231"/>
            <a:ext cx="8599488" cy="371086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 flipV="1">
            <a:off x="7391399" y="2011680"/>
            <a:ext cx="1588240" cy="56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629400" y="2011680"/>
            <a:ext cx="762000" cy="147447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431451" y="1657350"/>
            <a:ext cx="1712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Инструкция!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32004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УМНИК. Договор.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62150"/>
            <a:ext cx="8610600" cy="81024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371600" y="1123950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62000" y="1123950"/>
            <a:ext cx="609600" cy="89892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47298" y="752712"/>
            <a:ext cx="1847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mbria" panose="02040503050406030204" pitchFamily="18" charset="0"/>
              </a:rPr>
              <a:t>номер договора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976272" y="1489470"/>
            <a:ext cx="183372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436552" y="1489470"/>
            <a:ext cx="539720" cy="70128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66389" y="1154099"/>
            <a:ext cx="262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ФИО победителя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857955" y="4095750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09600" y="2397055"/>
            <a:ext cx="248356" cy="169869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27013" y="3684538"/>
            <a:ext cx="2351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Cambria" panose="02040503050406030204" pitchFamily="18" charset="0"/>
              </a:rPr>
              <a:t>контактные данные 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929157" y="1126446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108024" y="1126446"/>
            <a:ext cx="1821133" cy="124721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204855" y="755208"/>
            <a:ext cx="252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Cambria" panose="02040503050406030204" pitchFamily="18" charset="0"/>
              </a:rPr>
              <a:t>н</a:t>
            </a:r>
            <a:r>
              <a:rPr lang="ru-RU" altLang="ru-RU" dirty="0" smtClean="0">
                <a:latin typeface="Cambria" panose="02040503050406030204" pitchFamily="18" charset="0"/>
              </a:rPr>
              <a:t>азвание проекта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877831" y="3436407"/>
            <a:ext cx="1743180" cy="2808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2477803" y="2728711"/>
            <a:ext cx="143208" cy="73577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58271" y="3081355"/>
            <a:ext cx="1832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mbria" panose="02040503050406030204" pitchFamily="18" charset="0"/>
              </a:rPr>
              <a:t>1 этап (принят)</a:t>
            </a:r>
            <a:endParaRPr lang="ru-RU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3636545" y="4073045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895602" y="2721115"/>
            <a:ext cx="740943" cy="135193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822612" y="3713945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mbria" panose="02040503050406030204" pitchFamily="18" charset="0"/>
              </a:rPr>
              <a:t>2</a:t>
            </a:r>
            <a:r>
              <a:rPr lang="ru-RU" altLang="ru-RU" dirty="0" smtClean="0">
                <a:latin typeface="Cambria" panose="02040503050406030204" pitchFamily="18" charset="0"/>
              </a:rPr>
              <a:t> этап (оформление)</a:t>
            </a:r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3644214" y="3410166"/>
            <a:ext cx="23988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3352800" y="2728711"/>
            <a:ext cx="290874" cy="67576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769065" y="3035140"/>
            <a:ext cx="2398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Cambria" panose="02040503050406030204" pitchFamily="18" charset="0"/>
              </a:rPr>
              <a:t>а</a:t>
            </a:r>
            <a:r>
              <a:rPr lang="ru-RU" altLang="ru-RU" dirty="0" smtClean="0">
                <a:latin typeface="Cambria" panose="02040503050406030204" pitchFamily="18" charset="0"/>
              </a:rPr>
              <a:t>кт сверки подписан</a:t>
            </a:r>
            <a:endParaRPr lang="ru-RU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5562600" y="1722961"/>
            <a:ext cx="3257876" cy="151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5562600" y="1732404"/>
            <a:ext cx="1600200" cy="3821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546424" y="1374139"/>
            <a:ext cx="3485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Cambria" panose="02040503050406030204" pitchFamily="18" charset="0"/>
              </a:rPr>
              <a:t>договор согласован и подписан </a:t>
            </a:r>
            <a:endParaRPr lang="ru-RU" dirty="0"/>
          </a:p>
        </p:txBody>
      </p:sp>
      <p:cxnSp>
        <p:nvCxnSpPr>
          <p:cNvPr id="79" name="Прямая со стрелкой 78"/>
          <p:cNvCxnSpPr/>
          <p:nvPr/>
        </p:nvCxnSpPr>
        <p:spPr>
          <a:xfrm flipH="1" flipV="1">
            <a:off x="8805712" y="2563572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495" y="2595591"/>
            <a:ext cx="2000250" cy="981075"/>
          </a:xfrm>
          <a:prstGeom prst="rect">
            <a:avLst/>
          </a:prstGeom>
        </p:spPr>
      </p:pic>
      <p:cxnSp>
        <p:nvCxnSpPr>
          <p:cNvPr id="84" name="Прямая со стрелкой 83"/>
          <p:cNvCxnSpPr/>
          <p:nvPr/>
        </p:nvCxnSpPr>
        <p:spPr>
          <a:xfrm flipH="1" flipV="1">
            <a:off x="7924800" y="3050755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ИКР (РИД) ( Этап 2 )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00150"/>
            <a:ext cx="8839200" cy="20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ИКР (РИД) ( Этап 2 )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2950"/>
            <a:ext cx="8804002" cy="3352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92538" y="3721358"/>
            <a:ext cx="225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Пункт обязательный для заполнения!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6759304" y="4241731"/>
            <a:ext cx="2107836" cy="284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62600" y="3790950"/>
            <a:ext cx="1196704" cy="45078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361950"/>
            <a:ext cx="8305800" cy="53697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Отчетность вне этапов. </a:t>
            </a:r>
            <a:r>
              <a:rPr lang="ru-RU" sz="2000" b="1" dirty="0" smtClean="0">
                <a:latin typeface="Cambria" panose="02040503050406030204" pitchFamily="18" charset="0"/>
              </a:rPr>
              <a:t>ИКСПО</a:t>
            </a:r>
            <a:r>
              <a:rPr lang="ru-RU" sz="2000" b="1" dirty="0">
                <a:latin typeface="Cambria" panose="02040503050406030204" pitchFamily="18" charset="0"/>
              </a:rPr>
              <a:t> ( Вне этапов </a:t>
            </a:r>
            <a:r>
              <a:rPr lang="ru-RU" sz="2000" b="1" dirty="0" smtClean="0">
                <a:latin typeface="Cambria" panose="02040503050406030204" pitchFamily="18" charset="0"/>
              </a:rPr>
              <a:t>).</a:t>
            </a:r>
            <a:br>
              <a:rPr lang="ru-RU" sz="2000" b="1" dirty="0" smtClean="0">
                <a:latin typeface="Cambria" panose="020405030504060302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направления сведений о состоянии правовой охраны результата интеллектуальной деятельности (РИД) – ИКСПО.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JM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599" y="594122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0847"/>
            <a:ext cx="6934200" cy="33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ИКСПО</a:t>
            </a:r>
            <a:r>
              <a:rPr lang="ru-RU" altLang="ru-RU" sz="2000" b="1" dirty="0">
                <a:latin typeface="Cambria" panose="02040503050406030204" pitchFamily="18" charset="0"/>
              </a:rPr>
              <a:t> ( Вне этапов ).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9150"/>
            <a:ext cx="865366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82599" y="200025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ИКСИ ( Вне этапов ).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/>
            </a:r>
            <a:br>
              <a:rPr lang="ru-RU" altLang="ru-RU" sz="2000" b="1" dirty="0" smtClean="0">
                <a:latin typeface="Cambria" panose="02040503050406030204" pitchFamily="18" charset="0"/>
              </a:rPr>
            </a:br>
            <a:r>
              <a:rPr lang="ru-RU" altLang="ru-RU" sz="1600" dirty="0" smtClean="0">
                <a:latin typeface="Cambria" panose="02040503050406030204" pitchFamily="18" charset="0"/>
              </a:rPr>
              <a:t>Форма </a:t>
            </a:r>
            <a:r>
              <a:rPr lang="ru-RU" altLang="ru-RU" sz="1600" dirty="0">
                <a:latin typeface="Cambria" panose="02040503050406030204" pitchFamily="18" charset="0"/>
              </a:rPr>
              <a:t>направления сведений об использовании результата интеллектуальной деятельности (РИД) – ИКСИ </a:t>
            </a:r>
            <a:endParaRPr lang="en-JM" altLang="ru-RU" sz="1600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895350"/>
            <a:ext cx="856738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ИКСИ ( Вне этапов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)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" y="971550"/>
            <a:ext cx="908752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Cambria" panose="02040503050406030204" pitchFamily="18" charset="0"/>
              </a:rPr>
              <a:t>ИКСИ ( Вне этапов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)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6562" y="182761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3" y="1047750"/>
            <a:ext cx="905090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97551"/>
            <a:ext cx="5638800" cy="74295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УМНИК 2023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6200" y="3248248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8-904-781-82-70,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echer-nn@mail.ru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88053" y="1395433"/>
            <a:ext cx="9144000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err="1" smtClean="0">
                <a:solidFill>
                  <a:srgbClr val="2E67B1"/>
                </a:solidFill>
                <a:latin typeface="Cambria" panose="02040503050406030204" pitchFamily="18" charset="0"/>
              </a:rPr>
              <a:t>Черепкова</a:t>
            </a:r>
            <a:r>
              <a:rPr lang="ru-RU" altLang="ru-RU" sz="1600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 Екатерина Алексеевна</a:t>
            </a:r>
            <a:endParaRPr lang="ru-RU" altLang="ru-RU" sz="16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Кандидат технических наук, доцент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Главный специалист отдела реализации проектов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ГУ «НИБИ»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304800" y="160173"/>
            <a:ext cx="53129" cy="563761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5494" y="-21678"/>
            <a:ext cx="32004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Отчетность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55494" y="1333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" y="572443"/>
            <a:ext cx="9062602" cy="367570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990600" y="18859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5494" y="-21678"/>
            <a:ext cx="7012106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Отчетность. На согласовании у куратора Фонда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55494" y="1333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9150"/>
            <a:ext cx="8834972" cy="32004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914400" y="1962150"/>
            <a:ext cx="131763" cy="1365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38281" y="34302"/>
            <a:ext cx="2914519" cy="40059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Акт 1 этап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38281" y="65604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7906"/>
            <a:ext cx="8524950" cy="370103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6705600" y="2026682"/>
            <a:ext cx="1588239" cy="56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876801" y="2026682"/>
            <a:ext cx="1828799" cy="46886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745651" y="1672352"/>
            <a:ext cx="2398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Инструкция!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523962" y="2026682"/>
            <a:ext cx="1181638" cy="176426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714750"/>
            <a:ext cx="2333625" cy="6000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1143000" y="3241037"/>
            <a:ext cx="433388" cy="43070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15554" y="-38934"/>
            <a:ext cx="6096000" cy="548114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Научно-технический отчет. 1 этап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369835" y="61608"/>
            <a:ext cx="45719" cy="351496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39641"/>
            <a:ext cx="8941433" cy="347143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7231399" y="1982363"/>
            <a:ext cx="1588240" cy="56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6715342" y="1982363"/>
            <a:ext cx="516058" cy="19299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71451" y="1628033"/>
            <a:ext cx="1712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Инструкция!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231399" y="1982363"/>
            <a:ext cx="1143001" cy="9906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6200" y="3795358"/>
            <a:ext cx="8823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Оформление научно-технического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отчета выполняется по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ГОСТ7.32-2017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«Отчет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 научно-исследовательской работе. Структура и правила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оформления».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65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32004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Финансовый отчет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3950"/>
            <a:ext cx="867692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4676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Подготовка экспертных заключений</a:t>
            </a: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823" y="656158"/>
            <a:ext cx="3398520" cy="3597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51271"/>
            <a:ext cx="2975535" cy="36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534400" cy="59412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Cambria" panose="02040503050406030204" pitchFamily="18" charset="0"/>
              </a:rPr>
              <a:t>Очное заслушивание для перевода на 2 этап. Промежуточная отчетность </a:t>
            </a:r>
            <a:r>
              <a:rPr lang="ru-RU" altLang="ru-RU" sz="1600" dirty="0" smtClean="0">
                <a:latin typeface="Cambria" panose="02040503050406030204" pitchFamily="18" charset="0"/>
              </a:rPr>
              <a:t>(инструкция по отчетности за 2021 год)</a:t>
            </a:r>
            <a:endParaRPr lang="en-JM" altLang="ru-RU" sz="1600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446035" y="209550"/>
            <a:ext cx="45719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781993"/>
            <a:ext cx="8458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Защита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проходит в формате очных презентаций, с сопровождение слайдов презентации в формате .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ppt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.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pptx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.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pdf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 мин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презентацию включается: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результаты каждой из работ, указанных в Этапе № 1 Работ Календарного плана;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анонс планов по выполнению работ, указанных в Этапе № 2 Работ Календарного плана;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и/или планируемые работы по коммерциализации разработки на дальнейших этапах.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Порядок оценки: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оценка проводится членами (не менее 5 человек) регионального экспертного жюри (РЭЖ).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7070</TotalTime>
  <Words>212</Words>
  <Application>Microsoft Office PowerPoint</Application>
  <PresentationFormat>Экран (16:9)</PresentationFormat>
  <Paragraphs>58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PT Sans Narrow</vt:lpstr>
      <vt:lpstr>Symbol</vt:lpstr>
      <vt:lpstr>Tahoma</vt:lpstr>
      <vt:lpstr>Times New Roman</vt:lpstr>
      <vt:lpstr>Office Theme</vt:lpstr>
      <vt:lpstr>Презентация PowerPoint</vt:lpstr>
      <vt:lpstr>УМНИК. Договор.</vt:lpstr>
      <vt:lpstr>Отчетность</vt:lpstr>
      <vt:lpstr>Отчетность. На согласовании у куратора Фонда</vt:lpstr>
      <vt:lpstr>Акт 1 этап</vt:lpstr>
      <vt:lpstr>Научно-технический отчет. 1 этап</vt:lpstr>
      <vt:lpstr>Финансовый отчет</vt:lpstr>
      <vt:lpstr>Подготовка экспертных заключений</vt:lpstr>
      <vt:lpstr>Очное заслушивание для перевода на 2 этап. Промежуточная отчетность (инструкция по отчетности за 2021 год)</vt:lpstr>
      <vt:lpstr>Отчетность 2 этап.                                                                                   Акт 2 этап. Выполнение работ</vt:lpstr>
      <vt:lpstr>Акт 2 этап. Реализация обязательств</vt:lpstr>
      <vt:lpstr>Акт 2 этап. Реализация обязательств</vt:lpstr>
      <vt:lpstr>Акт 2 этап. Реализация обязательств</vt:lpstr>
      <vt:lpstr>Акт 2 этап. Оценка программы Преакселерации</vt:lpstr>
      <vt:lpstr>Научно-технический отчет. 2 этап</vt:lpstr>
      <vt:lpstr>Финансовый отчет заключительный</vt:lpstr>
      <vt:lpstr>Опросник. Развитие проекта</vt:lpstr>
      <vt:lpstr>Опросник. Развитие проекта</vt:lpstr>
      <vt:lpstr>ИКР (РИД) ( Этап 2 )</vt:lpstr>
      <vt:lpstr>ИКР (РИД) ( Этап 2 )</vt:lpstr>
      <vt:lpstr>ИКР (РИД) ( Этап 2 )</vt:lpstr>
      <vt:lpstr>Отчетность вне этапов. ИКСПО ( Вне этапов ).  Форма направления сведений о состоянии правовой охраны результата интеллектуальной деятельности (РИД) – ИКСПО. </vt:lpstr>
      <vt:lpstr>ИКСПО ( Вне этапов ).</vt:lpstr>
      <vt:lpstr>ИКСИ ( Вне этапов ).  Форма направления сведений об использовании результата интеллектуальной деятельности (РИД) – ИКСИ </vt:lpstr>
      <vt:lpstr>ИКСИ ( Вне этапов )</vt:lpstr>
      <vt:lpstr>ИКСИ ( Вне этапов )</vt:lpstr>
      <vt:lpstr>УМНИК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Пользователь Windows</cp:lastModifiedBy>
  <cp:revision>421</cp:revision>
  <dcterms:created xsi:type="dcterms:W3CDTF">2011-12-10T01:15:11Z</dcterms:created>
  <dcterms:modified xsi:type="dcterms:W3CDTF">2023-04-14T11:16:18Z</dcterms:modified>
</cp:coreProperties>
</file>