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1" r:id="rId3"/>
    <p:sldId id="296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260" r:id="rId12"/>
    <p:sldId id="302" r:id="rId13"/>
    <p:sldId id="27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8086" autoAdjust="0"/>
  </p:normalViewPr>
  <p:slideViewPr>
    <p:cSldViewPr>
      <p:cViewPr varScale="1">
        <p:scale>
          <a:sx n="102" d="100"/>
          <a:sy n="102" d="100"/>
        </p:scale>
        <p:origin x="942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30/3/2023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30/3/2023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4" y="295681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0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2" y="295474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400050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394335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39" y="2514600"/>
            <a:ext cx="46037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4" y="2960505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4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3982641"/>
            <a:ext cx="2444750" cy="189309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3982641"/>
            <a:ext cx="2444750" cy="189309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3982641"/>
            <a:ext cx="2444750" cy="189309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2268141"/>
            <a:ext cx="2444750" cy="189309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2268141"/>
            <a:ext cx="2444750" cy="189309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2268141"/>
            <a:ext cx="2444750" cy="189309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3977931"/>
            <a:ext cx="4495800" cy="25615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543800" cy="5369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651"/>
            <a:ext cx="3276600" cy="40004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71651"/>
            <a:ext cx="4114800" cy="2457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2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  <a:endParaRPr lang="en-JM" altLang="ru-RU" dirty="0" smtClean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685800"/>
            <a:ext cx="8045450" cy="7144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mnik.fasie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mnik.fasie.ru/nizhny_novgorod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ie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879"/>
            <a:ext cx="2020202" cy="113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0.142\Server-file\DOCUMENTS\Отдел реализации проектов\Дизайнер\Логотипы анкудиновка\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7718"/>
            <a:ext cx="3200401" cy="8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1000" y="2343150"/>
            <a:ext cx="6560872" cy="1809751"/>
          </a:xfrm>
        </p:spPr>
        <p:txBody>
          <a:bodyPr/>
          <a:lstStyle/>
          <a:p>
            <a:r>
              <a:rPr lang="ru-RU" b="1" dirty="0" smtClean="0"/>
              <a:t>Оформление заявки на программу: </a:t>
            </a:r>
          </a:p>
          <a:p>
            <a:r>
              <a:rPr lang="ru-RU" b="1" dirty="0" smtClean="0"/>
              <a:t>«</a:t>
            </a:r>
            <a:r>
              <a:rPr lang="ru-RU" b="1" dirty="0"/>
              <a:t>УМНИК</a:t>
            </a:r>
            <a:r>
              <a:rPr lang="ru-RU" b="1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97419" y="57150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Подача заявки. Отчет плагиата</a:t>
            </a:r>
            <a:endParaRPr lang="ru-RU" alt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51381" y="182165"/>
            <a:ext cx="46038" cy="285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42950"/>
            <a:ext cx="4800600" cy="3447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6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Критерии </a:t>
            </a:r>
            <a:r>
              <a:rPr lang="ru-RU" altLang="ru-RU" sz="2000" b="1" dirty="0">
                <a:latin typeface="Cambria" panose="02040503050406030204" pitchFamily="18" charset="0"/>
              </a:rPr>
              <a:t>оценки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заявок </a:t>
            </a:r>
            <a:r>
              <a:rPr lang="ru-RU" altLang="ru-RU" sz="2000" b="1" dirty="0">
                <a:latin typeface="Cambria" panose="02040503050406030204" pitchFamily="18" charset="0"/>
              </a:rPr>
              <a:t>на участие в конкурсе</a:t>
            </a:r>
          </a:p>
        </p:txBody>
      </p:sp>
      <p:sp>
        <p:nvSpPr>
          <p:cNvPr id="7" name="Rectangle 16"/>
          <p:cNvSpPr/>
          <p:nvPr/>
        </p:nvSpPr>
        <p:spPr>
          <a:xfrm>
            <a:off x="411162" y="353616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44575"/>
              </p:ext>
            </p:extLst>
          </p:nvPr>
        </p:nvGraphicFramePr>
        <p:xfrm>
          <a:off x="525130" y="1200150"/>
          <a:ext cx="7060882" cy="2045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 критерия в баллах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Научно-технический уровень продукта, лежащего в основе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(ПОЛУФИНАЛ)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Перспективы коммерциализации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(ФИНАЛ)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  (ФИНАЛ)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79563" y="1901825"/>
            <a:ext cx="3017837" cy="47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6453"/>
            <a:ext cx="8229600" cy="536972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latin typeface="Cambria" panose="02040503050406030204" pitchFamily="18" charset="0"/>
              </a:rPr>
              <a:t>Основные критерии коммерческой успешности инновационного проекта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228600" y="617339"/>
            <a:ext cx="8382000" cy="358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u="sng" dirty="0"/>
              <a:t> 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Научно-технические критерии 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(полуфинал)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Научно-технический потенциал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</a:t>
            </a:r>
            <a:r>
              <a:rPr lang="ru-RU" sz="1200" b="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научно-техническая новизна  разработки; обоснованность </a:t>
            </a:r>
            <a:r>
              <a:rPr lang="ru-RU" sz="1200" b="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достаточность предложенных методов </a:t>
            </a:r>
            <a:r>
              <a:rPr lang="ru-RU" sz="1200" b="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200" b="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для получения требуемых </a:t>
            </a:r>
            <a:r>
              <a:rPr lang="ru-RU" sz="1200" b="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</a:t>
            </a:r>
            <a:r>
              <a:rPr lang="ru-RU" sz="1200" b="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НИР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Стоимость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разработки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Рыночные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(финал)</a:t>
            </a:r>
            <a:endParaRPr lang="ru-RU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проекта четко определенным потребностям рынка.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Общая емкость рынка.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Доля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Потенциальный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продаж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Позиция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конкуренции.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Финансово-экономические критерии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(финал)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Потенциальный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размер прибыли.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Ожидаемая норма прибыли.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проекта критериям эффективности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критерии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(финал</a:t>
            </a:r>
            <a:r>
              <a:rPr lang="ru-RU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и наличие материалов.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издержки.</a:t>
            </a:r>
          </a:p>
        </p:txBody>
      </p:sp>
      <p:sp>
        <p:nvSpPr>
          <p:cNvPr id="4" name="Rectangle 16"/>
          <p:cNvSpPr/>
          <p:nvPr/>
        </p:nvSpPr>
        <p:spPr>
          <a:xfrm>
            <a:off x="327871" y="237093"/>
            <a:ext cx="53129" cy="496332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7200" y="1626279"/>
            <a:ext cx="3810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</a:t>
            </a:r>
          </a:p>
          <a:p>
            <a:pPr algn="ctr"/>
            <a:r>
              <a:rPr lang="ru-RU" sz="1400" dirty="0" smtClean="0"/>
              <a:t>И</a:t>
            </a:r>
          </a:p>
          <a:p>
            <a:pPr algn="ctr"/>
            <a:r>
              <a:rPr lang="ru-RU" sz="1400" dirty="0" smtClean="0"/>
              <a:t>С</a:t>
            </a:r>
          </a:p>
          <a:p>
            <a:pPr algn="ctr"/>
            <a:r>
              <a:rPr lang="ru-RU" sz="1400" dirty="0" smtClean="0"/>
              <a:t>К</a:t>
            </a:r>
          </a:p>
          <a:p>
            <a:pPr algn="ctr"/>
            <a:r>
              <a:rPr lang="ru-RU" sz="1400" dirty="0" smtClean="0"/>
              <a:t>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32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86384"/>
            <a:ext cx="5638800" cy="74295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latin typeface="Cambria" panose="02040503050406030204" pitchFamily="18" charset="0"/>
              </a:rPr>
              <a:t>УМНИК 2023</a:t>
            </a:r>
            <a:endParaRPr lang="en-JM" altLang="ru-RU" sz="4000" b="1" dirty="0" smtClean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6200" y="3248248"/>
            <a:ext cx="9144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8-904-781-82-70,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echer-nn@mail.ru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88053" y="1395433"/>
            <a:ext cx="9144000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err="1" smtClean="0">
                <a:solidFill>
                  <a:srgbClr val="2E67B1"/>
                </a:solidFill>
                <a:latin typeface="Cambria" panose="02040503050406030204" pitchFamily="18" charset="0"/>
              </a:rPr>
              <a:t>Черепкова</a:t>
            </a:r>
            <a:r>
              <a:rPr lang="ru-RU" altLang="ru-RU" sz="1600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 Екатерина Алексеевна</a:t>
            </a:r>
            <a:endParaRPr lang="ru-RU" altLang="ru-RU" sz="16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Кандидат технических наук, доцент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Главный специалист отдела реализации проектов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ГУ «НИБИ»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304800" y="175978"/>
            <a:ext cx="53129" cy="563761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3200400" cy="59412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УМНИК 2023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590550"/>
            <a:ext cx="8991600" cy="3486150"/>
          </a:xfrm>
        </p:spPr>
        <p:txBody>
          <a:bodyPr/>
          <a:lstStyle/>
          <a:p>
            <a:r>
              <a:rPr lang="ru-RU" sz="1400" b="1" dirty="0" smtClean="0"/>
              <a:t>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олодежного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аучно-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нновационного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онкурса»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тыс. рублей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научно-исследовательских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УМНИК» - поддержка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ученых, стремящихся реализоваться через инновационную деятельность, и стимулирование массового участия молодежи в научно-технической и инновационной деятельности, а также стимулирование молодых ученых и специалистов к созданию малых инновационных предприятий, необходимых для коммерциализации результатов научных разработок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Н1. Цифровые технологии;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Н2. Медицина и технологии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Н3. Новые материалы и химические технологии;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Н4. Новые приборы и интеллектуальные производственные технологии;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Н5. Биотехнологии;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Н6. Ресурсосберегающая энергетика.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подача заявок производится в специализированной системе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umnik.fasie.ru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05978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Траектория участия в конкурсе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37540" y="895350"/>
            <a:ext cx="8404225" cy="35814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полуфинал, в котором вы будете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(есть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формат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в онлайн-системе Фонда содействия инновациям»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umnik.fasie.ru/nizhny_novgorod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полуфинальный отбор, в котором оценивается научно-технический уровень продукта, лежащего в основе проекта.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победы в полуфинале пройти обезличенную экспертизу (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эксперты Фонда оценивают заявку, поданную в системе, по критерию «научно-технический уровень продукта, лежащего в основе проекта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финал. Традиционно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Анкудиновка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 договор с Фондом содействия инновациям на выполнение научно-исследовательских работ и получают грант в размере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тыс. рублей на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6"/>
          <p:cNvSpPr/>
          <p:nvPr/>
        </p:nvSpPr>
        <p:spPr>
          <a:xfrm>
            <a:off x="381000" y="331589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103585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Подача заявки</a:t>
            </a:r>
            <a:endParaRPr lang="ru-RU" alt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11162" y="228600"/>
            <a:ext cx="46038" cy="285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59" y="483314"/>
            <a:ext cx="5568241" cy="379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0271" y="856233"/>
            <a:ext cx="3128229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инновациям</a:t>
            </a:r>
          </a:p>
          <a:p>
            <a:pPr algn="ctr"/>
            <a:r>
              <a:rPr lang="ru-RU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https://www.fasie.ru</a:t>
            </a:r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Программы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УМНИК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УМНИК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Новости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165120" y="639366"/>
            <a:ext cx="416280" cy="82483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66230" y="1464201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165120" y="795418"/>
            <a:ext cx="1635480" cy="146093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766230" y="2256347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160890" y="2726660"/>
            <a:ext cx="801510" cy="63609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62000" y="3362755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160890" y="4006619"/>
            <a:ext cx="729339" cy="16533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62000" y="4006618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4506118" y="2679717"/>
            <a:ext cx="131763" cy="1365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5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34181" y="60755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Подача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заявки</a:t>
            </a:r>
            <a:endParaRPr lang="ru-RU" alt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11162" y="185770"/>
            <a:ext cx="46038" cy="285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03018"/>
            <a:ext cx="2971800" cy="3564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06658"/>
            <a:ext cx="3063009" cy="356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2743200" y="34099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6636904" y="4095750"/>
            <a:ext cx="131763" cy="1365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85129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Подача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заявки</a:t>
            </a:r>
            <a:endParaRPr lang="ru-RU" alt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11162" y="210144"/>
            <a:ext cx="46038" cy="285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60.userapi.com/impg/VdZCQ3Nv9KVBhxItGwBl2mBurdntIj6cHDZ7Og/xHJN2BYRRpw.jpg?size=1080x1210&amp;quality=96&amp;sign=09b33f14c79a07422de5fd90194428e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8" y="889396"/>
            <a:ext cx="2915209" cy="3266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6.userapi.com/impg/Wrfn6tu85so3rQ_ezn86foq3N0lXEcUn8vae9A/h1fcep3BzYs.jpg?size=1080x1237&amp;quality=96&amp;sign=5fab08bde2fd656821f05caaf8d6be1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89397"/>
            <a:ext cx="2851577" cy="326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0.userapi.com/impg/pxUdAG4sEtQtJYvTBN4GDVFJSTckdsF5eNLz0A/hfmfHaDOgpg.jpg?size=1040x1229&amp;quality=96&amp;sign=3cc297df09bc7f2613fc960670d96d7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89397"/>
            <a:ext cx="2763837" cy="326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762000" y="22669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038600" y="1825625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315200" y="1978026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97419" y="57150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Подача заявки. Информация по заявке</a:t>
            </a:r>
            <a:endParaRPr lang="ru-RU" alt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51381" y="182165"/>
            <a:ext cx="46038" cy="285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42950"/>
            <a:ext cx="4730219" cy="351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717946"/>
            <a:ext cx="2924023" cy="351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7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97419" y="57150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Подача заявки. Информация </a:t>
            </a:r>
            <a:r>
              <a:rPr lang="ru-RU" altLang="ru-RU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по заявке</a:t>
            </a:r>
          </a:p>
        </p:txBody>
      </p:sp>
      <p:sp>
        <p:nvSpPr>
          <p:cNvPr id="7" name="Rectangle 16"/>
          <p:cNvSpPr/>
          <p:nvPr/>
        </p:nvSpPr>
        <p:spPr>
          <a:xfrm>
            <a:off x="451381" y="182165"/>
            <a:ext cx="46038" cy="285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42950"/>
            <a:ext cx="4486877" cy="3477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74" y="742950"/>
            <a:ext cx="3962400" cy="3477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6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97419" y="57150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Подача заявки. Анкета </a:t>
            </a:r>
            <a:r>
              <a:rPr lang="ru-RU" altLang="ru-RU" sz="20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бесшовности</a:t>
            </a:r>
            <a:endParaRPr lang="ru-RU" alt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51381" y="182165"/>
            <a:ext cx="46038" cy="285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42950"/>
            <a:ext cx="4233353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42950"/>
            <a:ext cx="4161822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9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</TotalTime>
  <Words>286</Words>
  <Application>Microsoft Office PowerPoint</Application>
  <PresentationFormat>Экран (16:9)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PT Sans Narrow</vt:lpstr>
      <vt:lpstr>Symbol</vt:lpstr>
      <vt:lpstr>Times New Roman</vt:lpstr>
      <vt:lpstr>Wingdings</vt:lpstr>
      <vt:lpstr>Office Theme</vt:lpstr>
      <vt:lpstr>Презентация PowerPoint</vt:lpstr>
      <vt:lpstr>УМНИК 2023</vt:lpstr>
      <vt:lpstr>Траектория участия в конкурсе</vt:lpstr>
      <vt:lpstr>Подача заявки</vt:lpstr>
      <vt:lpstr>Подача заявки</vt:lpstr>
      <vt:lpstr>Подача заявки</vt:lpstr>
      <vt:lpstr>Подача заявки. Информация по заявке</vt:lpstr>
      <vt:lpstr>Подача заявки. Информация по заявке</vt:lpstr>
      <vt:lpstr>Подача заявки. Анкета бесшовности</vt:lpstr>
      <vt:lpstr>Подача заявки. Отчет плагиата</vt:lpstr>
      <vt:lpstr>Критерии оценки заявок на участие в конкурсе</vt:lpstr>
      <vt:lpstr>Основные критерии коммерческой успешности инновационного проекта</vt:lpstr>
      <vt:lpstr>УМНИК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Пользователь Windows</cp:lastModifiedBy>
  <cp:revision>380</cp:revision>
  <dcterms:created xsi:type="dcterms:W3CDTF">2011-12-10T01:15:11Z</dcterms:created>
  <dcterms:modified xsi:type="dcterms:W3CDTF">2023-03-30T11:16:27Z</dcterms:modified>
</cp:coreProperties>
</file>