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15" autoAdjust="0"/>
    <p:restoredTop sz="94660"/>
  </p:normalViewPr>
  <p:slideViewPr>
    <p:cSldViewPr>
      <p:cViewPr varScale="1">
        <p:scale>
          <a:sx n="73" d="100"/>
          <a:sy n="73" d="100"/>
        </p:scale>
        <p:origin x="-129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6AC0D5D5-0B4C-4AF6-85A3-7810E512B1F5}" type="datetimeFigureOut">
              <a:rPr lang="ru-RU" smtClean="0"/>
              <a:t>14.04.2020</a:t>
            </a:fld>
            <a:endParaRPr lang="ru-RU"/>
          </a:p>
        </p:txBody>
      </p:sp>
      <p:sp>
        <p:nvSpPr>
          <p:cNvPr id="16" name="Номер слайда 15"/>
          <p:cNvSpPr>
            <a:spLocks noGrp="1"/>
          </p:cNvSpPr>
          <p:nvPr>
            <p:ph type="sldNum" sz="quarter" idx="11"/>
          </p:nvPr>
        </p:nvSpPr>
        <p:spPr/>
        <p:txBody>
          <a:bodyPr/>
          <a:lstStyle/>
          <a:p>
            <a:fld id="{87DFFD72-61FB-4CA1-B5FB-571F4D9CA3AE}" type="slidenum">
              <a:rPr lang="ru-RU" smtClean="0"/>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AC0D5D5-0B4C-4AF6-85A3-7810E512B1F5}" type="datetimeFigureOut">
              <a:rPr lang="ru-RU" smtClean="0"/>
              <a:t>14.04.2020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7DFFD72-61FB-4CA1-B5FB-571F4D9CA3AE}"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AC0D5D5-0B4C-4AF6-85A3-7810E512B1F5}" type="datetimeFigureOut">
              <a:rPr lang="ru-RU" smtClean="0"/>
              <a:t>14.04.2020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7DFFD72-61FB-4CA1-B5FB-571F4D9CA3AE}"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6AC0D5D5-0B4C-4AF6-85A3-7810E512B1F5}" type="datetimeFigureOut">
              <a:rPr lang="ru-RU" smtClean="0"/>
              <a:t>14.04.2020</a:t>
            </a:fld>
            <a:endParaRPr lang="ru-RU"/>
          </a:p>
        </p:txBody>
      </p:sp>
      <p:sp>
        <p:nvSpPr>
          <p:cNvPr id="15" name="Номер слайда 14"/>
          <p:cNvSpPr>
            <a:spLocks noGrp="1"/>
          </p:cNvSpPr>
          <p:nvPr>
            <p:ph type="sldNum" sz="quarter" idx="15"/>
          </p:nvPr>
        </p:nvSpPr>
        <p:spPr/>
        <p:txBody>
          <a:bodyPr/>
          <a:lstStyle>
            <a:lvl1pPr algn="ctr">
              <a:defRPr/>
            </a:lvl1pPr>
          </a:lstStyle>
          <a:p>
            <a:fld id="{87DFFD72-61FB-4CA1-B5FB-571F4D9CA3AE}" type="slidenum">
              <a:rPr lang="ru-RU" smtClean="0"/>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6AC0D5D5-0B4C-4AF6-85A3-7810E512B1F5}" type="datetimeFigureOut">
              <a:rPr lang="ru-RU" smtClean="0"/>
              <a:t>14.04.2020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7DFFD72-61FB-4CA1-B5FB-571F4D9CA3AE}" type="slidenum">
              <a:rPr lang="ru-RU" smtClean="0"/>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6AC0D5D5-0B4C-4AF6-85A3-7810E512B1F5}" type="datetimeFigureOut">
              <a:rPr lang="ru-RU" smtClean="0"/>
              <a:t>14.04.2020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7DFFD72-61FB-4CA1-B5FB-571F4D9CA3AE}" type="slidenum">
              <a:rPr lang="ru-RU" smtClean="0"/>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Содержимое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87DFFD72-61FB-4CA1-B5FB-571F4D9CA3AE}" type="slidenum">
              <a:rPr lang="ru-RU" smtClean="0"/>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6AC0D5D5-0B4C-4AF6-85A3-7810E512B1F5}" type="datetimeFigureOut">
              <a:rPr lang="ru-RU" smtClean="0"/>
              <a:t>14.04.2020</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Содержимое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6AC0D5D5-0B4C-4AF6-85A3-7810E512B1F5}" type="datetimeFigureOut">
              <a:rPr lang="ru-RU" smtClean="0"/>
              <a:t>14.04.2020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7DFFD72-61FB-4CA1-B5FB-571F4D9CA3AE}" type="slidenum">
              <a:rPr lang="ru-RU" smtClean="0"/>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AC0D5D5-0B4C-4AF6-85A3-7810E512B1F5}" type="datetimeFigureOut">
              <a:rPr lang="ru-RU" smtClean="0"/>
              <a:t>14.04.2020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7DFFD72-61FB-4CA1-B5FB-571F4D9CA3AE}"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6AC0D5D5-0B4C-4AF6-85A3-7810E512B1F5}" type="datetimeFigureOut">
              <a:rPr lang="ru-RU" smtClean="0"/>
              <a:t>14.04.2020</a:t>
            </a:fld>
            <a:endParaRPr lang="ru-RU"/>
          </a:p>
        </p:txBody>
      </p:sp>
      <p:sp>
        <p:nvSpPr>
          <p:cNvPr id="9" name="Номер слайда 8"/>
          <p:cNvSpPr>
            <a:spLocks noGrp="1"/>
          </p:cNvSpPr>
          <p:nvPr>
            <p:ph type="sldNum" sz="quarter" idx="15"/>
          </p:nvPr>
        </p:nvSpPr>
        <p:spPr/>
        <p:txBody>
          <a:bodyPr/>
          <a:lstStyle/>
          <a:p>
            <a:fld id="{87DFFD72-61FB-4CA1-B5FB-571F4D9CA3AE}" type="slidenum">
              <a:rPr lang="ru-RU" smtClean="0"/>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6AC0D5D5-0B4C-4AF6-85A3-7810E512B1F5}" type="datetimeFigureOut">
              <a:rPr lang="ru-RU" smtClean="0"/>
              <a:t>14.04.2020</a:t>
            </a:fld>
            <a:endParaRPr lang="ru-RU"/>
          </a:p>
        </p:txBody>
      </p:sp>
      <p:sp>
        <p:nvSpPr>
          <p:cNvPr id="9" name="Номер слайда 8"/>
          <p:cNvSpPr>
            <a:spLocks noGrp="1"/>
          </p:cNvSpPr>
          <p:nvPr>
            <p:ph type="sldNum" sz="quarter" idx="11"/>
          </p:nvPr>
        </p:nvSpPr>
        <p:spPr/>
        <p:txBody>
          <a:bodyPr/>
          <a:lstStyle/>
          <a:p>
            <a:fld id="{87DFFD72-61FB-4CA1-B5FB-571F4D9CA3AE}" type="slidenum">
              <a:rPr lang="ru-RU" smtClean="0"/>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6AC0D5D5-0B4C-4AF6-85A3-7810E512B1F5}" type="datetimeFigureOut">
              <a:rPr lang="ru-RU" smtClean="0"/>
              <a:t>14.04.2020</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87DFFD72-61FB-4CA1-B5FB-571F4D9CA3AE}" type="slidenum">
              <a:rPr lang="ru-RU" smtClean="0"/>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071538" y="5643578"/>
            <a:ext cx="7858148" cy="857256"/>
          </a:xfrm>
        </p:spPr>
        <p:txBody>
          <a:bodyPr/>
          <a:lstStyle/>
          <a:p>
            <a:pPr algn="r"/>
            <a:r>
              <a:rPr lang="ru-RU" dirty="0" smtClean="0">
                <a:latin typeface="Times New Roman" pitchFamily="18" charset="0"/>
                <a:cs typeface="Times New Roman" pitchFamily="18" charset="0"/>
              </a:rPr>
              <a:t>Выполнила студентка группы 18 </a:t>
            </a:r>
            <a:r>
              <a:rPr lang="ru-RU" dirty="0" err="1" smtClean="0">
                <a:latin typeface="Times New Roman" pitchFamily="18" charset="0"/>
                <a:cs typeface="Times New Roman" pitchFamily="18" charset="0"/>
              </a:rPr>
              <a:t>РиСО</a:t>
            </a:r>
            <a:r>
              <a:rPr lang="ru-RU" dirty="0" smtClean="0">
                <a:latin typeface="Times New Roman" pitchFamily="18" charset="0"/>
                <a:cs typeface="Times New Roman" pitchFamily="18" charset="0"/>
              </a:rPr>
              <a:t> Горшенина Дарья</a:t>
            </a:r>
            <a:endParaRPr lang="ru-RU" dirty="0">
              <a:latin typeface="Times New Roman" pitchFamily="18" charset="0"/>
              <a:cs typeface="Times New Roman" pitchFamily="18" charset="0"/>
            </a:endParaRPr>
          </a:p>
        </p:txBody>
      </p:sp>
      <p:sp>
        <p:nvSpPr>
          <p:cNvPr id="2" name="Заголовок 1"/>
          <p:cNvSpPr>
            <a:spLocks noGrp="1"/>
          </p:cNvSpPr>
          <p:nvPr>
            <p:ph type="ctrTitle"/>
          </p:nvPr>
        </p:nvSpPr>
        <p:spPr>
          <a:xfrm>
            <a:off x="428596" y="1571612"/>
            <a:ext cx="8305800" cy="1981200"/>
          </a:xfrm>
        </p:spPr>
        <p:txBody>
          <a:bodyPr/>
          <a:lstStyle/>
          <a:p>
            <a:r>
              <a:rPr lang="ru-RU" dirty="0" smtClean="0"/>
              <a:t>Городец в годы Великой Отечественной Войны</a:t>
            </a:r>
            <a:endParaRPr lang="ru-RU"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1428736"/>
            <a:ext cx="8258204" cy="4667264"/>
          </a:xfrm>
        </p:spPr>
        <p:txBody>
          <a:bodyPr>
            <a:normAutofit/>
          </a:bodyPr>
          <a:lstStyle/>
          <a:p>
            <a:r>
              <a:rPr lang="ru-RU" sz="2000" dirty="0">
                <a:solidFill>
                  <a:schemeClr val="bg1"/>
                </a:solidFill>
                <a:latin typeface="Times New Roman" pitchFamily="18" charset="0"/>
                <a:cs typeface="Times New Roman" pitchFamily="18" charset="0"/>
              </a:rPr>
              <a:t>В сентябре 1941 года на улицах Городца: Чапаева, Овражной, Октябрьской копались земляные щели, сооружались бомбоубежища. Жители Городца рыли рвы и траншеи для обороны Чкаловска.</a:t>
            </a:r>
          </a:p>
        </p:txBody>
      </p:sp>
      <p:pic>
        <p:nvPicPr>
          <p:cNvPr id="22530" name="Picture 2" descr="https://static-maps.yandex.ru/1.x/?ll=43.365065,56.643203&amp;size=450,450&amp;z=12&amp;l=map&amp;pt=43.365065,56.643203,pm2rdm"/>
          <p:cNvPicPr>
            <a:picLocks noChangeAspect="1" noChangeArrowheads="1"/>
          </p:cNvPicPr>
          <p:nvPr/>
        </p:nvPicPr>
        <p:blipFill>
          <a:blip r:embed="rId2"/>
          <a:srcRect/>
          <a:stretch>
            <a:fillRect/>
          </a:stretch>
        </p:blipFill>
        <p:spPr bwMode="auto">
          <a:xfrm>
            <a:off x="285720" y="2857496"/>
            <a:ext cx="3929090" cy="3000396"/>
          </a:xfrm>
          <a:prstGeom prst="rect">
            <a:avLst/>
          </a:prstGeom>
          <a:ln>
            <a:noFill/>
          </a:ln>
          <a:effectLst>
            <a:softEdge rad="112500"/>
          </a:effectLst>
        </p:spPr>
      </p:pic>
      <p:pic>
        <p:nvPicPr>
          <p:cNvPr id="22532" name="Picture 4" descr="https://www.etoretro.ru/data/media/1224/1319707071b2f.jpg"/>
          <p:cNvPicPr>
            <a:picLocks noChangeAspect="1" noChangeArrowheads="1"/>
          </p:cNvPicPr>
          <p:nvPr/>
        </p:nvPicPr>
        <p:blipFill>
          <a:blip r:embed="rId3"/>
          <a:srcRect/>
          <a:stretch>
            <a:fillRect/>
          </a:stretch>
        </p:blipFill>
        <p:spPr bwMode="auto">
          <a:xfrm>
            <a:off x="4286248" y="2857496"/>
            <a:ext cx="4562130" cy="3000396"/>
          </a:xfrm>
          <a:prstGeom prst="rect">
            <a:avLst/>
          </a:prstGeom>
          <a:ln>
            <a:noFill/>
          </a:ln>
          <a:effectLst>
            <a:softEdge rad="112500"/>
          </a:effectLst>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1428736"/>
            <a:ext cx="6429388" cy="4429156"/>
          </a:xfrm>
        </p:spPr>
        <p:txBody>
          <a:bodyPr anchor="ctr">
            <a:noAutofit/>
          </a:bodyPr>
          <a:lstStyle/>
          <a:p>
            <a:pPr>
              <a:buNone/>
            </a:pPr>
            <a:r>
              <a:rPr lang="ru-RU" sz="2000" dirty="0" smtClean="0">
                <a:latin typeface="Times New Roman" pitchFamily="18" charset="0"/>
                <a:cs typeface="Times New Roman" pitchFamily="18" charset="0"/>
              </a:rPr>
              <a:t>      </a:t>
            </a:r>
            <a:r>
              <a:rPr lang="ru-RU" sz="2000" dirty="0" smtClean="0">
                <a:solidFill>
                  <a:schemeClr val="bg1"/>
                </a:solidFill>
                <a:latin typeface="Times New Roman" pitchFamily="18" charset="0"/>
                <a:cs typeface="Times New Roman" pitchFamily="18" charset="0"/>
              </a:rPr>
              <a:t>В </a:t>
            </a:r>
            <a:r>
              <a:rPr lang="ru-RU" sz="2000" dirty="0">
                <a:solidFill>
                  <a:schemeClr val="bg1"/>
                </a:solidFill>
                <a:latin typeface="Times New Roman" pitchFamily="18" charset="0"/>
                <a:cs typeface="Times New Roman" pitchFamily="18" charset="0"/>
              </a:rPr>
              <a:t>первые же дни свыше 470 </a:t>
            </a:r>
            <a:r>
              <a:rPr lang="ru-RU" sz="2000" dirty="0" smtClean="0">
                <a:solidFill>
                  <a:schemeClr val="bg1"/>
                </a:solidFill>
                <a:latin typeface="Times New Roman" pitchFamily="18" charset="0"/>
                <a:cs typeface="Times New Roman" pitchFamily="18" charset="0"/>
              </a:rPr>
              <a:t>комсомольцев Нижегородского района ушли </a:t>
            </a:r>
            <a:r>
              <a:rPr lang="ru-RU" sz="2000" dirty="0">
                <a:solidFill>
                  <a:schemeClr val="bg1"/>
                </a:solidFill>
                <a:latin typeface="Times New Roman" pitchFamily="18" charset="0"/>
                <a:cs typeface="Times New Roman" pitchFamily="18" charset="0"/>
              </a:rPr>
              <a:t>на защиту Родины. Среди них Иван Порфирьевич </a:t>
            </a:r>
            <a:r>
              <a:rPr lang="ru-RU" sz="2000" dirty="0" err="1">
                <a:solidFill>
                  <a:schemeClr val="bg1"/>
                </a:solidFill>
                <a:latin typeface="Times New Roman" pitchFamily="18" charset="0"/>
                <a:cs typeface="Times New Roman" pitchFamily="18" charset="0"/>
              </a:rPr>
              <a:t>Железов</a:t>
            </a:r>
            <a:r>
              <a:rPr lang="ru-RU" sz="2000" dirty="0">
                <a:solidFill>
                  <a:schemeClr val="bg1"/>
                </a:solidFill>
                <a:latin typeface="Times New Roman" pitchFamily="18" charset="0"/>
                <a:cs typeface="Times New Roman" pitchFamily="18" charset="0"/>
              </a:rPr>
              <a:t>, комсомолец с 1939 </a:t>
            </a:r>
            <a:r>
              <a:rPr lang="ru-RU" sz="2000" dirty="0" smtClean="0">
                <a:solidFill>
                  <a:schemeClr val="bg1"/>
                </a:solidFill>
                <a:latin typeface="Times New Roman" pitchFamily="18" charset="0"/>
                <a:cs typeface="Times New Roman" pitchFamily="18" charset="0"/>
              </a:rPr>
              <a:t>года (1 фото), </a:t>
            </a:r>
            <a:r>
              <a:rPr lang="ru-RU" sz="2000" dirty="0">
                <a:solidFill>
                  <a:schemeClr val="bg1"/>
                </a:solidFill>
                <a:latin typeface="Times New Roman" pitchFamily="18" charset="0"/>
                <a:cs typeface="Times New Roman" pitchFamily="18" charset="0"/>
              </a:rPr>
              <a:t>стал командиром минометного взвода, Игорь Александрович Малин, комсомолец с 1938 </a:t>
            </a:r>
            <a:r>
              <a:rPr lang="ru-RU" sz="2000" dirty="0" smtClean="0">
                <a:solidFill>
                  <a:schemeClr val="bg1"/>
                </a:solidFill>
                <a:latin typeface="Times New Roman" pitchFamily="18" charset="0"/>
                <a:cs typeface="Times New Roman" pitchFamily="18" charset="0"/>
              </a:rPr>
              <a:t>года (2 фото), </a:t>
            </a:r>
            <a:r>
              <a:rPr lang="ru-RU" sz="2000" dirty="0">
                <a:solidFill>
                  <a:schemeClr val="bg1"/>
                </a:solidFill>
                <a:latin typeface="Times New Roman" pitchFamily="18" charset="0"/>
                <a:cs typeface="Times New Roman" pitchFamily="18" charset="0"/>
              </a:rPr>
              <a:t>командир пулеметного взвода. Комсомолец Фёдор </a:t>
            </a:r>
            <a:r>
              <a:rPr lang="ru-RU" sz="2000" dirty="0" err="1">
                <a:solidFill>
                  <a:schemeClr val="bg1"/>
                </a:solidFill>
                <a:latin typeface="Times New Roman" pitchFamily="18" charset="0"/>
                <a:cs typeface="Times New Roman" pitchFamily="18" charset="0"/>
              </a:rPr>
              <a:t>Поликарпович</a:t>
            </a:r>
            <a:r>
              <a:rPr lang="ru-RU" sz="2000" dirty="0">
                <a:solidFill>
                  <a:schemeClr val="bg1"/>
                </a:solidFill>
                <a:latin typeface="Times New Roman" pitchFamily="18" charset="0"/>
                <a:cs typeface="Times New Roman" pitchFamily="18" charset="0"/>
              </a:rPr>
              <a:t> Постников стал штурманом звена тяжелых бомбардировщиков, Валя </a:t>
            </a:r>
            <a:r>
              <a:rPr lang="ru-RU" sz="2000" dirty="0" err="1">
                <a:solidFill>
                  <a:schemeClr val="bg1"/>
                </a:solidFill>
                <a:latin typeface="Times New Roman" pitchFamily="18" charset="0"/>
                <a:cs typeface="Times New Roman" pitchFamily="18" charset="0"/>
              </a:rPr>
              <a:t>Вискова</a:t>
            </a:r>
            <a:r>
              <a:rPr lang="ru-RU" sz="2000" dirty="0">
                <a:solidFill>
                  <a:schemeClr val="bg1"/>
                </a:solidFill>
                <a:latin typeface="Times New Roman" pitchFamily="18" charset="0"/>
                <a:cs typeface="Times New Roman" pitchFamily="18" charset="0"/>
              </a:rPr>
              <a:t> -- медицинской сестрой, Валентина </a:t>
            </a:r>
            <a:r>
              <a:rPr lang="ru-RU" sz="2000" dirty="0" err="1">
                <a:solidFill>
                  <a:schemeClr val="bg1"/>
                </a:solidFill>
                <a:latin typeface="Times New Roman" pitchFamily="18" charset="0"/>
                <a:cs typeface="Times New Roman" pitchFamily="18" charset="0"/>
              </a:rPr>
              <a:t>Бурмистрова</a:t>
            </a:r>
            <a:r>
              <a:rPr lang="ru-RU" sz="2000" dirty="0">
                <a:solidFill>
                  <a:schemeClr val="bg1"/>
                </a:solidFill>
                <a:latin typeface="Times New Roman" pitchFamily="18" charset="0"/>
                <a:cs typeface="Times New Roman" pitchFamily="18" charset="0"/>
              </a:rPr>
              <a:t> -- хирургом медсанбата, Лариса Мезенцева -- </a:t>
            </a:r>
            <a:r>
              <a:rPr lang="ru-RU" sz="2000" dirty="0" smtClean="0">
                <a:solidFill>
                  <a:schemeClr val="bg1"/>
                </a:solidFill>
                <a:latin typeface="Times New Roman" pitchFamily="18" charset="0"/>
                <a:cs typeface="Times New Roman" pitchFamily="18" charset="0"/>
              </a:rPr>
              <a:t>врачом-ординатором. В </a:t>
            </a:r>
            <a:r>
              <a:rPr lang="ru-RU" sz="2000" dirty="0">
                <a:solidFill>
                  <a:schemeClr val="bg1"/>
                </a:solidFill>
                <a:latin typeface="Times New Roman" pitchFamily="18" charset="0"/>
                <a:cs typeface="Times New Roman" pitchFamily="18" charset="0"/>
              </a:rPr>
              <a:t>1943 году 1285 </a:t>
            </a:r>
            <a:r>
              <a:rPr lang="ru-RU" sz="2000" dirty="0" err="1">
                <a:solidFill>
                  <a:schemeClr val="bg1"/>
                </a:solidFill>
                <a:latin typeface="Times New Roman" pitchFamily="18" charset="0"/>
                <a:cs typeface="Times New Roman" pitchFamily="18" charset="0"/>
              </a:rPr>
              <a:t>комсомольцев-городчан</a:t>
            </a:r>
            <a:r>
              <a:rPr lang="ru-RU" sz="2000" dirty="0">
                <a:solidFill>
                  <a:schemeClr val="bg1"/>
                </a:solidFill>
                <a:latin typeface="Times New Roman" pitchFamily="18" charset="0"/>
                <a:cs typeface="Times New Roman" pitchFamily="18" charset="0"/>
              </a:rPr>
              <a:t> были в рядах Советской Армии. </a:t>
            </a:r>
          </a:p>
        </p:txBody>
      </p:sp>
      <p:sp>
        <p:nvSpPr>
          <p:cNvPr id="2" name="Заголовок 1"/>
          <p:cNvSpPr>
            <a:spLocks noGrp="1"/>
          </p:cNvSpPr>
          <p:nvPr>
            <p:ph type="title"/>
          </p:nvPr>
        </p:nvSpPr>
        <p:spPr>
          <a:xfrm>
            <a:off x="428596" y="214290"/>
            <a:ext cx="8229600" cy="1143000"/>
          </a:xfrm>
        </p:spPr>
        <p:txBody>
          <a:bodyPr/>
          <a:lstStyle/>
          <a:p>
            <a:pPr algn="ctr"/>
            <a:r>
              <a:rPr lang="ru-RU" dirty="0" smtClean="0"/>
              <a:t>История в лицах</a:t>
            </a:r>
            <a:endParaRPr lang="ru-RU" dirty="0"/>
          </a:p>
        </p:txBody>
      </p:sp>
      <p:pic>
        <p:nvPicPr>
          <p:cNvPr id="10242" name="Picture 2" descr="https://im0-tub-ru.yandex.net/i?id=62c5c7f3be3fe8f251bf159947b0aafc-sr&amp;n=13"/>
          <p:cNvPicPr>
            <a:picLocks noChangeAspect="1" noChangeArrowheads="1"/>
          </p:cNvPicPr>
          <p:nvPr/>
        </p:nvPicPr>
        <p:blipFill>
          <a:blip r:embed="rId2"/>
          <a:srcRect/>
          <a:stretch>
            <a:fillRect/>
          </a:stretch>
        </p:blipFill>
        <p:spPr bwMode="auto">
          <a:xfrm>
            <a:off x="6929454" y="1000108"/>
            <a:ext cx="1927478" cy="2571768"/>
          </a:xfrm>
          <a:prstGeom prst="rect">
            <a:avLst/>
          </a:prstGeom>
          <a:ln>
            <a:noFill/>
          </a:ln>
          <a:effectLst>
            <a:softEdge rad="112500"/>
          </a:effectLst>
        </p:spPr>
      </p:pic>
      <p:pic>
        <p:nvPicPr>
          <p:cNvPr id="10244" name="Picture 4" descr="http://radilov.ru/images/stories/galery/malinia.jpg"/>
          <p:cNvPicPr>
            <a:picLocks noChangeAspect="1" noChangeArrowheads="1"/>
          </p:cNvPicPr>
          <p:nvPr/>
        </p:nvPicPr>
        <p:blipFill>
          <a:blip r:embed="rId3"/>
          <a:srcRect/>
          <a:stretch>
            <a:fillRect/>
          </a:stretch>
        </p:blipFill>
        <p:spPr bwMode="auto">
          <a:xfrm>
            <a:off x="6929454" y="3857628"/>
            <a:ext cx="1885953" cy="2669806"/>
          </a:xfrm>
          <a:prstGeom prst="rect">
            <a:avLst/>
          </a:prstGeom>
          <a:ln>
            <a:noFill/>
          </a:ln>
          <a:effectLst>
            <a:softEdge rad="112500"/>
          </a:effectLst>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42910" y="714356"/>
            <a:ext cx="7500990" cy="2714644"/>
          </a:xfrm>
        </p:spPr>
        <p:txBody>
          <a:bodyPr>
            <a:noAutofit/>
          </a:bodyPr>
          <a:lstStyle/>
          <a:p>
            <a:pPr>
              <a:lnSpc>
                <a:spcPct val="120000"/>
              </a:lnSpc>
            </a:pPr>
            <a:r>
              <a:rPr lang="ru-RU" sz="2000" dirty="0">
                <a:solidFill>
                  <a:schemeClr val="bg1"/>
                </a:solidFill>
                <a:latin typeface="Times New Roman" pitchFamily="18" charset="0"/>
                <a:cs typeface="Times New Roman" pitchFamily="18" charset="0"/>
              </a:rPr>
              <a:t>Народное хозяйство </a:t>
            </a:r>
            <a:r>
              <a:rPr lang="ru-RU" sz="2000" dirty="0" smtClean="0">
                <a:solidFill>
                  <a:schemeClr val="bg1"/>
                </a:solidFill>
                <a:latin typeface="Times New Roman" pitchFamily="18" charset="0"/>
                <a:cs typeface="Times New Roman" pitchFamily="18" charset="0"/>
              </a:rPr>
              <a:t>Нижегородского района </a:t>
            </a:r>
            <a:r>
              <a:rPr lang="ru-RU" sz="2000" dirty="0">
                <a:solidFill>
                  <a:schemeClr val="bg1"/>
                </a:solidFill>
                <a:latin typeface="Times New Roman" pitchFamily="18" charset="0"/>
                <a:cs typeface="Times New Roman" pitchFamily="18" charset="0"/>
              </a:rPr>
              <a:t>было переведено на военный лад. Промышленные предприятия, изготовлявшие до войны мирную продукцию, стали выпускать оружие, боеприпасы, военное снаряжение. Городецкая судоверфь в годы войны изготовляла мины, деревянные части аэросаней, мостовые десантные понтоны, лодочные волокуши. Механический завод выпускал механическую часть аэросаней, мины, авиабомбы, головки реактивных снарядов, артель «Красный швейник» снабжала фронт носками, комбинезонами, погонами, маскировочными халатами.</a:t>
            </a:r>
          </a:p>
        </p:txBody>
      </p:sp>
      <p:pic>
        <p:nvPicPr>
          <p:cNvPr id="15362" name="Picture 2" descr="https://fleetphoto.ru/photo/00/50/87/50878.jpg"/>
          <p:cNvPicPr>
            <a:picLocks noChangeAspect="1" noChangeArrowheads="1"/>
          </p:cNvPicPr>
          <p:nvPr/>
        </p:nvPicPr>
        <p:blipFill>
          <a:blip r:embed="rId2" cstate="print"/>
          <a:srcRect/>
          <a:stretch>
            <a:fillRect/>
          </a:stretch>
        </p:blipFill>
        <p:spPr bwMode="auto">
          <a:xfrm>
            <a:off x="428596" y="4500570"/>
            <a:ext cx="4929190" cy="2094976"/>
          </a:xfrm>
          <a:prstGeom prst="rect">
            <a:avLst/>
          </a:prstGeom>
          <a:ln>
            <a:noFill/>
          </a:ln>
          <a:effectLst>
            <a:softEdge rad="112500"/>
          </a:effectLst>
        </p:spPr>
      </p:pic>
      <p:pic>
        <p:nvPicPr>
          <p:cNvPr id="15364" name="Picture 4" descr="https://static-maps.yandex.ru/1.x/?ll=43.47985077,56.64273453&amp;size=450,450&amp;z=13&amp;l=map&amp;pt=43.47985077,56.64273453,pm2gnm1"/>
          <p:cNvPicPr>
            <a:picLocks noChangeAspect="1" noChangeArrowheads="1"/>
          </p:cNvPicPr>
          <p:nvPr/>
        </p:nvPicPr>
        <p:blipFill>
          <a:blip r:embed="rId3"/>
          <a:srcRect/>
          <a:stretch>
            <a:fillRect/>
          </a:stretch>
        </p:blipFill>
        <p:spPr bwMode="auto">
          <a:xfrm>
            <a:off x="5429257" y="4500570"/>
            <a:ext cx="3330272" cy="2143140"/>
          </a:xfrm>
          <a:prstGeom prst="rect">
            <a:avLst/>
          </a:prstGeom>
          <a:ln>
            <a:noFill/>
          </a:ln>
          <a:effectLst>
            <a:softEdge rad="112500"/>
          </a:effectLst>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1714488"/>
            <a:ext cx="6643702" cy="3857652"/>
          </a:xfrm>
        </p:spPr>
        <p:txBody>
          <a:bodyPr>
            <a:normAutofit/>
          </a:bodyPr>
          <a:lstStyle/>
          <a:p>
            <a:r>
              <a:rPr lang="ru-RU" sz="2000" dirty="0">
                <a:solidFill>
                  <a:schemeClr val="bg1"/>
                </a:solidFill>
                <a:latin typeface="Times New Roman" pitchFamily="18" charset="0"/>
                <a:cs typeface="Times New Roman" pitchFamily="18" charset="0"/>
              </a:rPr>
              <a:t>В Городце первая комсомольско-молодёжная бригада была организована токарем механического завода, семнадцатилетним комсомольцем Олегом </a:t>
            </a:r>
            <a:r>
              <a:rPr lang="ru-RU" sz="2000" dirty="0" err="1">
                <a:solidFill>
                  <a:schemeClr val="bg1"/>
                </a:solidFill>
                <a:latin typeface="Times New Roman" pitchFamily="18" charset="0"/>
                <a:cs typeface="Times New Roman" pitchFamily="18" charset="0"/>
              </a:rPr>
              <a:t>Калминым</a:t>
            </a:r>
            <a:r>
              <a:rPr lang="ru-RU" sz="2000" dirty="0">
                <a:solidFill>
                  <a:schemeClr val="bg1"/>
                </a:solidFill>
                <a:latin typeface="Times New Roman" pitchFamily="18" charset="0"/>
                <a:cs typeface="Times New Roman" pitchFamily="18" charset="0"/>
              </a:rPr>
              <a:t>; В неё входили тогда молодые рабочие: Владимир Попов, Олег </a:t>
            </a:r>
            <a:r>
              <a:rPr lang="ru-RU" sz="2000" dirty="0" err="1">
                <a:solidFill>
                  <a:schemeClr val="bg1"/>
                </a:solidFill>
                <a:latin typeface="Times New Roman" pitchFamily="18" charset="0"/>
                <a:cs typeface="Times New Roman" pitchFamily="18" charset="0"/>
              </a:rPr>
              <a:t>Калмин</a:t>
            </a:r>
            <a:r>
              <a:rPr lang="ru-RU" sz="2000" dirty="0">
                <a:solidFill>
                  <a:schemeClr val="bg1"/>
                </a:solidFill>
                <a:latin typeface="Times New Roman" pitchFamily="18" charset="0"/>
                <a:cs typeface="Times New Roman" pitchFamily="18" charset="0"/>
              </a:rPr>
              <a:t>, Елизавета </a:t>
            </a:r>
            <a:r>
              <a:rPr lang="ru-RU" sz="2000" dirty="0" err="1">
                <a:solidFill>
                  <a:schemeClr val="bg1"/>
                </a:solidFill>
                <a:latin typeface="Times New Roman" pitchFamily="18" charset="0"/>
                <a:cs typeface="Times New Roman" pitchFamily="18" charset="0"/>
              </a:rPr>
              <a:t>Шашкова</a:t>
            </a:r>
            <a:r>
              <a:rPr lang="ru-RU" sz="2000" dirty="0">
                <a:solidFill>
                  <a:schemeClr val="bg1"/>
                </a:solidFill>
                <a:latin typeface="Times New Roman" pitchFamily="18" charset="0"/>
                <a:cs typeface="Times New Roman" pitchFamily="18" charset="0"/>
              </a:rPr>
              <a:t>, Антонина Касьянова, Николай </a:t>
            </a:r>
            <a:r>
              <a:rPr lang="ru-RU" sz="2000" dirty="0" err="1">
                <a:solidFill>
                  <a:schemeClr val="bg1"/>
                </a:solidFill>
                <a:latin typeface="Times New Roman" pitchFamily="18" charset="0"/>
                <a:cs typeface="Times New Roman" pitchFamily="18" charset="0"/>
              </a:rPr>
              <a:t>Мартемьянычев</a:t>
            </a:r>
            <a:r>
              <a:rPr lang="ru-RU" sz="2000" dirty="0">
                <a:solidFill>
                  <a:schemeClr val="bg1"/>
                </a:solidFill>
                <a:latin typeface="Times New Roman" pitchFamily="18" charset="0"/>
                <a:cs typeface="Times New Roman" pitchFamily="18" charset="0"/>
              </a:rPr>
              <a:t>, Владимир </a:t>
            </a:r>
            <a:r>
              <a:rPr lang="ru-RU" sz="2000" dirty="0" smtClean="0">
                <a:solidFill>
                  <a:schemeClr val="bg1"/>
                </a:solidFill>
                <a:latin typeface="Times New Roman" pitchFamily="18" charset="0"/>
                <a:cs typeface="Times New Roman" pitchFamily="18" charset="0"/>
              </a:rPr>
              <a:t>Вознесенский</a:t>
            </a:r>
            <a:r>
              <a:rPr lang="ru-RU" sz="2000" dirty="0">
                <a:solidFill>
                  <a:schemeClr val="bg1"/>
                </a:solidFill>
                <a:latin typeface="Times New Roman" pitchFamily="18" charset="0"/>
                <a:cs typeface="Times New Roman" pitchFamily="18" charset="0"/>
              </a:rPr>
              <a:t>, Лида </a:t>
            </a:r>
            <a:r>
              <a:rPr lang="ru-RU" sz="2000" dirty="0" err="1">
                <a:solidFill>
                  <a:schemeClr val="bg1"/>
                </a:solidFill>
                <a:latin typeface="Times New Roman" pitchFamily="18" charset="0"/>
                <a:cs typeface="Times New Roman" pitchFamily="18" charset="0"/>
              </a:rPr>
              <a:t>Бруснигина</a:t>
            </a:r>
            <a:r>
              <a:rPr lang="ru-RU" sz="2000" dirty="0">
                <a:solidFill>
                  <a:schemeClr val="bg1"/>
                </a:solidFill>
                <a:latin typeface="Times New Roman" pitchFamily="18" charset="0"/>
                <a:cs typeface="Times New Roman" pitchFamily="18" charset="0"/>
              </a:rPr>
              <a:t>, </a:t>
            </a:r>
            <a:r>
              <a:rPr lang="ru-RU" sz="2000" dirty="0" err="1">
                <a:solidFill>
                  <a:schemeClr val="bg1"/>
                </a:solidFill>
                <a:latin typeface="Times New Roman" pitchFamily="18" charset="0"/>
                <a:cs typeface="Times New Roman" pitchFamily="18" charset="0"/>
              </a:rPr>
              <a:t>Евфалия</a:t>
            </a:r>
            <a:r>
              <a:rPr lang="ru-RU" sz="2000" dirty="0">
                <a:solidFill>
                  <a:schemeClr val="bg1"/>
                </a:solidFill>
                <a:latin typeface="Times New Roman" pitchFamily="18" charset="0"/>
                <a:cs typeface="Times New Roman" pitchFamily="18" charset="0"/>
              </a:rPr>
              <a:t> </a:t>
            </a:r>
            <a:r>
              <a:rPr lang="ru-RU" sz="2000" dirty="0" err="1">
                <a:solidFill>
                  <a:schemeClr val="bg1"/>
                </a:solidFill>
                <a:latin typeface="Times New Roman" pitchFamily="18" charset="0"/>
                <a:cs typeface="Times New Roman" pitchFamily="18" charset="0"/>
              </a:rPr>
              <a:t>Батракова</a:t>
            </a:r>
            <a:r>
              <a:rPr lang="ru-RU" sz="2000" dirty="0">
                <a:solidFill>
                  <a:schemeClr val="bg1"/>
                </a:solidFill>
                <a:latin typeface="Times New Roman" pitchFamily="18" charset="0"/>
                <a:cs typeface="Times New Roman" pitchFamily="18" charset="0"/>
              </a:rPr>
              <a:t>. Их лозунгом было: «Работать за себя и за товарища, ушедшего на фронт!» На механическом заводе в 1941-1945 гг. работало 8 таких бригад.</a:t>
            </a:r>
          </a:p>
        </p:txBody>
      </p:sp>
      <p:sp>
        <p:nvSpPr>
          <p:cNvPr id="2" name="Заголовок 1"/>
          <p:cNvSpPr>
            <a:spLocks noGrp="1"/>
          </p:cNvSpPr>
          <p:nvPr>
            <p:ph type="title"/>
          </p:nvPr>
        </p:nvSpPr>
        <p:spPr>
          <a:xfrm>
            <a:off x="500034" y="285728"/>
            <a:ext cx="8229600" cy="1219200"/>
          </a:xfrm>
        </p:spPr>
        <p:txBody>
          <a:bodyPr>
            <a:noAutofit/>
          </a:bodyPr>
          <a:lstStyle/>
          <a:p>
            <a:pPr algn="ctr"/>
            <a:r>
              <a:rPr lang="ru-RU" sz="4000" dirty="0" smtClean="0"/>
              <a:t>Работать за себя и за товарища, ушедшего на фронт!</a:t>
            </a:r>
            <a:endParaRPr lang="ru-RU" sz="4000" dirty="0">
              <a:solidFill>
                <a:schemeClr val="bg1"/>
              </a:solidFill>
            </a:endParaRPr>
          </a:p>
        </p:txBody>
      </p:sp>
      <p:pic>
        <p:nvPicPr>
          <p:cNvPr id="16386" name="Picture 2" descr="http://i.mycdn.me/i?r=AzEPZsRbOZEKgBhR0XGMT1Rkym6Q7Gnjl3iQ4SDfDPDKAKaKTM5SRkZCeTgDn6uOyic"/>
          <p:cNvPicPr>
            <a:picLocks noChangeAspect="1" noChangeArrowheads="1"/>
          </p:cNvPicPr>
          <p:nvPr/>
        </p:nvPicPr>
        <p:blipFill>
          <a:blip r:embed="rId2"/>
          <a:srcRect/>
          <a:stretch>
            <a:fillRect/>
          </a:stretch>
        </p:blipFill>
        <p:spPr bwMode="auto">
          <a:xfrm>
            <a:off x="5500694" y="4357694"/>
            <a:ext cx="3344113" cy="2286015"/>
          </a:xfrm>
          <a:prstGeom prst="rect">
            <a:avLst/>
          </a:prstGeom>
          <a:ln>
            <a:noFill/>
          </a:ln>
          <a:effectLst>
            <a:softEdge rad="112500"/>
          </a:effectLst>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44" y="1643026"/>
            <a:ext cx="6286544" cy="4357742"/>
          </a:xfrm>
        </p:spPr>
        <p:txBody>
          <a:bodyPr>
            <a:normAutofit/>
          </a:bodyPr>
          <a:lstStyle/>
          <a:p>
            <a:r>
              <a:rPr lang="ru-RU" sz="2000" dirty="0">
                <a:solidFill>
                  <a:schemeClr val="bg1"/>
                </a:solidFill>
                <a:latin typeface="Times New Roman" pitchFamily="18" charset="0"/>
                <a:cs typeface="Times New Roman" pitchFamily="18" charset="0"/>
              </a:rPr>
              <a:t>На судоверфи трудовой доблестью прославил себя бригадир комсомольско-молодёжной фронтовой бригады плотников Сергей </a:t>
            </a:r>
            <a:r>
              <a:rPr lang="ru-RU" sz="2000" dirty="0" err="1">
                <a:solidFill>
                  <a:schemeClr val="bg1"/>
                </a:solidFill>
                <a:latin typeface="Times New Roman" pitchFamily="18" charset="0"/>
                <a:cs typeface="Times New Roman" pitchFamily="18" charset="0"/>
              </a:rPr>
              <a:t>Павлючков</a:t>
            </a:r>
            <a:r>
              <a:rPr lang="ru-RU" sz="2000" dirty="0">
                <a:solidFill>
                  <a:schemeClr val="bg1"/>
                </a:solidFill>
                <a:latin typeface="Times New Roman" pitchFamily="18" charset="0"/>
                <a:cs typeface="Times New Roman" pitchFamily="18" charset="0"/>
              </a:rPr>
              <a:t>. В годы войны на верфи было шесть фронтовых бригад, свыше 100 «</a:t>
            </a:r>
            <a:r>
              <a:rPr lang="ru-RU" sz="2000" dirty="0" err="1">
                <a:solidFill>
                  <a:schemeClr val="bg1"/>
                </a:solidFill>
                <a:latin typeface="Times New Roman" pitchFamily="18" charset="0"/>
                <a:cs typeface="Times New Roman" pitchFamily="18" charset="0"/>
              </a:rPr>
              <a:t>двухсотников</a:t>
            </a:r>
            <a:r>
              <a:rPr lang="ru-RU" sz="2000" dirty="0">
                <a:solidFill>
                  <a:schemeClr val="bg1"/>
                </a:solidFill>
                <a:latin typeface="Times New Roman" pitchFamily="18" charset="0"/>
                <a:cs typeface="Times New Roman" pitchFamily="18" charset="0"/>
              </a:rPr>
              <a:t>», выполнивших нормы за себя и за товарищей, ушедших на фронт, а в артели «Красный швейник» -- четыре женских фронтовых молодёжных бригады.</a:t>
            </a:r>
          </a:p>
        </p:txBody>
      </p:sp>
      <p:pic>
        <p:nvPicPr>
          <p:cNvPr id="17410" name="Picture 2" descr="http://niznov-nekropol.ucoz.ru/_si/9/49608691.jpg"/>
          <p:cNvPicPr>
            <a:picLocks noChangeAspect="1" noChangeArrowheads="1"/>
          </p:cNvPicPr>
          <p:nvPr/>
        </p:nvPicPr>
        <p:blipFill>
          <a:blip r:embed="rId2"/>
          <a:srcRect/>
          <a:stretch>
            <a:fillRect/>
          </a:stretch>
        </p:blipFill>
        <p:spPr bwMode="auto">
          <a:xfrm>
            <a:off x="6215074" y="1643050"/>
            <a:ext cx="2357420" cy="3281899"/>
          </a:xfrm>
          <a:prstGeom prst="rect">
            <a:avLst/>
          </a:prstGeom>
          <a:ln>
            <a:noFill/>
          </a:ln>
          <a:effectLst>
            <a:softEdge rad="112500"/>
          </a:effectLst>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1428736"/>
            <a:ext cx="8501122" cy="2571768"/>
          </a:xfrm>
        </p:spPr>
        <p:txBody>
          <a:bodyPr>
            <a:normAutofit/>
          </a:bodyPr>
          <a:lstStyle/>
          <a:p>
            <a:r>
              <a:rPr lang="ru-RU" sz="2000" dirty="0">
                <a:solidFill>
                  <a:schemeClr val="bg1"/>
                </a:solidFill>
                <a:latin typeface="Times New Roman" pitchFamily="18" charset="0"/>
                <a:cs typeface="Times New Roman" pitchFamily="18" charset="0"/>
              </a:rPr>
              <a:t>Население Городца и района, чем могло, помогало фронту. Осенью 1941 года сотни </a:t>
            </a:r>
            <a:r>
              <a:rPr lang="ru-RU" sz="2000" dirty="0" err="1">
                <a:solidFill>
                  <a:schemeClr val="bg1"/>
                </a:solidFill>
                <a:latin typeface="Times New Roman" pitchFamily="18" charset="0"/>
                <a:cs typeface="Times New Roman" pitchFamily="18" charset="0"/>
              </a:rPr>
              <a:t>городчан</a:t>
            </a:r>
            <a:r>
              <a:rPr lang="ru-RU" sz="2000" dirty="0">
                <a:solidFill>
                  <a:schemeClr val="bg1"/>
                </a:solidFill>
                <a:latin typeface="Times New Roman" pitchFamily="18" charset="0"/>
                <a:cs typeface="Times New Roman" pitchFamily="18" charset="0"/>
              </a:rPr>
              <a:t> строили оборонительные рубежи, а в затоне стояли четыре парохода, где жили эвакуированные ленинградцы. В деревне </a:t>
            </a:r>
            <a:r>
              <a:rPr lang="ru-RU" sz="2000" dirty="0" err="1">
                <a:solidFill>
                  <a:schemeClr val="bg1"/>
                </a:solidFill>
                <a:latin typeface="Times New Roman" pitchFamily="18" charset="0"/>
                <a:cs typeface="Times New Roman" pitchFamily="18" charset="0"/>
              </a:rPr>
              <a:t>Тяблино</a:t>
            </a:r>
            <a:r>
              <a:rPr lang="ru-RU" sz="2000" dirty="0">
                <a:solidFill>
                  <a:schemeClr val="bg1"/>
                </a:solidFill>
                <a:latin typeface="Times New Roman" pitchFamily="18" charset="0"/>
                <a:cs typeface="Times New Roman" pitchFamily="18" charset="0"/>
              </a:rPr>
              <a:t> была открыта здравница для детей, потерявших родителей. Очень много жителей, эвакуированных из Прибалтики и Ленинграда, было размещено у жителей Городца и в колхозах района.</a:t>
            </a:r>
          </a:p>
        </p:txBody>
      </p:sp>
      <p:pic>
        <p:nvPicPr>
          <p:cNvPr id="18434" name="Picture 2" descr="https://static-maps.yandex.ru/1.x/?l=map&amp;ll=43.56146400,56.64661800&amp;size=600,250&amp;z=14"/>
          <p:cNvPicPr>
            <a:picLocks noChangeAspect="1" noChangeArrowheads="1"/>
          </p:cNvPicPr>
          <p:nvPr/>
        </p:nvPicPr>
        <p:blipFill>
          <a:blip r:embed="rId2"/>
          <a:srcRect/>
          <a:stretch>
            <a:fillRect/>
          </a:stretch>
        </p:blipFill>
        <p:spPr bwMode="auto">
          <a:xfrm>
            <a:off x="0" y="4071942"/>
            <a:ext cx="5072066" cy="2786058"/>
          </a:xfrm>
          <a:prstGeom prst="rect">
            <a:avLst/>
          </a:prstGeom>
          <a:ln>
            <a:noFill/>
          </a:ln>
          <a:effectLst>
            <a:softEdge rad="112500"/>
          </a:effectLst>
        </p:spPr>
      </p:pic>
      <p:pic>
        <p:nvPicPr>
          <p:cNvPr id="18436" name="Picture 4" descr="https://fototerra.ru/photo/Russia/Gorodets/large-84943.jpg"/>
          <p:cNvPicPr>
            <a:picLocks noChangeAspect="1" noChangeArrowheads="1"/>
          </p:cNvPicPr>
          <p:nvPr/>
        </p:nvPicPr>
        <p:blipFill>
          <a:blip r:embed="rId3"/>
          <a:srcRect/>
          <a:stretch>
            <a:fillRect/>
          </a:stretch>
        </p:blipFill>
        <p:spPr bwMode="auto">
          <a:xfrm>
            <a:off x="5072066" y="4071943"/>
            <a:ext cx="4071934" cy="2786057"/>
          </a:xfrm>
          <a:prstGeom prst="rect">
            <a:avLst/>
          </a:prstGeom>
          <a:ln>
            <a:noFill/>
          </a:ln>
          <a:effectLst>
            <a:softEdge rad="112500"/>
          </a:effectLst>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1142984"/>
            <a:ext cx="6143636" cy="3643338"/>
          </a:xfrm>
        </p:spPr>
        <p:txBody>
          <a:bodyPr>
            <a:normAutofit/>
          </a:bodyPr>
          <a:lstStyle/>
          <a:p>
            <a:r>
              <a:rPr lang="ru-RU" sz="2000" dirty="0">
                <a:solidFill>
                  <a:schemeClr val="bg1"/>
                </a:solidFill>
                <a:latin typeface="Times New Roman" pitchFamily="18" charset="0"/>
                <a:cs typeface="Times New Roman" pitchFamily="18" charset="0"/>
              </a:rPr>
              <a:t>Не отставали от рабочих промышленных предприятий и труженики сельского хозяйства. Ушедших на фронт колхозников заменили подростки, многие из которых работали не хуже взрослых. Так, 16-летний комсомолец деревни </a:t>
            </a:r>
            <a:r>
              <a:rPr lang="ru-RU" sz="2000" dirty="0" err="1">
                <a:solidFill>
                  <a:schemeClr val="bg1"/>
                </a:solidFill>
                <a:latin typeface="Times New Roman" pitchFamily="18" charset="0"/>
                <a:cs typeface="Times New Roman" pitchFamily="18" charset="0"/>
              </a:rPr>
              <a:t>Засорихино</a:t>
            </a:r>
            <a:r>
              <a:rPr lang="ru-RU" sz="2000" dirty="0">
                <a:solidFill>
                  <a:schemeClr val="bg1"/>
                </a:solidFill>
                <a:latin typeface="Times New Roman" pitchFamily="18" charset="0"/>
                <a:cs typeface="Times New Roman" pitchFamily="18" charset="0"/>
              </a:rPr>
              <a:t> Марк Илларионов (колхоз «XII лет Октября») на взмёте зяби при норме полгектара за один день вспахал 0,7 га, а всего вспахал 16 га, а 13-летний подросток Федя Комиссаров из деревни Ляпунове (колхоз «Красный маяк») при норме 0,5 га вспахивал за день по 0,65 га, всего вспахал 14 га.</a:t>
            </a:r>
          </a:p>
        </p:txBody>
      </p:sp>
      <p:pic>
        <p:nvPicPr>
          <p:cNvPr id="19458" name="Picture 2" descr="https://static-maps.yandex.ru/1.x/?l=map&amp;ll=43.53970700,56.67689400&amp;size=600,250&amp;z=14"/>
          <p:cNvPicPr>
            <a:picLocks noChangeAspect="1" noChangeArrowheads="1"/>
          </p:cNvPicPr>
          <p:nvPr/>
        </p:nvPicPr>
        <p:blipFill>
          <a:blip r:embed="rId2"/>
          <a:srcRect/>
          <a:stretch>
            <a:fillRect/>
          </a:stretch>
        </p:blipFill>
        <p:spPr bwMode="auto">
          <a:xfrm>
            <a:off x="214282" y="4572008"/>
            <a:ext cx="4643470" cy="2285992"/>
          </a:xfrm>
          <a:prstGeom prst="rect">
            <a:avLst/>
          </a:prstGeom>
          <a:ln>
            <a:noFill/>
          </a:ln>
          <a:effectLst>
            <a:softEdge rad="112500"/>
          </a:effectLst>
        </p:spPr>
      </p:pic>
      <p:pic>
        <p:nvPicPr>
          <p:cNvPr id="19460" name="Picture 4" descr="https://www.etoretro.ru/data/media/1224/13197044855ed.jpg"/>
          <p:cNvPicPr>
            <a:picLocks noChangeAspect="1" noChangeArrowheads="1"/>
          </p:cNvPicPr>
          <p:nvPr/>
        </p:nvPicPr>
        <p:blipFill>
          <a:blip r:embed="rId3"/>
          <a:srcRect/>
          <a:stretch>
            <a:fillRect/>
          </a:stretch>
        </p:blipFill>
        <p:spPr bwMode="auto">
          <a:xfrm>
            <a:off x="4987638" y="4572009"/>
            <a:ext cx="4156361" cy="2285992"/>
          </a:xfrm>
          <a:prstGeom prst="rect">
            <a:avLst/>
          </a:prstGeom>
          <a:ln>
            <a:noFill/>
          </a:ln>
          <a:effectLst>
            <a:softEdge rad="112500"/>
          </a:effectLst>
        </p:spPr>
      </p:pic>
      <p:sp>
        <p:nvSpPr>
          <p:cNvPr id="19462" name="AutoShape 6" descr="https://pastvu.com/_p/a/q/d/f/qdfwa6fovdkzp6r9pa.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9464" name="AutoShape 8" descr="https://pastvu.com/_p/a/q/d/f/qdfwa6fovdkzp6r9pa.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9465" name="Picture 9" descr="C:\Users\2\Desktop\qdfwa6fovdkzp6r9pa.jpg"/>
          <p:cNvPicPr>
            <a:picLocks noChangeAspect="1" noChangeArrowheads="1"/>
          </p:cNvPicPr>
          <p:nvPr/>
        </p:nvPicPr>
        <p:blipFill>
          <a:blip r:embed="rId4" cstate="print"/>
          <a:srcRect/>
          <a:stretch>
            <a:fillRect/>
          </a:stretch>
        </p:blipFill>
        <p:spPr bwMode="auto">
          <a:xfrm>
            <a:off x="5857884" y="2500306"/>
            <a:ext cx="3286116" cy="2069035"/>
          </a:xfrm>
          <a:prstGeom prst="rect">
            <a:avLst/>
          </a:prstGeom>
          <a:ln>
            <a:noFill/>
          </a:ln>
          <a:effectLst>
            <a:softEdge rad="112500"/>
          </a:effectLst>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1071546"/>
            <a:ext cx="6286512" cy="5000660"/>
          </a:xfrm>
        </p:spPr>
        <p:txBody>
          <a:bodyPr>
            <a:normAutofit/>
          </a:bodyPr>
          <a:lstStyle/>
          <a:p>
            <a:r>
              <a:rPr lang="ru-RU" sz="2000" dirty="0">
                <a:solidFill>
                  <a:schemeClr val="bg1"/>
                </a:solidFill>
                <a:latin typeface="Times New Roman" pitchFamily="18" charset="0"/>
                <a:cs typeface="Times New Roman" pitchFamily="18" charset="0"/>
              </a:rPr>
              <a:t>В результате огромного трудового подъема работников сельского хозяйства наш район к 25-й годовщине ВЛКСМ -- 29 октября 1943 года полностью рассчитался с государством по хлебозаготовкам, </a:t>
            </a:r>
            <a:r>
              <a:rPr lang="ru-RU" sz="2000" dirty="0" err="1">
                <a:solidFill>
                  <a:schemeClr val="bg1"/>
                </a:solidFill>
                <a:latin typeface="Times New Roman" pitchFamily="18" charset="0"/>
                <a:cs typeface="Times New Roman" pitchFamily="18" charset="0"/>
              </a:rPr>
              <a:t>картофелепоставкам</a:t>
            </a:r>
            <a:r>
              <a:rPr lang="ru-RU" sz="2000" dirty="0">
                <a:solidFill>
                  <a:schemeClr val="bg1"/>
                </a:solidFill>
                <a:latin typeface="Times New Roman" pitchFamily="18" charset="0"/>
                <a:cs typeface="Times New Roman" pitchFamily="18" charset="0"/>
              </a:rPr>
              <a:t>, по сдаче овощей, полностью закончил обмолот зерновых и выполнил план подъёма зяби.</a:t>
            </a:r>
          </a:p>
          <a:p>
            <a:r>
              <a:rPr lang="ru-RU" sz="2000" dirty="0">
                <a:solidFill>
                  <a:schemeClr val="bg1"/>
                </a:solidFill>
                <a:latin typeface="Times New Roman" pitchFamily="18" charset="0"/>
                <a:cs typeface="Times New Roman" pitchFamily="18" charset="0"/>
              </a:rPr>
              <a:t>За активное участие в </a:t>
            </a:r>
            <a:r>
              <a:rPr lang="ru-RU" sz="2000" dirty="0" err="1">
                <a:solidFill>
                  <a:schemeClr val="bg1"/>
                </a:solidFill>
                <a:latin typeface="Times New Roman" pitchFamily="18" charset="0"/>
                <a:cs typeface="Times New Roman" pitchFamily="18" charset="0"/>
              </a:rPr>
              <a:t>сельхозработах</a:t>
            </a:r>
            <a:r>
              <a:rPr lang="ru-RU" sz="2000" dirty="0">
                <a:solidFill>
                  <a:schemeClr val="bg1"/>
                </a:solidFill>
                <a:latin typeface="Times New Roman" pitchFamily="18" charset="0"/>
                <a:cs typeface="Times New Roman" pitchFamily="18" charset="0"/>
              </a:rPr>
              <a:t> </a:t>
            </a:r>
            <a:r>
              <a:rPr lang="ru-RU" sz="2000" dirty="0" err="1">
                <a:solidFill>
                  <a:schemeClr val="bg1"/>
                </a:solidFill>
                <a:latin typeface="Times New Roman" pitchFamily="18" charset="0"/>
                <a:cs typeface="Times New Roman" pitchFamily="18" charset="0"/>
              </a:rPr>
              <a:t>в</a:t>
            </a:r>
            <a:r>
              <a:rPr lang="ru-RU" sz="2000" dirty="0">
                <a:solidFill>
                  <a:schemeClr val="bg1"/>
                </a:solidFill>
                <a:latin typeface="Times New Roman" pitchFamily="18" charset="0"/>
                <a:cs typeface="Times New Roman" pitchFamily="18" charset="0"/>
              </a:rPr>
              <a:t> 1943 году Городецкая районная комсомольская организация была награждена переходящим Красным знаменем ЦК ВЛКСМ. 54 молодых передовика сельского хозяйства получили значки «Отличник социалистического земледелия».</a:t>
            </a:r>
          </a:p>
          <a:p>
            <a:endParaRPr lang="ru-RU" dirty="0"/>
          </a:p>
        </p:txBody>
      </p:sp>
      <p:pic>
        <p:nvPicPr>
          <p:cNvPr id="20482" name="Picture 2" descr="https://nummi.cdnvideo.ru/images/detailed/164/10846_avers.png"/>
          <p:cNvPicPr>
            <a:picLocks noChangeAspect="1" noChangeArrowheads="1"/>
          </p:cNvPicPr>
          <p:nvPr/>
        </p:nvPicPr>
        <p:blipFill>
          <a:blip r:embed="rId2"/>
          <a:srcRect/>
          <a:stretch>
            <a:fillRect/>
          </a:stretch>
        </p:blipFill>
        <p:spPr bwMode="auto">
          <a:xfrm>
            <a:off x="5643570" y="1785926"/>
            <a:ext cx="3333720" cy="3333720"/>
          </a:xfrm>
          <a:prstGeom prst="rect">
            <a:avLst/>
          </a:prstGeom>
          <a:ln>
            <a:noFill/>
          </a:ln>
          <a:effectLst>
            <a:softEdge rad="112500"/>
          </a:effectLst>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1214422"/>
            <a:ext cx="7286644" cy="5357850"/>
          </a:xfrm>
        </p:spPr>
        <p:txBody>
          <a:bodyPr>
            <a:normAutofit/>
          </a:bodyPr>
          <a:lstStyle/>
          <a:p>
            <a:r>
              <a:rPr lang="ru-RU" sz="2000" dirty="0">
                <a:solidFill>
                  <a:schemeClr val="bg1"/>
                </a:solidFill>
                <a:latin typeface="Times New Roman" pitchFamily="18" charset="0"/>
                <a:cs typeface="Times New Roman" pitchFamily="18" charset="0"/>
              </a:rPr>
              <a:t>Более 16 тысяч жителей Городца и Городецкого района ушли на фронт. Свыше тысячи женщин находились в рядах Советской Армии. Уходили на передний край целыми семьями. Так, например, А.М. Коновалова из Городца проводила на войну пятерых сыновей: Луку Павловича, Михаила Павловича, Ефима Павловича, Алексея Павловича, Афанасия Павловича. А.А. </a:t>
            </a:r>
            <a:r>
              <a:rPr lang="ru-RU" sz="2000" dirty="0" err="1">
                <a:solidFill>
                  <a:schemeClr val="bg1"/>
                </a:solidFill>
                <a:latin typeface="Times New Roman" pitchFamily="18" charset="0"/>
                <a:cs typeface="Times New Roman" pitchFamily="18" charset="0"/>
              </a:rPr>
              <a:t>Лбова</a:t>
            </a:r>
            <a:r>
              <a:rPr lang="ru-RU" sz="2000" dirty="0">
                <a:solidFill>
                  <a:schemeClr val="bg1"/>
                </a:solidFill>
                <a:latin typeface="Times New Roman" pitchFamily="18" charset="0"/>
                <a:cs typeface="Times New Roman" pitchFamily="18" charset="0"/>
              </a:rPr>
              <a:t> отправила на фронт пятерых сыновей и дочь: Константина, Ивана, Дмитрия, Василия, Аркадия и </a:t>
            </a:r>
            <a:r>
              <a:rPr lang="ru-RU" sz="2000" dirty="0" smtClean="0">
                <a:solidFill>
                  <a:schemeClr val="bg1"/>
                </a:solidFill>
                <a:latin typeface="Times New Roman" pitchFamily="18" charset="0"/>
                <a:cs typeface="Times New Roman" pitchFamily="18" charset="0"/>
              </a:rPr>
              <a:t>Елизавету.</a:t>
            </a:r>
            <a:endParaRPr lang="ru-RU" sz="2000" dirty="0"/>
          </a:p>
        </p:txBody>
      </p:sp>
      <p:pic>
        <p:nvPicPr>
          <p:cNvPr id="21506" name="Picture 2" descr="http://www.memory-tour.ru/files/images/izobrazheniya/nizhegorodskaya_obl/4/18.jpg"/>
          <p:cNvPicPr>
            <a:picLocks noChangeAspect="1" noChangeArrowheads="1"/>
          </p:cNvPicPr>
          <p:nvPr/>
        </p:nvPicPr>
        <p:blipFill>
          <a:blip r:embed="rId2"/>
          <a:srcRect/>
          <a:stretch>
            <a:fillRect/>
          </a:stretch>
        </p:blipFill>
        <p:spPr bwMode="auto">
          <a:xfrm>
            <a:off x="4929190" y="3786190"/>
            <a:ext cx="3972589" cy="2857496"/>
          </a:xfrm>
          <a:prstGeom prst="rect">
            <a:avLst/>
          </a:prstGeom>
          <a:ln>
            <a:noFill/>
          </a:ln>
          <a:effectLst>
            <a:softEdge rad="112500"/>
          </a:effectLst>
        </p:spPr>
      </p:pic>
    </p:spTree>
  </p:cSld>
  <p:clrMapOvr>
    <a:masterClrMapping/>
  </p:clrMapOvr>
  <p:transition>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106</TotalTime>
  <Words>662</Words>
  <Application>Microsoft Office PowerPoint</Application>
  <PresentationFormat>Экран (4:3)</PresentationFormat>
  <Paragraphs>14</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Бумажная</vt:lpstr>
      <vt:lpstr>Городец в годы Великой Отечественной Войны</vt:lpstr>
      <vt:lpstr>История в лицах</vt:lpstr>
      <vt:lpstr>Слайд 3</vt:lpstr>
      <vt:lpstr>Работать за себя и за товарища, ушедшего на фронт!</vt:lpstr>
      <vt:lpstr>Слайд 5</vt:lpstr>
      <vt:lpstr>Слайд 6</vt:lpstr>
      <vt:lpstr>Слайд 7</vt:lpstr>
      <vt:lpstr>Слайд 8</vt:lpstr>
      <vt:lpstr>Слайд 9</vt:lpstr>
      <vt:lpstr>Слайд 10</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Городец в годы Великой Отечественной Войны</dc:title>
  <dc:creator>2</dc:creator>
  <cp:lastModifiedBy>2</cp:lastModifiedBy>
  <cp:revision>11</cp:revision>
  <dcterms:created xsi:type="dcterms:W3CDTF">2020-04-14T14:30:15Z</dcterms:created>
  <dcterms:modified xsi:type="dcterms:W3CDTF">2020-04-14T16:16:29Z</dcterms:modified>
</cp:coreProperties>
</file>