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400" r:id="rId2"/>
    <p:sldId id="372" r:id="rId3"/>
    <p:sldId id="373" r:id="rId4"/>
    <p:sldId id="387" r:id="rId5"/>
    <p:sldId id="386" r:id="rId6"/>
    <p:sldId id="388" r:id="rId7"/>
    <p:sldId id="389" r:id="rId8"/>
    <p:sldId id="390" r:id="rId9"/>
    <p:sldId id="391" r:id="rId10"/>
    <p:sldId id="392" r:id="rId11"/>
    <p:sldId id="393" r:id="rId12"/>
    <p:sldId id="394" r:id="rId13"/>
    <p:sldId id="395" r:id="rId14"/>
    <p:sldId id="398" r:id="rId15"/>
    <p:sldId id="399" r:id="rId16"/>
  </p:sldIdLst>
  <p:sldSz cx="9144000" cy="5143500" type="screen16x9"/>
  <p:notesSz cx="6858000" cy="9144000"/>
  <p:defaultTextStyle>
    <a:defPPr>
      <a:defRPr lang="ru-RU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C707"/>
    <a:srgbClr val="007037"/>
    <a:srgbClr val="006C2D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Средний стиль 3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31" autoAdjust="0"/>
    <p:restoredTop sz="94660"/>
  </p:normalViewPr>
  <p:slideViewPr>
    <p:cSldViewPr snapToGrid="0">
      <p:cViewPr varScale="1">
        <p:scale>
          <a:sx n="91" d="100"/>
          <a:sy n="91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73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119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936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653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81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04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002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6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69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61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094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15FAB-136D-4DD2-82FB-A636DDC756C1}" type="datetimeFigureOut">
              <a:rPr lang="ru-RU" smtClean="0"/>
              <a:t>24.03.2022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5FBC0-FB40-4CDB-AEF5-C291B23ADB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71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ga-paper.ru/company/production/virtualnyy-tur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291E2F-F79A-4815-8423-BAD66F0086D3}"/>
              </a:ext>
            </a:extLst>
          </p:cNvPr>
          <p:cNvCxnSpPr/>
          <p:nvPr/>
        </p:nvCxnSpPr>
        <p:spPr>
          <a:xfrm>
            <a:off x="285008" y="920338"/>
            <a:ext cx="8579922" cy="0"/>
          </a:xfrm>
          <a:prstGeom prst="line">
            <a:avLst/>
          </a:prstGeom>
          <a:ln w="19050">
            <a:solidFill>
              <a:srgbClr val="A8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B6D21D-A28B-45E5-99A3-6D0D2D18941F}"/>
              </a:ext>
            </a:extLst>
          </p:cNvPr>
          <p:cNvSpPr/>
          <p:nvPr/>
        </p:nvSpPr>
        <p:spPr>
          <a:xfrm>
            <a:off x="188821" y="7518"/>
            <a:ext cx="779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Начни карьеру в АО «Волга» 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+mn-cs"/>
              </a:rPr>
              <a:t>со студенческой скамьи</a:t>
            </a:r>
            <a:endParaRPr kumimoji="0" lang="ru-RU" sz="307000" b="1" i="0" u="none" strike="noStrike" kern="1200" cap="none" spc="0" normalizeH="0" baseline="3000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F60FD-5B60-4DD7-8A13-17EC49E0D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757"/>
            <a:ext cx="3514351" cy="3602743"/>
          </a:xfrm>
          <a:prstGeom prst="rect">
            <a:avLst/>
          </a:prstGeom>
        </p:spPr>
      </p:pic>
      <p:sp>
        <p:nvSpPr>
          <p:cNvPr id="10" name="TextBox 9">
            <a:hlinkClick r:id="rId3"/>
            <a:extLst>
              <a:ext uri="{FF2B5EF4-FFF2-40B4-BE49-F238E27FC236}">
                <a16:creationId xmlns:a16="http://schemas.microsoft.com/office/drawing/2014/main" id="{2E304814-DF41-47CA-8D08-DA3112ED351D}"/>
              </a:ext>
            </a:extLst>
          </p:cNvPr>
          <p:cNvSpPr txBox="1"/>
          <p:nvPr/>
        </p:nvSpPr>
        <p:spPr>
          <a:xfrm>
            <a:off x="3912219" y="1698405"/>
            <a:ext cx="372763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noProof="0" dirty="0" smtClean="0">
                <a:solidFill>
                  <a:srgbClr val="006C2D"/>
                </a:solidFill>
              </a:rPr>
              <a:t>АО «Волга»  </a:t>
            </a:r>
          </a:p>
          <a:p>
            <a:pPr lvl="0"/>
            <a:r>
              <a:rPr lang="ru-RU" sz="3200" noProof="0" dirty="0" smtClean="0">
                <a:solidFill>
                  <a:srgbClr val="006C2D"/>
                </a:solidFill>
              </a:rPr>
              <a:t>тур по предприятию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6C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630908"/>
            <a:ext cx="9144000" cy="512592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717927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3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Наши </a:t>
            </a:r>
            <a:r>
              <a:rPr kumimoji="0" lang="ru-RU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контакты: Тел.: +7 </a:t>
            </a:r>
            <a:r>
              <a:rPr kumimoji="0" lang="ru-RU" sz="153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(83144) </a:t>
            </a:r>
            <a:r>
              <a:rPr kumimoji="0" lang="ru-RU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9-36-73, </a:t>
            </a:r>
            <a:r>
              <a:rPr kumimoji="0" lang="en-US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ru-RU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listikova_av@volga-paper.ru, </a:t>
            </a:r>
            <a:r>
              <a:rPr kumimoji="0" lang="en-US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www.volga-paper.ru</a:t>
            </a:r>
            <a:endParaRPr kumimoji="0" lang="ru-RU" sz="153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126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2186076-2DBE-46AE-9645-D13BCF4BB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25"/>
            <a:ext cx="3041910" cy="32491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779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АО «Волга» Собеседование. Прямые вопросы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sp>
        <p:nvSpPr>
          <p:cNvPr id="22" name="Скругленная прямоугольная выноска 21"/>
          <p:cNvSpPr/>
          <p:nvPr/>
        </p:nvSpPr>
        <p:spPr>
          <a:xfrm>
            <a:off x="1901332" y="971051"/>
            <a:ext cx="1931509" cy="1451277"/>
          </a:xfrm>
          <a:prstGeom prst="wedgeRoundRectCallout">
            <a:avLst>
              <a:gd name="adj1" fmla="val 35904"/>
              <a:gd name="adj2" fmla="val 69233"/>
              <a:gd name="adj3" fmla="val 16667"/>
            </a:avLst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Почему </a:t>
            </a:r>
            <a:r>
              <a:rPr lang="ru-RU" sz="1800" dirty="0" smtClean="0">
                <a:solidFill>
                  <a:srgbClr val="006C2D"/>
                </a:solidFill>
              </a:rPr>
              <a:t>ты уволился </a:t>
            </a:r>
            <a:r>
              <a:rPr lang="ru-RU" sz="1800" dirty="0">
                <a:solidFill>
                  <a:srgbClr val="006C2D"/>
                </a:solidFill>
              </a:rPr>
              <a:t>с последнего места работы?</a:t>
            </a:r>
          </a:p>
        </p:txBody>
      </p:sp>
      <p:sp>
        <p:nvSpPr>
          <p:cNvPr id="23" name="Скругленная прямоугольная выноска 22"/>
          <p:cNvSpPr/>
          <p:nvPr/>
        </p:nvSpPr>
        <p:spPr>
          <a:xfrm>
            <a:off x="703997" y="2701714"/>
            <a:ext cx="2121732" cy="1464107"/>
          </a:xfrm>
          <a:prstGeom prst="wedgeRoundRectCallout">
            <a:avLst>
              <a:gd name="adj1" fmla="val 63716"/>
              <a:gd name="adj2" fmla="val -20931"/>
              <a:gd name="adj3" fmla="val 16667"/>
            </a:avLst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Расскажи принцип </a:t>
            </a:r>
            <a:r>
              <a:rPr lang="ru-RU" sz="1800" dirty="0">
                <a:solidFill>
                  <a:srgbClr val="006C2D"/>
                </a:solidFill>
              </a:rPr>
              <a:t>работы турбогенератора</a:t>
            </a:r>
          </a:p>
        </p:txBody>
      </p:sp>
      <p:sp>
        <p:nvSpPr>
          <p:cNvPr id="25" name="Скругленная прямоугольная выноска 24"/>
          <p:cNvSpPr/>
          <p:nvPr/>
        </p:nvSpPr>
        <p:spPr>
          <a:xfrm>
            <a:off x="3335982" y="3226661"/>
            <a:ext cx="1931509" cy="1451277"/>
          </a:xfrm>
          <a:prstGeom prst="wedgeRoundRectCallout">
            <a:avLst>
              <a:gd name="adj1" fmla="val 66261"/>
              <a:gd name="adj2" fmla="val 5746"/>
              <a:gd name="adj3" fmla="val 16667"/>
            </a:avLst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6C2D"/>
                </a:solidFill>
              </a:rPr>
              <a:t>Что </a:t>
            </a:r>
            <a:r>
              <a:rPr lang="ru-RU" sz="1800" dirty="0" smtClean="0">
                <a:solidFill>
                  <a:srgbClr val="006C2D"/>
                </a:solidFill>
              </a:rPr>
              <a:t>тебе </a:t>
            </a:r>
            <a:r>
              <a:rPr lang="ru-RU" sz="1800" dirty="0">
                <a:solidFill>
                  <a:srgbClr val="006C2D"/>
                </a:solidFill>
              </a:rPr>
              <a:t>в первую очередь вспоминается из детства</a:t>
            </a:r>
            <a:r>
              <a:rPr lang="ru-RU" sz="1800" dirty="0" smtClean="0">
                <a:solidFill>
                  <a:srgbClr val="006C2D"/>
                </a:solidFill>
              </a:rPr>
              <a:t>?</a:t>
            </a:r>
            <a:endParaRPr lang="ru-RU" sz="1800" dirty="0">
              <a:solidFill>
                <a:srgbClr val="006C2D"/>
              </a:solidFill>
            </a:endParaRP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331321" y="737950"/>
            <a:ext cx="1931509" cy="1451277"/>
          </a:xfrm>
          <a:prstGeom prst="wedgeRoundRectCallout">
            <a:avLst>
              <a:gd name="adj1" fmla="val -34565"/>
              <a:gd name="adj2" fmla="val 67310"/>
              <a:gd name="adj3" fmla="val 16667"/>
            </a:avLst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Приведи пример</a:t>
            </a:r>
            <a:r>
              <a:rPr lang="ru-RU" sz="1800" dirty="0">
                <a:solidFill>
                  <a:srgbClr val="006C2D"/>
                </a:solidFill>
              </a:rPr>
              <a:t>, когда </a:t>
            </a:r>
            <a:r>
              <a:rPr lang="ru-RU" sz="1800" dirty="0" smtClean="0">
                <a:solidFill>
                  <a:srgbClr val="006C2D"/>
                </a:solidFill>
              </a:rPr>
              <a:t>ты сделал больше</a:t>
            </a:r>
            <a:r>
              <a:rPr lang="ru-RU" sz="1800" dirty="0">
                <a:solidFill>
                  <a:srgbClr val="006C2D"/>
                </a:solidFill>
              </a:rPr>
              <a:t>, чем </a:t>
            </a:r>
            <a:r>
              <a:rPr lang="ru-RU" sz="1800" dirty="0" smtClean="0">
                <a:solidFill>
                  <a:srgbClr val="006C2D"/>
                </a:solidFill>
              </a:rPr>
              <a:t>требовалось</a:t>
            </a:r>
            <a:endParaRPr lang="ru-RU" sz="1800" dirty="0">
              <a:solidFill>
                <a:srgbClr val="006C2D"/>
              </a:solidFill>
            </a:endParaRPr>
          </a:p>
        </p:txBody>
      </p:sp>
      <p:sp>
        <p:nvSpPr>
          <p:cNvPr id="29" name="Скругленная прямоугольная выноска 28"/>
          <p:cNvSpPr/>
          <p:nvPr/>
        </p:nvSpPr>
        <p:spPr>
          <a:xfrm>
            <a:off x="4143438" y="1246890"/>
            <a:ext cx="1877286" cy="1374238"/>
          </a:xfrm>
          <a:prstGeom prst="wedgeRoundRectCallout">
            <a:avLst>
              <a:gd name="adj1" fmla="val -7447"/>
              <a:gd name="adj2" fmla="val 68087"/>
              <a:gd name="adj3" fmla="val 16667"/>
            </a:avLst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>
                <a:solidFill>
                  <a:srgbClr val="006C2D"/>
                </a:solidFill>
              </a:rPr>
              <a:t>Каковы </a:t>
            </a:r>
            <a:r>
              <a:rPr lang="ru-RU" sz="1800" dirty="0" smtClean="0">
                <a:solidFill>
                  <a:srgbClr val="006C2D"/>
                </a:solidFill>
              </a:rPr>
              <a:t>твои </a:t>
            </a:r>
            <a:r>
              <a:rPr lang="ru-RU" sz="1800" dirty="0">
                <a:solidFill>
                  <a:srgbClr val="006C2D"/>
                </a:solidFill>
              </a:rPr>
              <a:t>сильные стороны? </a:t>
            </a:r>
          </a:p>
        </p:txBody>
      </p:sp>
      <p:sp>
        <p:nvSpPr>
          <p:cNvPr id="30" name="Овал 29"/>
          <p:cNvSpPr/>
          <p:nvPr/>
        </p:nvSpPr>
        <p:spPr>
          <a:xfrm>
            <a:off x="5793901" y="277641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287998" y="2701714"/>
            <a:ext cx="2590758" cy="2174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Биография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Профессиональное 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соответствие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Поведение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Мотивация 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Личные особенности</a:t>
            </a:r>
            <a:endParaRPr lang="ru-RU" sz="1530" dirty="0">
              <a:solidFill>
                <a:srgbClr val="006C2D"/>
              </a:solidFill>
            </a:endParaRPr>
          </a:p>
          <a:p>
            <a:endParaRPr lang="ru-RU" sz="1530" dirty="0">
              <a:solidFill>
                <a:srgbClr val="006C2D"/>
              </a:solidFill>
            </a:endParaRPr>
          </a:p>
        </p:txBody>
      </p:sp>
      <p:sp>
        <p:nvSpPr>
          <p:cNvPr id="32" name="Овал 31"/>
          <p:cNvSpPr/>
          <p:nvPr/>
        </p:nvSpPr>
        <p:spPr>
          <a:xfrm>
            <a:off x="5793900" y="3110294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5793900" y="3688921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5793899" y="4027356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5793898" y="4397886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73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5" grpId="0" animBg="1"/>
      <p:bldP spid="26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610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АО «Волга» Собеседование. Кейс-вопросы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F95532F-D12E-48F4-8CE8-5A58746B3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8" y="-2921"/>
            <a:ext cx="3038862" cy="32491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432274-35D1-4B06-B710-BD0CA950FE82}"/>
              </a:ext>
            </a:extLst>
          </p:cNvPr>
          <p:cNvSpPr/>
          <p:nvPr/>
        </p:nvSpPr>
        <p:spPr>
          <a:xfrm>
            <a:off x="3255242" y="1074433"/>
            <a:ext cx="3929726" cy="583394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2B393-4535-4488-B385-1CB72E63E493}"/>
              </a:ext>
            </a:extLst>
          </p:cNvPr>
          <p:cNvSpPr txBox="1"/>
          <p:nvPr/>
        </p:nvSpPr>
        <p:spPr>
          <a:xfrm>
            <a:off x="4082646" y="1181464"/>
            <a:ext cx="316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Что </a:t>
            </a:r>
            <a:r>
              <a:rPr lang="ru-RU" sz="1800" b="1" dirty="0" smtClean="0">
                <a:solidFill>
                  <a:schemeClr val="bg1"/>
                </a:solidFill>
              </a:rPr>
              <a:t>делать, если….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3082" name="Picture 10" descr="https://cdn5.vectorstock.com/i/1000x1000/44/94/suitcase-icon-digital-green-vector-2121449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391" b="75499" l="17397" r="82060">
                        <a14:foregroundMark x1="42800" y1="30926" x2="45100" y2="25741"/>
                        <a14:foregroundMark x1="64700" y1="32315" x2="64400" y2="32500"/>
                        <a14:foregroundMark x1="48855" y1="50530" x2="48855" y2="50530"/>
                        <a14:foregroundMark x1="70611" y1="51590" x2="70611" y2="51590"/>
                        <a14:foregroundMark x1="29389" y1="43816" x2="29389" y2="43816"/>
                        <a14:foregroundMark x1="48092" y1="40989" x2="48092" y2="40989"/>
                        <a14:foregroundMark x1="49237" y1="60071" x2="49237" y2="60071"/>
                        <a14:foregroundMark x1="31298" y1="62898" x2="31298" y2="62898"/>
                        <a14:foregroundMark x1="43511" y1="41696" x2="43511" y2="41696"/>
                        <a14:foregroundMark x1="57252" y1="45230" x2="57252" y2="45230"/>
                        <a14:foregroundMark x1="38550" y1="33922" x2="38550" y2="33922"/>
                        <a14:foregroundMark x1="35878" y1="32509" x2="35878" y2="32509"/>
                        <a14:foregroundMark x1="28626" y1="45583" x2="28626" y2="45583"/>
                        <a14:foregroundMark x1="45420" y1="58657" x2="45420" y2="58657"/>
                        <a14:foregroundMark x1="52672" y1="54770" x2="52672" y2="54770"/>
                        <a14:foregroundMark x1="53053" y1="39929" x2="53053" y2="39929"/>
                        <a14:foregroundMark x1="69466" y1="43816" x2="69466" y2="43816"/>
                        <a14:foregroundMark x1="73282" y1="39223" x2="73282" y2="39223"/>
                        <a14:backgroundMark x1="36641" y1="48057" x2="36641" y2="48057"/>
                        <a14:backgroundMark x1="63359" y1="43816" x2="63359" y2="438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72" t="18752" r="9857" b="28013"/>
          <a:stretch/>
        </p:blipFill>
        <p:spPr bwMode="auto">
          <a:xfrm>
            <a:off x="3342626" y="1054073"/>
            <a:ext cx="740020" cy="6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FF372DF-DB64-43B1-A775-2210A7D97DA3}"/>
              </a:ext>
            </a:extLst>
          </p:cNvPr>
          <p:cNvSpPr txBox="1"/>
          <p:nvPr/>
        </p:nvSpPr>
        <p:spPr>
          <a:xfrm>
            <a:off x="1960642" y="1994310"/>
            <a:ext cx="537110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b="1" dirty="0">
                <a:solidFill>
                  <a:srgbClr val="006C2D"/>
                </a:solidFill>
              </a:rPr>
              <a:t>П</a:t>
            </a:r>
            <a:r>
              <a:rPr lang="ru-RU" sz="1800" b="1" dirty="0" smtClean="0">
                <a:solidFill>
                  <a:srgbClr val="006C2D"/>
                </a:solidFill>
              </a:rPr>
              <a:t>рофилактика</a:t>
            </a:r>
            <a:r>
              <a:rPr lang="ru-RU" sz="1800" dirty="0" smtClean="0">
                <a:solidFill>
                  <a:srgbClr val="006C2D"/>
                </a:solidFill>
              </a:rPr>
              <a:t> </a:t>
            </a:r>
            <a:r>
              <a:rPr lang="ru-RU" sz="1800" dirty="0">
                <a:solidFill>
                  <a:srgbClr val="006C2D"/>
                </a:solidFill>
              </a:rPr>
              <a:t>– расскажи, что должно быть сделано, чтобы такого не </a:t>
            </a:r>
            <a:r>
              <a:rPr lang="ru-RU" sz="1800" dirty="0" smtClean="0">
                <a:solidFill>
                  <a:srgbClr val="006C2D"/>
                </a:solidFill>
              </a:rPr>
              <a:t>случилось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6C2D"/>
                </a:solidFill>
              </a:rPr>
              <a:t>1-е решение </a:t>
            </a:r>
            <a:r>
              <a:rPr lang="ru-RU" sz="1800" dirty="0" smtClean="0">
                <a:solidFill>
                  <a:srgbClr val="006C2D"/>
                </a:solidFill>
              </a:rPr>
              <a:t>- с </a:t>
            </a:r>
            <a:r>
              <a:rPr lang="ru-RU" sz="1800" dirty="0">
                <a:solidFill>
                  <a:srgbClr val="006C2D"/>
                </a:solidFill>
              </a:rPr>
              <a:t>учетом </a:t>
            </a:r>
            <a:r>
              <a:rPr lang="ru-RU" sz="1800" dirty="0" smtClean="0">
                <a:solidFill>
                  <a:srgbClr val="006C2D"/>
                </a:solidFill>
              </a:rPr>
              <a:t>профилактики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6C2D"/>
                </a:solidFill>
              </a:rPr>
              <a:t>2-е решение</a:t>
            </a:r>
            <a:r>
              <a:rPr lang="ru-RU" sz="1800" dirty="0" smtClean="0">
                <a:solidFill>
                  <a:srgbClr val="006C2D"/>
                </a:solidFill>
              </a:rPr>
              <a:t> - </a:t>
            </a:r>
            <a:r>
              <a:rPr lang="ru-RU" sz="1800" dirty="0">
                <a:solidFill>
                  <a:srgbClr val="006C2D"/>
                </a:solidFill>
              </a:rPr>
              <a:t>обращение за </a:t>
            </a:r>
            <a:r>
              <a:rPr lang="ru-RU" sz="1800" dirty="0" smtClean="0">
                <a:solidFill>
                  <a:srgbClr val="006C2D"/>
                </a:solidFill>
              </a:rPr>
              <a:t>советом 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6C2D"/>
                </a:solidFill>
              </a:rPr>
              <a:t>3-е решение </a:t>
            </a:r>
            <a:r>
              <a:rPr lang="ru-RU" sz="1800" dirty="0" smtClean="0">
                <a:solidFill>
                  <a:srgbClr val="006C2D"/>
                </a:solidFill>
              </a:rPr>
              <a:t>– использование ресурсов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b="1" dirty="0" smtClean="0">
                <a:solidFill>
                  <a:srgbClr val="006C2D"/>
                </a:solidFill>
              </a:rPr>
              <a:t>Контроль</a:t>
            </a:r>
            <a:r>
              <a:rPr lang="ru-RU" sz="1800" dirty="0" smtClean="0">
                <a:solidFill>
                  <a:srgbClr val="006C2D"/>
                </a:solidFill>
              </a:rPr>
              <a:t> результатов</a:t>
            </a:r>
            <a:endParaRPr lang="ru-RU" sz="1800" dirty="0">
              <a:solidFill>
                <a:srgbClr val="006C2D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279038" y="342109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282998" y="2196493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279038" y="3795952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279038" y="3046229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279037" y="4170814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F95532F-D12E-48F4-8CE8-5A58746B3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8" y="-2921"/>
            <a:ext cx="3038862" cy="32491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432274-35D1-4B06-B710-BD0CA950FE82}"/>
              </a:ext>
            </a:extLst>
          </p:cNvPr>
          <p:cNvSpPr/>
          <p:nvPr/>
        </p:nvSpPr>
        <p:spPr>
          <a:xfrm>
            <a:off x="3255241" y="1074433"/>
            <a:ext cx="4471787" cy="583394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2186076-2DBE-46AE-9645-D13BCF4BB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25"/>
            <a:ext cx="3041910" cy="324917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71008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АО «Волга» Собеседование. Проективные вопросы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2B2B393-4535-4488-B385-1CB72E63E493}"/>
              </a:ext>
            </a:extLst>
          </p:cNvPr>
          <p:cNvSpPr txBox="1"/>
          <p:nvPr/>
        </p:nvSpPr>
        <p:spPr>
          <a:xfrm>
            <a:off x="3907738" y="1042964"/>
            <a:ext cx="40231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Вопрос не о себе, а о людях вообще или о ком-то в частности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3895" y="2549376"/>
            <a:ext cx="1931509" cy="1451277"/>
          </a:xfrm>
          <a:prstGeom prst="roundRect">
            <a:avLst/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Почему </a:t>
            </a:r>
            <a:r>
              <a:rPr lang="ru-RU" sz="1800" dirty="0">
                <a:solidFill>
                  <a:srgbClr val="006C2D"/>
                </a:solidFill>
              </a:rPr>
              <a:t>одни люди «Да», а другие – «Нет</a:t>
            </a:r>
            <a:r>
              <a:rPr lang="ru-RU" sz="1800" dirty="0" smtClean="0">
                <a:solidFill>
                  <a:srgbClr val="006C2D"/>
                </a:solidFill>
              </a:rPr>
              <a:t>»?</a:t>
            </a:r>
            <a:endParaRPr lang="ru-RU" sz="1800" dirty="0">
              <a:solidFill>
                <a:srgbClr val="006C2D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479299" y="2549376"/>
            <a:ext cx="1931509" cy="1451277"/>
          </a:xfrm>
          <a:prstGeom prst="roundRect">
            <a:avLst/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Что </a:t>
            </a:r>
            <a:r>
              <a:rPr lang="ru-RU" sz="1800" dirty="0">
                <a:solidFill>
                  <a:srgbClr val="006C2D"/>
                </a:solidFill>
              </a:rPr>
              <a:t>такое хороший..? 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684703" y="2549375"/>
            <a:ext cx="1931509" cy="1451277"/>
          </a:xfrm>
          <a:prstGeom prst="roundRect">
            <a:avLst/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Почему </a:t>
            </a:r>
            <a:r>
              <a:rPr lang="ru-RU" sz="1800" dirty="0">
                <a:solidFill>
                  <a:srgbClr val="006C2D"/>
                </a:solidFill>
              </a:rPr>
              <a:t>(из-за) чего что-то происходит?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6890107" y="2549375"/>
            <a:ext cx="1931509" cy="1451277"/>
          </a:xfrm>
          <a:prstGeom prst="roundRect">
            <a:avLst/>
          </a:prstGeom>
          <a:solidFill>
            <a:schemeClr val="bg1"/>
          </a:solidFill>
          <a:ln>
            <a:solidFill>
              <a:srgbClr val="A8C70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6C2D"/>
                </a:solidFill>
              </a:rPr>
              <a:t>Что </a:t>
            </a:r>
            <a:r>
              <a:rPr lang="ru-RU" sz="1800" dirty="0">
                <a:solidFill>
                  <a:srgbClr val="006C2D"/>
                </a:solidFill>
              </a:rPr>
              <a:t>побуждает </a:t>
            </a:r>
            <a:r>
              <a:rPr lang="ru-RU" sz="1800" dirty="0" smtClean="0">
                <a:solidFill>
                  <a:srgbClr val="006C2D"/>
                </a:solidFill>
              </a:rPr>
              <a:t>людей делать…?</a:t>
            </a:r>
            <a:endParaRPr lang="ru-RU" sz="1800" dirty="0">
              <a:solidFill>
                <a:srgbClr val="006C2D"/>
              </a:solidFill>
            </a:endParaRPr>
          </a:p>
        </p:txBody>
      </p:sp>
      <p:pic>
        <p:nvPicPr>
          <p:cNvPr id="5130" name="Picture 10" descr="http://iancleary.com/wp-content/uploads/2015/07/brain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3721" y1="40698" x2="33721" y2="40698"/>
                        <a14:foregroundMark x1="59884" y1="40698" x2="59884" y2="40698"/>
                        <a14:backgroundMark x1="23623" y1="22967" x2="22897" y2="32787"/>
                        <a14:backgroundMark x1="21444" y1="70893" x2="23998" y2="60019"/>
                        <a14:backgroundMark x1="28357" y1="18256" x2="26529" y2="32787"/>
                        <a14:backgroundMark x1="31240" y1="15702" x2="35247" y2="13897"/>
                      </a14:backgroundRemoval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300" y="1029955"/>
            <a:ext cx="713438" cy="7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34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F95532F-D12E-48F4-8CE8-5A58746B3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8" y="-2921"/>
            <a:ext cx="3038862" cy="3249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29685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С какой целью задают такой вопрос?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pic>
        <p:nvPicPr>
          <p:cNvPr id="6146" name="Picture 2" descr="https://lh6.googleusercontent.com/ZLMVJU14gP-HLoUF_-yfXxcbWJGBptW1P3uT_x0lUFBtS3xnIt3bn1K6XkDhtYqlvQtHQQyNG3WRjcKqNiMSC78uVZPdzIdY-idLeBEly08gXghF1syxx0W0PgqOuyJuYzPbhGi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7170">
            <a:off x="2487161" y="666354"/>
            <a:ext cx="2703831" cy="271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izoomie.com/wp-content/uploads/2013/11/post-it-gree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9828">
            <a:off x="4626404" y="1548463"/>
            <a:ext cx="2815462" cy="2829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1.bp.blogspot.com/-9moaQ_ywXSs/Tc8Ax39rK0I/AAAAAAAAARc/kaqQkczBvGU/s1600/Post-it_Pin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519" y="2368358"/>
            <a:ext cx="2824047" cy="28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rot="469349">
            <a:off x="4971384" y="2399710"/>
            <a:ext cx="2042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Опишите желтый цвет слепому человеку</a:t>
            </a:r>
            <a:endParaRPr lang="ru-RU" sz="1530" b="1" dirty="0">
              <a:solidFill>
                <a:srgbClr val="006C2D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257968">
            <a:off x="1183144" y="3162795"/>
            <a:ext cx="20422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Сколько бы книг поместилось в эту комнату?</a:t>
            </a:r>
            <a:endParaRPr lang="ru-RU" sz="1530" b="1" dirty="0">
              <a:solidFill>
                <a:srgbClr val="006C2D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07241" y="1425217"/>
            <a:ext cx="205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канализационные люки круглые?</a:t>
            </a:r>
            <a:endParaRPr lang="ru-RU" sz="1530" b="1" dirty="0">
              <a:solidFill>
                <a:srgbClr val="006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31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186076-2DBE-46AE-9645-D13BCF4BB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25"/>
            <a:ext cx="3041910" cy="32491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779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solidFill>
                  <a:srgbClr val="006600"/>
                </a:solidFill>
                <a:ea typeface="Calibri" panose="020F0502020204030204" pitchFamily="34" charset="0"/>
              </a:rPr>
              <a:t>АО «Волга» Собеседование. Отвечаем правильно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630908"/>
            <a:ext cx="9144000" cy="512592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17927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3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Наши </a:t>
            </a:r>
            <a:r>
              <a:rPr kumimoji="0" lang="ru-RU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контакты: Тел.: +7 </a:t>
            </a:r>
            <a:r>
              <a:rPr kumimoji="0" lang="ru-RU" sz="153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(83144) </a:t>
            </a:r>
            <a:r>
              <a:rPr kumimoji="0" lang="ru-RU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9-36-73, </a:t>
            </a:r>
            <a:r>
              <a:rPr kumimoji="0" lang="en-US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e-mail: </a:t>
            </a:r>
            <a:r>
              <a:rPr kumimoji="0" lang="ru-RU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listikova_av@volga-paper.ru, </a:t>
            </a:r>
            <a:r>
              <a:rPr kumimoji="0" lang="en-US" sz="153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www.volga-paper.ru</a:t>
            </a:r>
            <a:endParaRPr kumimoji="0" lang="ru-RU" sz="153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F372DF-DB64-43B1-A775-2210A7D97DA3}"/>
              </a:ext>
            </a:extLst>
          </p:cNvPr>
          <p:cNvSpPr txBox="1"/>
          <p:nvPr/>
        </p:nvSpPr>
        <p:spPr>
          <a:xfrm>
            <a:off x="2315521" y="1113669"/>
            <a:ext cx="567999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Старайся понять суть вопроса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Вопросы бывают разные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Прямые вопросы – недвусмысленные, о тебе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Вопросы-кейсы – проверяют умение решать проблемы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Проективные вопросы – не о тебе, но оценивают твои предпочтения и мотивацию</a:t>
            </a:r>
            <a:endParaRPr lang="ru-RU" sz="1800" dirty="0">
              <a:solidFill>
                <a:srgbClr val="006C2D"/>
              </a:solidFill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1774621" y="1303043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774621" y="168840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1774621" y="2079657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774621" y="2500162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74621" y="2920667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8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291E2F-F79A-4815-8423-BAD66F0086D3}"/>
              </a:ext>
            </a:extLst>
          </p:cNvPr>
          <p:cNvCxnSpPr/>
          <p:nvPr/>
        </p:nvCxnSpPr>
        <p:spPr>
          <a:xfrm>
            <a:off x="285008" y="920338"/>
            <a:ext cx="8579922" cy="0"/>
          </a:xfrm>
          <a:prstGeom prst="line">
            <a:avLst/>
          </a:prstGeom>
          <a:ln w="19050">
            <a:solidFill>
              <a:srgbClr val="A8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B6D21D-A28B-45E5-99A3-6D0D2D18941F}"/>
              </a:ext>
            </a:extLst>
          </p:cNvPr>
          <p:cNvSpPr/>
          <p:nvPr/>
        </p:nvSpPr>
        <p:spPr>
          <a:xfrm>
            <a:off x="188821" y="7518"/>
            <a:ext cx="779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dirty="0">
                <a:solidFill>
                  <a:srgbClr val="006600"/>
                </a:solidFill>
                <a:ea typeface="Calibri" panose="020F0502020204030204" pitchFamily="34" charset="0"/>
              </a:rPr>
              <a:t>Приходи на собеседование. </a:t>
            </a:r>
            <a:endParaRPr lang="ru-RU" sz="2800" b="1" dirty="0" smtClean="0">
              <a:solidFill>
                <a:srgbClr val="006600"/>
              </a:solidFill>
              <a:ea typeface="Calibri" panose="020F0502020204030204" pitchFamily="34" charset="0"/>
            </a:endParaRPr>
          </a:p>
          <a:p>
            <a:pPr lvl="0"/>
            <a:r>
              <a:rPr lang="ru-RU" sz="28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Попробуй </a:t>
            </a:r>
            <a:r>
              <a:rPr lang="ru-RU" sz="2800" b="1" dirty="0">
                <a:solidFill>
                  <a:srgbClr val="006600"/>
                </a:solidFill>
                <a:ea typeface="Calibri" panose="020F0502020204030204" pitchFamily="34" charset="0"/>
              </a:rPr>
              <a:t>себя в АО Волга.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F60FD-5B60-4DD7-8A13-17EC49E0D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757"/>
            <a:ext cx="3514351" cy="3602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304814-DF41-47CA-8D08-DA3112ED351D}"/>
              </a:ext>
            </a:extLst>
          </p:cNvPr>
          <p:cNvSpPr txBox="1"/>
          <p:nvPr/>
        </p:nvSpPr>
        <p:spPr>
          <a:xfrm>
            <a:off x="1589581" y="1244422"/>
            <a:ext cx="5970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Приглашаем 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студентов 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выпускников 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на стажировки 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 вакантные </a:t>
            </a:r>
          </a:p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должности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10FBE4-6FC6-4B4A-9269-9F2D3B10F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4" y="262501"/>
            <a:ext cx="4465122" cy="332978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B89237-54DB-4DB8-99B8-AAD0D4C4D2BB}"/>
              </a:ext>
            </a:extLst>
          </p:cNvPr>
          <p:cNvSpPr/>
          <p:nvPr/>
        </p:nvSpPr>
        <p:spPr>
          <a:xfrm>
            <a:off x="4494810" y="3592286"/>
            <a:ext cx="4465122" cy="1318226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F506D-08F8-4CCC-9B54-3909F35E423D}"/>
              </a:ext>
            </a:extLst>
          </p:cNvPr>
          <p:cNvSpPr txBox="1"/>
          <p:nvPr/>
        </p:nvSpPr>
        <p:spPr>
          <a:xfrm>
            <a:off x="4845640" y="3834516"/>
            <a:ext cx="268078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Телефон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(83144) 936-73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54020" t="35497" r="16457" b="12019"/>
          <a:stretch/>
        </p:blipFill>
        <p:spPr>
          <a:xfrm>
            <a:off x="7428705" y="3696004"/>
            <a:ext cx="1108022" cy="110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9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FF291E2F-F79A-4815-8423-BAD66F0086D3}"/>
              </a:ext>
            </a:extLst>
          </p:cNvPr>
          <p:cNvCxnSpPr/>
          <p:nvPr/>
        </p:nvCxnSpPr>
        <p:spPr>
          <a:xfrm>
            <a:off x="285008" y="920338"/>
            <a:ext cx="8579922" cy="0"/>
          </a:xfrm>
          <a:prstGeom prst="line">
            <a:avLst/>
          </a:prstGeom>
          <a:ln w="19050">
            <a:solidFill>
              <a:srgbClr val="A8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DB6D21D-A28B-45E5-99A3-6D0D2D18941F}"/>
              </a:ext>
            </a:extLst>
          </p:cNvPr>
          <p:cNvSpPr/>
          <p:nvPr/>
        </p:nvSpPr>
        <p:spPr>
          <a:xfrm>
            <a:off x="188821" y="7518"/>
            <a:ext cx="77950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6600"/>
                </a:solidFill>
                <a:effectLst/>
                <a:ea typeface="Calibri" panose="020F0502020204030204" pitchFamily="34" charset="0"/>
              </a:rPr>
              <a:t>Начни карьеру в АО «Волга» </a:t>
            </a:r>
          </a:p>
          <a:p>
            <a:r>
              <a:rPr lang="ru-RU" sz="2800" b="1" dirty="0">
                <a:solidFill>
                  <a:srgbClr val="006600"/>
                </a:solidFill>
                <a:effectLst/>
                <a:ea typeface="Calibri" panose="020F0502020204030204" pitchFamily="34" charset="0"/>
              </a:rPr>
              <a:t>со студенческой скамьи</a:t>
            </a:r>
            <a:endParaRPr lang="ru-RU" sz="307000" b="1" baseline="30000" dirty="0">
              <a:solidFill>
                <a:srgbClr val="0066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BFF60FD-5B60-4DD7-8A13-17EC49E0D6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0757"/>
            <a:ext cx="3514351" cy="360274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304814-DF41-47CA-8D08-DA3112ED351D}"/>
              </a:ext>
            </a:extLst>
          </p:cNvPr>
          <p:cNvSpPr txBox="1"/>
          <p:nvPr/>
        </p:nvSpPr>
        <p:spPr>
          <a:xfrm>
            <a:off x="1112856" y="1408842"/>
            <a:ext cx="5970775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6C2D"/>
                </a:solidFill>
              </a:rPr>
              <a:t>Приглашаем </a:t>
            </a:r>
          </a:p>
          <a:p>
            <a:r>
              <a:rPr lang="ru-RU" sz="3200" dirty="0">
                <a:solidFill>
                  <a:srgbClr val="006C2D"/>
                </a:solidFill>
              </a:rPr>
              <a:t>студентов </a:t>
            </a:r>
          </a:p>
          <a:p>
            <a:r>
              <a:rPr lang="ru-RU" sz="3200" dirty="0">
                <a:solidFill>
                  <a:srgbClr val="006C2D"/>
                </a:solidFill>
              </a:rPr>
              <a:t>и выпускников </a:t>
            </a:r>
          </a:p>
          <a:p>
            <a:r>
              <a:rPr lang="ru-RU" sz="3200" dirty="0">
                <a:solidFill>
                  <a:srgbClr val="006C2D"/>
                </a:solidFill>
              </a:rPr>
              <a:t>на стажировки </a:t>
            </a:r>
          </a:p>
          <a:p>
            <a:r>
              <a:rPr lang="ru-RU" sz="3200" dirty="0">
                <a:solidFill>
                  <a:srgbClr val="006C2D"/>
                </a:solidFill>
              </a:rPr>
              <a:t>и вакантные </a:t>
            </a:r>
          </a:p>
          <a:p>
            <a:r>
              <a:rPr lang="ru-RU" sz="3200" dirty="0">
                <a:solidFill>
                  <a:srgbClr val="006C2D"/>
                </a:solidFill>
              </a:rPr>
              <a:t>должности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910FBE4-6FC6-4B4A-9269-9F2D3B10F9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844" y="262501"/>
            <a:ext cx="4465122" cy="332978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81B89237-54DB-4DB8-99B8-AAD0D4C4D2BB}"/>
              </a:ext>
            </a:extLst>
          </p:cNvPr>
          <p:cNvSpPr/>
          <p:nvPr/>
        </p:nvSpPr>
        <p:spPr>
          <a:xfrm>
            <a:off x="4494810" y="3592286"/>
            <a:ext cx="4465122" cy="1318226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F506D-08F8-4CCC-9B54-3909F35E423D}"/>
              </a:ext>
            </a:extLst>
          </p:cNvPr>
          <p:cNvSpPr txBox="1"/>
          <p:nvPr/>
        </p:nvSpPr>
        <p:spPr>
          <a:xfrm>
            <a:off x="4494810" y="3623394"/>
            <a:ext cx="4465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Используй любой шанс, 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не откладывай, звони!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Телефон: 8 (83144) 936-73 </a:t>
            </a:r>
          </a:p>
        </p:txBody>
      </p:sp>
    </p:spTree>
    <p:extLst>
      <p:ext uri="{BB962C8B-B14F-4D97-AF65-F5344CB8AC3E}">
        <p14:creationId xmlns:p14="http://schemas.microsoft.com/office/powerpoint/2010/main" val="182885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1BFE58C-E874-4BF5-9682-38E41A7BE4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25"/>
            <a:ext cx="3041910" cy="32491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F45A0B-F11B-4B2A-9DBF-FD2716B4CD14}"/>
              </a:ext>
            </a:extLst>
          </p:cNvPr>
          <p:cNvSpPr txBox="1"/>
          <p:nvPr/>
        </p:nvSpPr>
        <p:spPr>
          <a:xfrm>
            <a:off x="190004" y="64252"/>
            <a:ext cx="7861465" cy="933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C2D"/>
                </a:solidFill>
              </a:rPr>
              <a:t>Акционерное общество «Волга» - </a:t>
            </a:r>
          </a:p>
          <a:p>
            <a:r>
              <a:rPr lang="ru-RU" dirty="0">
                <a:solidFill>
                  <a:srgbClr val="006C2D"/>
                </a:solidFill>
              </a:rPr>
              <a:t>ведущий производитель тарных видов бумаг и бумаги для печати газет, книг </a:t>
            </a:r>
          </a:p>
          <a:p>
            <a:r>
              <a:rPr lang="ru-RU" dirty="0">
                <a:solidFill>
                  <a:srgbClr val="006C2D"/>
                </a:solidFill>
              </a:rPr>
              <a:t>и полиграфической продукции из 100% термомеханической массы в России.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761357-5A28-4E96-90DD-D455369CE8F7}"/>
              </a:ext>
            </a:extLst>
          </p:cNvPr>
          <p:cNvSpPr txBox="1"/>
          <p:nvPr/>
        </p:nvSpPr>
        <p:spPr>
          <a:xfrm>
            <a:off x="1437912" y="4248044"/>
            <a:ext cx="6093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C2D"/>
                </a:solidFill>
              </a:rPr>
              <a:t>Стратегия  </a:t>
            </a:r>
            <a:r>
              <a:rPr lang="ru-RU" sz="1400" b="1" dirty="0">
                <a:solidFill>
                  <a:srgbClr val="006C2D"/>
                </a:solidFill>
              </a:rPr>
              <a:t>АО «Волга» </a:t>
            </a:r>
            <a:r>
              <a:rPr lang="ru-RU" sz="1400" b="1" dirty="0" smtClean="0">
                <a:solidFill>
                  <a:srgbClr val="006C2D"/>
                </a:solidFill>
              </a:rPr>
              <a:t>направлена на </a:t>
            </a:r>
            <a:r>
              <a:rPr lang="ru-RU" sz="1400" b="1" dirty="0">
                <a:solidFill>
                  <a:srgbClr val="006C2D"/>
                </a:solidFill>
              </a:rPr>
              <a:t>увеличение производительности </a:t>
            </a:r>
            <a:r>
              <a:rPr lang="ru-RU" sz="1400" b="1" dirty="0" smtClean="0">
                <a:solidFill>
                  <a:srgbClr val="006C2D"/>
                </a:solidFill>
              </a:rPr>
              <a:t>при сохранении ресурсов </a:t>
            </a:r>
            <a:r>
              <a:rPr lang="ru-RU" sz="1400" b="1" dirty="0">
                <a:solidFill>
                  <a:srgbClr val="006C2D"/>
                </a:solidFill>
              </a:rPr>
              <a:t>окружающей среды.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A073CD-14D4-43EB-B5D0-3EA0C970D54E}"/>
              </a:ext>
            </a:extLst>
          </p:cNvPr>
          <p:cNvSpPr txBox="1"/>
          <p:nvPr/>
        </p:nvSpPr>
        <p:spPr>
          <a:xfrm>
            <a:off x="599701" y="1668969"/>
            <a:ext cx="2844142" cy="2217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A8C707"/>
                </a:solidFill>
              </a:rPr>
              <a:t>Топ-50</a:t>
            </a:r>
            <a:r>
              <a:rPr lang="ru-RU" dirty="0">
                <a:solidFill>
                  <a:srgbClr val="006C2D"/>
                </a:solidFill>
              </a:rPr>
              <a:t> крупнейших лесопромышленных компаний,</a:t>
            </a:r>
          </a:p>
          <a:p>
            <a:endParaRPr lang="ru-RU" dirty="0">
              <a:solidFill>
                <a:srgbClr val="006C2D"/>
              </a:solidFill>
            </a:endParaRPr>
          </a:p>
          <a:p>
            <a:r>
              <a:rPr lang="ru-RU" b="1" dirty="0">
                <a:solidFill>
                  <a:srgbClr val="A8C707"/>
                </a:solidFill>
              </a:rPr>
              <a:t>Топ-100</a:t>
            </a:r>
            <a:r>
              <a:rPr lang="ru-RU" dirty="0">
                <a:solidFill>
                  <a:srgbClr val="006C2D"/>
                </a:solidFill>
              </a:rPr>
              <a:t> крупнейших компаний Нижегородской области, </a:t>
            </a:r>
          </a:p>
          <a:p>
            <a:endParaRPr lang="ru-RU" dirty="0">
              <a:solidFill>
                <a:srgbClr val="006C2D"/>
              </a:solidFill>
            </a:endParaRPr>
          </a:p>
          <a:p>
            <a:r>
              <a:rPr lang="ru-RU" b="1" dirty="0">
                <a:solidFill>
                  <a:srgbClr val="A8C707"/>
                </a:solidFill>
              </a:rPr>
              <a:t>Топ-100</a:t>
            </a:r>
            <a:r>
              <a:rPr lang="ru-RU" dirty="0">
                <a:solidFill>
                  <a:srgbClr val="006C2D"/>
                </a:solidFill>
              </a:rPr>
              <a:t>: лидеры России по росту производительности труда за три года.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2C3B68-A8FE-4563-B068-E82A79EAA300}"/>
              </a:ext>
            </a:extLst>
          </p:cNvPr>
          <p:cNvSpPr txBox="1"/>
          <p:nvPr/>
        </p:nvSpPr>
        <p:spPr>
          <a:xfrm>
            <a:off x="323602" y="1314238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A8C707"/>
                </a:solidFill>
              </a:rPr>
              <a:t>Компания входит в рейтинги: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735A6741-A5D9-468D-B39A-19CA0F70168F}"/>
              </a:ext>
            </a:extLst>
          </p:cNvPr>
          <p:cNvSpPr/>
          <p:nvPr/>
        </p:nvSpPr>
        <p:spPr>
          <a:xfrm>
            <a:off x="424539" y="1751609"/>
            <a:ext cx="175162" cy="175162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78E7692C-004F-474A-AC02-6D3050A64091}"/>
              </a:ext>
            </a:extLst>
          </p:cNvPr>
          <p:cNvSpPr/>
          <p:nvPr/>
        </p:nvSpPr>
        <p:spPr>
          <a:xfrm>
            <a:off x="424539" y="2447909"/>
            <a:ext cx="175162" cy="175162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E99733C-7FB4-4B45-83DB-FB760ADF485F}"/>
              </a:ext>
            </a:extLst>
          </p:cNvPr>
          <p:cNvSpPr/>
          <p:nvPr/>
        </p:nvSpPr>
        <p:spPr>
          <a:xfrm>
            <a:off x="424539" y="3162636"/>
            <a:ext cx="175162" cy="175162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7C8A7C-22BE-4381-97B6-A61DE8E0AFDB}"/>
              </a:ext>
            </a:extLst>
          </p:cNvPr>
          <p:cNvSpPr txBox="1"/>
          <p:nvPr/>
        </p:nvSpPr>
        <p:spPr>
          <a:xfrm>
            <a:off x="4996539" y="1315019"/>
            <a:ext cx="3823859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A8C707"/>
                </a:solidFill>
              </a:rPr>
              <a:t>Одна из крупнейших компаний </a:t>
            </a:r>
          </a:p>
          <a:p>
            <a:r>
              <a:rPr lang="ru-RU" sz="1600" b="1" dirty="0">
                <a:solidFill>
                  <a:srgbClr val="A8C707"/>
                </a:solidFill>
              </a:rPr>
              <a:t>на рынке бумаги в России</a:t>
            </a:r>
          </a:p>
          <a:p>
            <a:r>
              <a:rPr lang="ru-RU" sz="1200" b="1" dirty="0">
                <a:solidFill>
                  <a:srgbClr val="006C2D"/>
                </a:solidFill>
              </a:rPr>
              <a:t>330 тыс. тонн продукции в год, </a:t>
            </a:r>
          </a:p>
          <a:p>
            <a:r>
              <a:rPr lang="ru-RU" sz="1200" dirty="0">
                <a:solidFill>
                  <a:srgbClr val="006C2D"/>
                </a:solidFill>
              </a:rPr>
              <a:t>доля на рынке – более 20%</a:t>
            </a:r>
          </a:p>
          <a:p>
            <a:endParaRPr lang="ru-RU" sz="1400" b="1" dirty="0">
              <a:solidFill>
                <a:srgbClr val="A8C707"/>
              </a:solidFill>
            </a:endParaRPr>
          </a:p>
          <a:p>
            <a:r>
              <a:rPr lang="ru-RU" sz="1600" b="1" dirty="0">
                <a:solidFill>
                  <a:srgbClr val="A8C707"/>
                </a:solidFill>
              </a:rPr>
              <a:t>Стабильные финансовые результаты</a:t>
            </a:r>
          </a:p>
          <a:p>
            <a:r>
              <a:rPr lang="ru-RU" sz="1200" b="1" dirty="0">
                <a:solidFill>
                  <a:srgbClr val="006C2D"/>
                </a:solidFill>
              </a:rPr>
              <a:t>11,5 млрд руб.</a:t>
            </a:r>
          </a:p>
          <a:p>
            <a:r>
              <a:rPr lang="ru-RU" sz="1200" dirty="0">
                <a:solidFill>
                  <a:srgbClr val="006C2D"/>
                </a:solidFill>
              </a:rPr>
              <a:t>выручка в 2021 году</a:t>
            </a:r>
          </a:p>
          <a:p>
            <a:endParaRPr lang="ru-RU" sz="1400" b="1" dirty="0">
              <a:solidFill>
                <a:srgbClr val="A8C707"/>
              </a:solidFill>
            </a:endParaRPr>
          </a:p>
          <a:p>
            <a:r>
              <a:rPr lang="ru-RU" sz="1600" b="1" dirty="0">
                <a:solidFill>
                  <a:srgbClr val="A8C707"/>
                </a:solidFill>
              </a:rPr>
              <a:t>Профессиональный коллектив</a:t>
            </a:r>
          </a:p>
          <a:p>
            <a:r>
              <a:rPr lang="ru-RU" sz="1200" b="1" dirty="0">
                <a:solidFill>
                  <a:srgbClr val="006C2D"/>
                </a:solidFill>
              </a:rPr>
              <a:t>Более 1700 человек </a:t>
            </a:r>
          </a:p>
          <a:p>
            <a:r>
              <a:rPr lang="ru-RU" sz="1200" dirty="0">
                <a:solidFill>
                  <a:srgbClr val="006C2D"/>
                </a:solidFill>
              </a:rPr>
              <a:t>работает в компании</a:t>
            </a:r>
            <a:endParaRPr lang="ru-RU" sz="1400" dirty="0">
              <a:solidFill>
                <a:srgbClr val="006C2D"/>
              </a:solidFill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D947905-B407-4543-A15A-A374DCC5BF8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1" y="1394501"/>
            <a:ext cx="768098" cy="64617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A15F959D-2D7E-4B85-A934-3EE54FF092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7951" y="2455020"/>
            <a:ext cx="768098" cy="66446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206A5CAA-79B7-4DD8-AB0B-6D1558C40F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41" y="3357870"/>
            <a:ext cx="768098" cy="463297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D44E4DCB-0C28-4BBB-B419-B51997DBA965}"/>
              </a:ext>
            </a:extLst>
          </p:cNvPr>
          <p:cNvCxnSpPr/>
          <p:nvPr/>
        </p:nvCxnSpPr>
        <p:spPr>
          <a:xfrm>
            <a:off x="285008" y="1050967"/>
            <a:ext cx="8579922" cy="0"/>
          </a:xfrm>
          <a:prstGeom prst="line">
            <a:avLst/>
          </a:prstGeom>
          <a:ln w="19050">
            <a:solidFill>
              <a:srgbClr val="A8C70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94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7839" y="280257"/>
            <a:ext cx="78574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Инвестиционные проекты АО «Волга»</a:t>
            </a:r>
            <a:endParaRPr kumimoji="0" lang="ru-RU" sz="2400" b="1" i="0" u="none" strike="noStrike" kern="1200" cap="none" spc="0" normalizeH="0" baseline="3000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0" t="16385" r="30447" b="1995"/>
          <a:stretch/>
        </p:blipFill>
        <p:spPr>
          <a:xfrm>
            <a:off x="880313" y="1579328"/>
            <a:ext cx="3844449" cy="336043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867997" y="4608008"/>
            <a:ext cx="3208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6C2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Модель макулатурной линии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6C2D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95532F-D12E-48F4-8CE8-5A58746B38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8" y="-45260"/>
            <a:ext cx="3038862" cy="32491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008" y="2119368"/>
            <a:ext cx="3189862" cy="2392397"/>
          </a:xfrm>
          <a:prstGeom prst="rect">
            <a:avLst/>
          </a:prstGeom>
          <a:ln w="47625" cmpd="sng">
            <a:solidFill>
              <a:srgbClr val="A8C707"/>
            </a:solidFill>
            <a:prstDash val="sysDot"/>
          </a:ln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C432274-35D1-4B06-B710-BD0CA950FE82}"/>
              </a:ext>
            </a:extLst>
          </p:cNvPr>
          <p:cNvSpPr/>
          <p:nvPr/>
        </p:nvSpPr>
        <p:spPr>
          <a:xfrm>
            <a:off x="207839" y="927008"/>
            <a:ext cx="4428047" cy="584775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2B393-4535-4488-B385-1CB72E63E493}"/>
              </a:ext>
            </a:extLst>
          </p:cNvPr>
          <p:cNvSpPr txBox="1"/>
          <p:nvPr/>
        </p:nvSpPr>
        <p:spPr>
          <a:xfrm>
            <a:off x="880313" y="1018501"/>
            <a:ext cx="3348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Этап </a:t>
            </a:r>
            <a:r>
              <a:rPr lang="en-US" sz="1800" b="1" dirty="0" smtClean="0">
                <a:solidFill>
                  <a:schemeClr val="bg1"/>
                </a:solidFill>
              </a:rPr>
              <a:t>I:</a:t>
            </a:r>
            <a:r>
              <a:rPr lang="ru-RU" sz="1800" b="1" dirty="0" smtClean="0">
                <a:solidFill>
                  <a:schemeClr val="bg1"/>
                </a:solidFill>
              </a:rPr>
              <a:t>  2021 – 2023 год</a:t>
            </a:r>
            <a:endParaRPr lang="ru-RU" sz="1800" b="1" dirty="0">
              <a:solidFill>
                <a:schemeClr val="bg1"/>
              </a:solidFill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455385" y="1511783"/>
            <a:ext cx="1" cy="2162046"/>
          </a:xfrm>
          <a:prstGeom prst="straightConnector1">
            <a:avLst/>
          </a:prstGeom>
          <a:ln w="25400">
            <a:solidFill>
              <a:srgbClr val="A8C707"/>
            </a:solidFill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55386" y="1229865"/>
            <a:ext cx="4119" cy="281918"/>
          </a:xfrm>
          <a:prstGeom prst="straightConnector1">
            <a:avLst/>
          </a:prstGeom>
          <a:ln w="25400">
            <a:solidFill>
              <a:schemeClr val="bg1"/>
            </a:solidFill>
            <a:headEnd type="oval" w="lg" len="lg"/>
            <a:tailEnd type="non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57287" y="3819043"/>
            <a:ext cx="15683" cy="879121"/>
          </a:xfrm>
          <a:prstGeom prst="straightConnector1">
            <a:avLst/>
          </a:prstGeom>
          <a:ln w="25400">
            <a:solidFill>
              <a:srgbClr val="A8C707"/>
            </a:solidFill>
            <a:prstDash val="dash"/>
            <a:tailEnd type="triangle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431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A6925723-E61A-4EB1-9207-D85471FDB2E6}"/>
              </a:ext>
            </a:extLst>
          </p:cNvPr>
          <p:cNvSpPr txBox="1"/>
          <p:nvPr/>
        </p:nvSpPr>
        <p:spPr>
          <a:xfrm>
            <a:off x="5160395" y="3314784"/>
            <a:ext cx="364147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электромонтер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теплотехник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слесарь </a:t>
            </a:r>
            <a:r>
              <a:rPr lang="ru-RU" sz="1800" dirty="0" err="1">
                <a:solidFill>
                  <a:srgbClr val="006C2D"/>
                </a:solidFill>
              </a:rPr>
              <a:t>КИПиА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специалист по приводной технике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2186076-2DBE-46AE-9645-D13BCF4BB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546" y="1894325"/>
            <a:ext cx="3041910" cy="3249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57" y="1015500"/>
            <a:ext cx="4818643" cy="2046982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892688" y="2780514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892688" y="3090794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892689" y="3397598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92689" y="3707878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4553840" y="3438891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4553841" y="375656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3DB6D21D-A28B-45E5-99A3-6D0D2D18941F}"/>
              </a:ext>
            </a:extLst>
          </p:cNvPr>
          <p:cNvSpPr/>
          <p:nvPr/>
        </p:nvSpPr>
        <p:spPr>
          <a:xfrm>
            <a:off x="267724" y="301533"/>
            <a:ext cx="779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ffectLst/>
                <a:ea typeface="Calibri" panose="020F0502020204030204" pitchFamily="34" charset="0"/>
              </a:rPr>
              <a:t>Начни карьеру в АО «Волга» </a:t>
            </a:r>
            <a:r>
              <a:rPr lang="ru-RU" sz="2400" b="1" dirty="0" smtClean="0">
                <a:solidFill>
                  <a:srgbClr val="006600"/>
                </a:solidFill>
                <a:effectLst/>
                <a:ea typeface="Calibri" panose="020F0502020204030204" pitchFamily="34" charset="0"/>
              </a:rPr>
              <a:t>со </a:t>
            </a:r>
            <a:r>
              <a:rPr lang="ru-RU" sz="2400" b="1" dirty="0">
                <a:solidFill>
                  <a:srgbClr val="006600"/>
                </a:solidFill>
                <a:effectLst/>
                <a:ea typeface="Calibri" panose="020F0502020204030204" pitchFamily="34" charset="0"/>
              </a:rPr>
              <a:t>студенческой скамьи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FC432274-35D1-4B06-B710-BD0CA950FE82}"/>
              </a:ext>
            </a:extLst>
          </p:cNvPr>
          <p:cNvSpPr/>
          <p:nvPr/>
        </p:nvSpPr>
        <p:spPr>
          <a:xfrm>
            <a:off x="409698" y="1080561"/>
            <a:ext cx="4162302" cy="584775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2B2B393-4535-4488-B385-1CB72E63E493}"/>
              </a:ext>
            </a:extLst>
          </p:cNvPr>
          <p:cNvSpPr txBox="1"/>
          <p:nvPr/>
        </p:nvSpPr>
        <p:spPr>
          <a:xfrm>
            <a:off x="816427" y="1150433"/>
            <a:ext cx="33488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Востребованные специалисты</a:t>
            </a:r>
            <a:endParaRPr lang="ru-RU" sz="1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6925723-E61A-4EB1-9207-D85471FDB2E6}"/>
              </a:ext>
            </a:extLst>
          </p:cNvPr>
          <p:cNvSpPr txBox="1"/>
          <p:nvPr/>
        </p:nvSpPr>
        <p:spPr>
          <a:xfrm>
            <a:off x="1493221" y="2359414"/>
            <a:ext cx="31232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инженер-технолог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и</a:t>
            </a:r>
            <a:r>
              <a:rPr lang="ru-RU" sz="1800" dirty="0" smtClean="0">
                <a:solidFill>
                  <a:srgbClr val="006C2D"/>
                </a:solidFill>
              </a:rPr>
              <a:t>нженер-электроник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и</a:t>
            </a:r>
            <a:r>
              <a:rPr lang="ru-RU" sz="1800" dirty="0" smtClean="0">
                <a:solidFill>
                  <a:srgbClr val="006C2D"/>
                </a:solidFill>
              </a:rPr>
              <a:t>нженер-программист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м</a:t>
            </a:r>
            <a:r>
              <a:rPr lang="ru-RU" sz="1800" dirty="0" smtClean="0">
                <a:solidFill>
                  <a:srgbClr val="006C2D"/>
                </a:solidFill>
              </a:rPr>
              <a:t>ашинист оборудования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энергетик</a:t>
            </a:r>
          </a:p>
        </p:txBody>
      </p:sp>
      <p:sp>
        <p:nvSpPr>
          <p:cNvPr id="38" name="Овал 37"/>
          <p:cNvSpPr/>
          <p:nvPr/>
        </p:nvSpPr>
        <p:spPr>
          <a:xfrm>
            <a:off x="892688" y="2465994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4566957" y="4078822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566958" y="4367039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5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uiExpand="1" build="p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7" grpId="0" uiExpand="1" build="p"/>
      <p:bldP spid="38" grpId="0" animBg="1"/>
      <p:bldP spid="42" grpId="0" animBg="1"/>
      <p:bldP spid="4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24253" y="3292053"/>
            <a:ext cx="4780452" cy="210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Обучение за счет средств работодателя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Беспроцентные займы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Посещение </a:t>
            </a:r>
            <a:r>
              <a:rPr lang="ru-RU" sz="1800" dirty="0" smtClean="0">
                <a:solidFill>
                  <a:srgbClr val="006C2D"/>
                </a:solidFill>
              </a:rPr>
              <a:t>оздоровительно-спортивного</a:t>
            </a:r>
          </a:p>
          <a:p>
            <a:pPr>
              <a:lnSpc>
                <a:spcPts val="24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комплекса </a:t>
            </a:r>
            <a:r>
              <a:rPr lang="ru-RU" sz="1800" dirty="0">
                <a:solidFill>
                  <a:srgbClr val="006C2D"/>
                </a:solidFill>
              </a:rPr>
              <a:t>с </a:t>
            </a:r>
            <a:r>
              <a:rPr lang="ru-RU" sz="1800" dirty="0" smtClean="0">
                <a:solidFill>
                  <a:srgbClr val="006C2D"/>
                </a:solidFill>
              </a:rPr>
              <a:t>бассейном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Поддержка Совета молодежи</a:t>
            </a:r>
          </a:p>
          <a:p>
            <a:endParaRPr lang="ru-RU" sz="1530" dirty="0">
              <a:solidFill>
                <a:srgbClr val="006C2D"/>
              </a:solidFill>
            </a:endParaRPr>
          </a:p>
          <a:p>
            <a:endParaRPr lang="ru-RU" sz="1530" dirty="0">
              <a:solidFill>
                <a:srgbClr val="006C2D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8797" y="4578828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04693" y="381263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05404" y="411937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4" y="1143583"/>
            <a:ext cx="4818642" cy="2046982"/>
          </a:xfrm>
          <a:prstGeom prst="rect">
            <a:avLst/>
          </a:prstGeom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779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Calibri" panose="020F0502020204030204" pitchFamily="34" charset="0"/>
              </a:rPr>
              <a:t>«Волга NEXT» – твой карьерный старт в АО «Волга»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FF372DF-DB64-43B1-A775-2210A7D97DA3}"/>
              </a:ext>
            </a:extLst>
          </p:cNvPr>
          <p:cNvSpPr txBox="1"/>
          <p:nvPr/>
        </p:nvSpPr>
        <p:spPr>
          <a:xfrm>
            <a:off x="5636530" y="1950423"/>
            <a:ext cx="350747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1800" dirty="0">
                <a:solidFill>
                  <a:srgbClr val="006C2D"/>
                </a:solidFill>
              </a:rPr>
              <a:t>Совмещение учебы и работы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Индивидуальный </a:t>
            </a:r>
            <a:r>
              <a:rPr lang="ru-RU" sz="1800" dirty="0">
                <a:solidFill>
                  <a:srgbClr val="006C2D"/>
                </a:solidFill>
              </a:rPr>
              <a:t>план </a:t>
            </a:r>
            <a:r>
              <a:rPr lang="ru-RU" sz="1800" dirty="0" smtClean="0">
                <a:solidFill>
                  <a:srgbClr val="006C2D"/>
                </a:solidFill>
              </a:rPr>
              <a:t>адаптации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Персональный наставник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Уникальный опыт по </a:t>
            </a:r>
            <a:r>
              <a:rPr lang="ru-RU" sz="1800" dirty="0" smtClean="0">
                <a:solidFill>
                  <a:srgbClr val="006C2D"/>
                </a:solidFill>
              </a:rPr>
              <a:t>специальности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Программа </a:t>
            </a:r>
            <a:r>
              <a:rPr lang="ru-RU" sz="1800" dirty="0" err="1">
                <a:solidFill>
                  <a:srgbClr val="006C2D"/>
                </a:solidFill>
              </a:rPr>
              <a:t>релокации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Оплата </a:t>
            </a:r>
            <a:r>
              <a:rPr lang="ru-RU" sz="1800" dirty="0">
                <a:solidFill>
                  <a:srgbClr val="006C2D"/>
                </a:solidFill>
              </a:rPr>
              <a:t>жилья 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Компенсация проезда</a:t>
            </a:r>
            <a:endParaRPr lang="ru-RU" sz="1800" dirty="0">
              <a:solidFill>
                <a:srgbClr val="006C2D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304693" y="2032597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5304693" y="2334110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/>
          <p:cNvSpPr/>
          <p:nvPr/>
        </p:nvSpPr>
        <p:spPr>
          <a:xfrm>
            <a:off x="5304693" y="2648878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>
            <a:off x="5304693" y="2956653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/>
          <p:cNvSpPr/>
          <p:nvPr/>
        </p:nvSpPr>
        <p:spPr>
          <a:xfrm>
            <a:off x="5304693" y="3496387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/>
          <p:cNvSpPr/>
          <p:nvPr/>
        </p:nvSpPr>
        <p:spPr>
          <a:xfrm>
            <a:off x="308797" y="3403354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/>
          <p:cNvSpPr/>
          <p:nvPr/>
        </p:nvSpPr>
        <p:spPr>
          <a:xfrm>
            <a:off x="308797" y="3697887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/>
          <p:cNvSpPr/>
          <p:nvPr/>
        </p:nvSpPr>
        <p:spPr>
          <a:xfrm>
            <a:off x="308797" y="4012655"/>
            <a:ext cx="200025" cy="200025"/>
          </a:xfrm>
          <a:prstGeom prst="ellipse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FC432274-35D1-4B06-B710-BD0CA950FE82}"/>
              </a:ext>
            </a:extLst>
          </p:cNvPr>
          <p:cNvSpPr/>
          <p:nvPr/>
        </p:nvSpPr>
        <p:spPr>
          <a:xfrm>
            <a:off x="5019288" y="1143583"/>
            <a:ext cx="3929726" cy="583394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B2B2B393-4535-4488-B385-1CB72E63E493}"/>
              </a:ext>
            </a:extLst>
          </p:cNvPr>
          <p:cNvSpPr txBox="1"/>
          <p:nvPr/>
        </p:nvSpPr>
        <p:spPr>
          <a:xfrm>
            <a:off x="5777597" y="1242990"/>
            <a:ext cx="31617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</a:rPr>
              <a:t>Что мы готовы предложить</a:t>
            </a:r>
          </a:p>
        </p:txBody>
      </p:sp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BFF47E92-51B1-4771-ACCA-2D8F358FBC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462" y="1012916"/>
            <a:ext cx="632488" cy="84534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FF372DF-DB64-43B1-A775-2210A7D97DA3}"/>
              </a:ext>
            </a:extLst>
          </p:cNvPr>
          <p:cNvSpPr txBox="1"/>
          <p:nvPr/>
        </p:nvSpPr>
        <p:spPr>
          <a:xfrm>
            <a:off x="5636530" y="1951764"/>
            <a:ext cx="3507470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1800" dirty="0">
                <a:solidFill>
                  <a:srgbClr val="006C2D"/>
                </a:solidFill>
              </a:rPr>
              <a:t>Совмещение учебы и работы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Индивидуальный </a:t>
            </a:r>
            <a:r>
              <a:rPr lang="ru-RU" sz="1800" dirty="0">
                <a:solidFill>
                  <a:srgbClr val="006C2D"/>
                </a:solidFill>
              </a:rPr>
              <a:t>план </a:t>
            </a:r>
            <a:r>
              <a:rPr lang="ru-RU" sz="1800" dirty="0" smtClean="0">
                <a:solidFill>
                  <a:srgbClr val="006C2D"/>
                </a:solidFill>
              </a:rPr>
              <a:t>адаптации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Персональный наставник</a:t>
            </a:r>
          </a:p>
          <a:p>
            <a:pPr>
              <a:lnSpc>
                <a:spcPts val="2400"/>
              </a:lnSpc>
            </a:pPr>
            <a:r>
              <a:rPr lang="ru-RU" sz="1800" dirty="0">
                <a:solidFill>
                  <a:srgbClr val="006C2D"/>
                </a:solidFill>
              </a:rPr>
              <a:t>Уникальный опыт по </a:t>
            </a:r>
            <a:r>
              <a:rPr lang="ru-RU" sz="1800" dirty="0" smtClean="0">
                <a:solidFill>
                  <a:srgbClr val="006C2D"/>
                </a:solidFill>
              </a:rPr>
              <a:t>специальности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Программа </a:t>
            </a:r>
            <a:r>
              <a:rPr lang="ru-RU" sz="1800" dirty="0" err="1">
                <a:solidFill>
                  <a:srgbClr val="006C2D"/>
                </a:solidFill>
              </a:rPr>
              <a:t>релокации</a:t>
            </a:r>
            <a:endParaRPr lang="ru-RU" sz="1800" dirty="0">
              <a:solidFill>
                <a:srgbClr val="006C2D"/>
              </a:solidFill>
            </a:endParaRP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Оплата </a:t>
            </a:r>
            <a:r>
              <a:rPr lang="ru-RU" sz="1800" dirty="0">
                <a:solidFill>
                  <a:srgbClr val="006C2D"/>
                </a:solidFill>
              </a:rPr>
              <a:t>жилья </a:t>
            </a:r>
          </a:p>
          <a:p>
            <a:pPr>
              <a:lnSpc>
                <a:spcPts val="2300"/>
              </a:lnSpc>
            </a:pPr>
            <a:r>
              <a:rPr lang="ru-RU" sz="1800" dirty="0" smtClean="0">
                <a:solidFill>
                  <a:srgbClr val="006C2D"/>
                </a:solidFill>
              </a:rPr>
              <a:t>Компенсация проезда</a:t>
            </a:r>
            <a:endParaRPr lang="ru-RU" sz="1800" dirty="0">
              <a:solidFill>
                <a:srgbClr val="006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2186076-2DBE-46AE-9645-D13BCF4BB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25"/>
            <a:ext cx="3041910" cy="3249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54020" t="35497" r="16457" b="12019"/>
          <a:stretch/>
        </p:blipFill>
        <p:spPr>
          <a:xfrm>
            <a:off x="5926077" y="2082912"/>
            <a:ext cx="2348128" cy="234812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E304814-DF41-47CA-8D08-DA3112ED351D}"/>
              </a:ext>
            </a:extLst>
          </p:cNvPr>
          <p:cNvSpPr txBox="1"/>
          <p:nvPr/>
        </p:nvSpPr>
        <p:spPr>
          <a:xfrm>
            <a:off x="1427357" y="2801531"/>
            <a:ext cx="39475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rgbClr val="006C2D"/>
                </a:solidFill>
              </a:rPr>
              <a:t>Считай </a:t>
            </a:r>
            <a:r>
              <a:rPr lang="en-US" sz="4000" b="1" dirty="0" smtClean="0">
                <a:solidFill>
                  <a:srgbClr val="006C2D"/>
                </a:solidFill>
              </a:rPr>
              <a:t>QR</a:t>
            </a:r>
            <a:r>
              <a:rPr lang="ru-RU" sz="4000" b="1" dirty="0">
                <a:solidFill>
                  <a:srgbClr val="006C2D"/>
                </a:solidFill>
              </a:rPr>
              <a:t>-</a:t>
            </a:r>
            <a:r>
              <a:rPr lang="ru-RU" sz="4000" b="1" dirty="0" smtClean="0">
                <a:solidFill>
                  <a:srgbClr val="006C2D"/>
                </a:solidFill>
              </a:rPr>
              <a:t>код и заполни анкету</a:t>
            </a:r>
            <a:endParaRPr lang="ru-RU" sz="4000" b="1" dirty="0">
              <a:solidFill>
                <a:srgbClr val="006C2D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779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Calibri" panose="020F0502020204030204" pitchFamily="34" charset="0"/>
              </a:rPr>
              <a:t>Не упусти свой шанс. Начни карьеру в АО Волга.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-1" y="4630908"/>
            <a:ext cx="9144000" cy="512592"/>
          </a:xfrm>
          <a:prstGeom prst="rect">
            <a:avLst/>
          </a:prstGeom>
          <a:solidFill>
            <a:srgbClr val="A8C70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4717927"/>
            <a:ext cx="9143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30" b="1" dirty="0">
                <a:solidFill>
                  <a:schemeClr val="bg1"/>
                </a:solidFill>
              </a:rPr>
              <a:t>Наши </a:t>
            </a:r>
            <a:r>
              <a:rPr lang="ru-RU" sz="1530" b="1" dirty="0" smtClean="0">
                <a:solidFill>
                  <a:schemeClr val="bg1"/>
                </a:solidFill>
              </a:rPr>
              <a:t>контакты: Тел.: +7 </a:t>
            </a:r>
            <a:r>
              <a:rPr lang="ru-RU" sz="1530" b="1" dirty="0">
                <a:solidFill>
                  <a:schemeClr val="bg1"/>
                </a:solidFill>
              </a:rPr>
              <a:t>(83144) </a:t>
            </a:r>
            <a:r>
              <a:rPr lang="ru-RU" sz="1530" b="1" dirty="0" smtClean="0">
                <a:solidFill>
                  <a:schemeClr val="bg1"/>
                </a:solidFill>
              </a:rPr>
              <a:t>9-36-73, </a:t>
            </a:r>
            <a:r>
              <a:rPr lang="en-US" sz="1530" b="1" dirty="0" smtClean="0">
                <a:solidFill>
                  <a:schemeClr val="bg1"/>
                </a:solidFill>
              </a:rPr>
              <a:t>e-mail: </a:t>
            </a:r>
            <a:r>
              <a:rPr lang="ru-RU" sz="1530" b="1" dirty="0" smtClean="0">
                <a:solidFill>
                  <a:schemeClr val="bg1"/>
                </a:solidFill>
              </a:rPr>
              <a:t>listikova_av@volga-paper.ru, </a:t>
            </a:r>
            <a:r>
              <a:rPr lang="en-US" sz="1530" b="1" dirty="0" smtClean="0">
                <a:solidFill>
                  <a:schemeClr val="bg1"/>
                </a:solidFill>
              </a:rPr>
              <a:t>www.volga-paper.ru</a:t>
            </a:r>
            <a:endParaRPr lang="ru-RU" sz="1530" b="1" dirty="0">
              <a:solidFill>
                <a:schemeClr val="bg1"/>
              </a:solidFill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8033C81-DA96-4BBA-9212-73963157D8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0" b="4965"/>
          <a:stretch/>
        </p:blipFill>
        <p:spPr>
          <a:xfrm>
            <a:off x="521735" y="919881"/>
            <a:ext cx="5040350" cy="1558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4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F95532F-D12E-48F4-8CE8-5A58746B3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8" y="-2921"/>
            <a:ext cx="3038862" cy="324917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2186076-2DBE-46AE-9645-D13BCF4BB2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4325"/>
            <a:ext cx="3041910" cy="324917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43436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АО «Волга» Собеседование. Отвечаем правильно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pic>
        <p:nvPicPr>
          <p:cNvPr id="1026" name="Picture 2" descr="https://lh5.googleusercontent.com/rlvEE3dB_Bgn-7xJ2jK44JiPh8PgehKkCdk1RNPxSklNnGONIkUVxaItuVg_b79fEC9_mPp7QkxoM-HWO07Th4CmikZSel7d-lJWOLXI31-UVJyWaHFTFLcrRVXLBL78NsJffPG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97"/>
          <a:stretch/>
        </p:blipFill>
        <p:spPr bwMode="auto">
          <a:xfrm>
            <a:off x="5631156" y="412839"/>
            <a:ext cx="3353939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E304814-DF41-47CA-8D08-DA3112ED351D}"/>
              </a:ext>
            </a:extLst>
          </p:cNvPr>
          <p:cNvSpPr txBox="1"/>
          <p:nvPr/>
        </p:nvSpPr>
        <p:spPr>
          <a:xfrm>
            <a:off x="2320374" y="2012510"/>
            <a:ext cx="503670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C2D"/>
                </a:solidFill>
              </a:rPr>
              <a:t>А что бы </a:t>
            </a:r>
            <a:r>
              <a:rPr lang="ru-RU" sz="4000" b="1" dirty="0" smtClean="0">
                <a:solidFill>
                  <a:srgbClr val="006C2D"/>
                </a:solidFill>
              </a:rPr>
              <a:t>спросил ты</a:t>
            </a:r>
            <a:r>
              <a:rPr lang="ru-RU" sz="4000" b="1" dirty="0">
                <a:solidFill>
                  <a:srgbClr val="006C2D"/>
                </a:solidFill>
              </a:rPr>
              <a:t>, если бы </a:t>
            </a:r>
            <a:r>
              <a:rPr lang="ru-RU" sz="4000" b="1" dirty="0" smtClean="0">
                <a:solidFill>
                  <a:srgbClr val="006C2D"/>
                </a:solidFill>
              </a:rPr>
              <a:t>проводил </a:t>
            </a:r>
            <a:r>
              <a:rPr lang="ru-RU" sz="4000" b="1" dirty="0">
                <a:solidFill>
                  <a:srgbClr val="006C2D"/>
                </a:solidFill>
              </a:rPr>
              <a:t>собеседование</a:t>
            </a:r>
          </a:p>
        </p:txBody>
      </p:sp>
    </p:spTree>
    <p:extLst>
      <p:ext uri="{BB962C8B-B14F-4D97-AF65-F5344CB8AC3E}">
        <p14:creationId xmlns:p14="http://schemas.microsoft.com/office/powerpoint/2010/main" val="288187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95532F-D12E-48F4-8CE8-5A58746B38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38" y="-2921"/>
            <a:ext cx="3038862" cy="3249175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579DAD-A96E-4FA7-9CF3-381A24AC3C41}"/>
              </a:ext>
            </a:extLst>
          </p:cNvPr>
          <p:cNvSpPr/>
          <p:nvPr/>
        </p:nvSpPr>
        <p:spPr>
          <a:xfrm>
            <a:off x="200426" y="276285"/>
            <a:ext cx="77950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ea typeface="Calibri" panose="020F0502020204030204" pitchFamily="34" charset="0"/>
              </a:rPr>
              <a:t>АО «Волга» Собеседование. Прямые вопросы</a:t>
            </a:r>
            <a:endParaRPr lang="ru-RU" sz="2400" b="1" baseline="30000" dirty="0">
              <a:solidFill>
                <a:srgbClr val="006600"/>
              </a:solidFill>
            </a:endParaRPr>
          </a:p>
        </p:txBody>
      </p:sp>
      <p:pic>
        <p:nvPicPr>
          <p:cNvPr id="2050" name="Picture 2" descr="https://pbs.twimg.com/media/DfA1QDUW4AEfwlW.jpg:lar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347" y="855166"/>
            <a:ext cx="5707499" cy="428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10672">
            <a:off x="1614255" y="1552373"/>
            <a:ext cx="1361768" cy="38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Биография</a:t>
            </a:r>
            <a:endParaRPr lang="ru-RU" sz="1800" b="1" dirty="0">
              <a:solidFill>
                <a:srgbClr val="006C2D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411510">
            <a:off x="1882857" y="3441279"/>
            <a:ext cx="23048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Профессиональное соответствие</a:t>
            </a:r>
            <a:endParaRPr lang="ru-RU" sz="1800" b="1" dirty="0">
              <a:solidFill>
                <a:srgbClr val="006C2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421773">
            <a:off x="3079719" y="1342036"/>
            <a:ext cx="1361768" cy="38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Поведение</a:t>
            </a:r>
            <a:endParaRPr lang="ru-RU" sz="1800" b="1" dirty="0">
              <a:solidFill>
                <a:srgbClr val="006C2D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0128643">
            <a:off x="4370253" y="1614307"/>
            <a:ext cx="15576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Личные особенности</a:t>
            </a:r>
            <a:endParaRPr lang="ru-RU" sz="1800" b="1" dirty="0">
              <a:solidFill>
                <a:srgbClr val="006C2D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79719" y="2537973"/>
            <a:ext cx="1361768" cy="38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ru-RU" sz="1800" b="1" dirty="0" smtClean="0">
                <a:solidFill>
                  <a:srgbClr val="006C2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</a:t>
            </a:r>
            <a:endParaRPr lang="ru-RU" sz="1800" b="1" dirty="0">
              <a:solidFill>
                <a:srgbClr val="006C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83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6148</TotalTime>
  <Words>618</Words>
  <Application>Microsoft Office PowerPoint</Application>
  <PresentationFormat>Экран (16:9)</PresentationFormat>
  <Paragraphs>130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GOSHA</dc:creator>
  <cp:lastModifiedBy>Листикова Арина Владимировна</cp:lastModifiedBy>
  <cp:revision>290</cp:revision>
  <dcterms:created xsi:type="dcterms:W3CDTF">2020-10-26T07:04:35Z</dcterms:created>
  <dcterms:modified xsi:type="dcterms:W3CDTF">2022-03-24T08:04:48Z</dcterms:modified>
</cp:coreProperties>
</file>