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7" r:id="rId5"/>
    <p:sldId id="259" r:id="rId6"/>
    <p:sldId id="260" r:id="rId7"/>
    <p:sldId id="264" r:id="rId8"/>
    <p:sldId id="262" r:id="rId9"/>
    <p:sldId id="267" r:id="rId10"/>
    <p:sldId id="270" r:id="rId11"/>
    <p:sldId id="282" r:id="rId12"/>
    <p:sldId id="271" r:id="rId13"/>
    <p:sldId id="265" r:id="rId14"/>
    <p:sldId id="272" r:id="rId15"/>
    <p:sldId id="278" r:id="rId16"/>
    <p:sldId id="276" r:id="rId17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DF71440-0B8E-402F-8533-DECA19F72B1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06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1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7517813-4074-4FA7-ACC8-275F82B43F3A}" type="slidenum">
              <a:rPr lang="ru-RU" sz="1200" b="0" strike="noStrike" spc="-1">
                <a:latin typeface="Times New Roman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754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7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A092C1-278F-4825-8E8C-5434882A83B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219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3" y="812800"/>
            <a:ext cx="711835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DF71440-0B8E-402F-8533-DECA19F72B11}" type="slidenum">
              <a:rPr lang="ru-RU" sz="1400" b="0" strike="noStrike" spc="-1" smtClean="0">
                <a:latin typeface="Times New Roman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37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4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584EB41-051A-40B2-8AB2-9B9CCE9A9437}" type="slidenum">
              <a:rPr lang="ru-RU" sz="1200" b="0" strike="noStrike" spc="-1">
                <a:latin typeface="Times New Roman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94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0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9DFC7A3-0ADC-4EA6-A9B4-E62E6505A8F4}" type="slidenum">
              <a:rPr lang="ru-RU" sz="1200" b="0" strike="noStrike" spc="-1">
                <a:latin typeface="Times New Roman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1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3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EF24AC3-C352-40F6-B52E-9218E0F77332}" type="slidenum">
              <a:rPr lang="ru-RU" sz="1200" b="0" strike="noStrike" spc="-1">
                <a:latin typeface="Times New Roman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92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5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5BB02CC-15C9-4263-A9EA-6922CBC370C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061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29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D264B00-1D3E-41C5-B41B-89FA4E23773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195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4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79BB3C9-4C70-4301-8E6B-D5B3EB486F5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627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57BCE3A-CD56-4572-AD9F-B5C100A23E8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27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8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7829B9-8E0B-4B57-AF63-06F6F70DE0D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97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8560" y="307656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6992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9508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96124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856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9508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96124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611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6992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8560" y="307656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6992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9508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96124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856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9508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596124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611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6992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8560" y="307656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66992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29508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961240" y="137052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856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29508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5961240" y="3076560"/>
            <a:ext cx="2539080" cy="155772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611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326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69920" y="307656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9920" y="1370520"/>
            <a:ext cx="384840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8560" y="3076560"/>
            <a:ext cx="7886520" cy="15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515232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1"/>
          <p:cNvPicPr/>
          <p:nvPr/>
        </p:nvPicPr>
        <p:blipFill>
          <a:blip r:embed="rId15"/>
          <a:stretch/>
        </p:blipFill>
        <p:spPr>
          <a:xfrm>
            <a:off x="395640" y="342000"/>
            <a:ext cx="2142360" cy="744480"/>
          </a:xfrm>
          <a:prstGeom prst="rect">
            <a:avLst/>
          </a:prstGeom>
          <a:ln w="0">
            <a:noFill/>
          </a:ln>
        </p:spPr>
      </p:pic>
      <p:sp>
        <p:nvSpPr>
          <p:cNvPr id="2" name="Заголовок 1"/>
          <p:cNvSpPr/>
          <p:nvPr/>
        </p:nvSpPr>
        <p:spPr>
          <a:xfrm>
            <a:off x="468360" y="4172040"/>
            <a:ext cx="2786040" cy="56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333333"/>
                </a:solidFill>
                <a:latin typeface="Arial"/>
                <a:ea typeface="Rosatom Light"/>
              </a:rPr>
              <a:t>Фамилия Имя Отчество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Должность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" name="Заголовок 1"/>
          <p:cNvSpPr/>
          <p:nvPr/>
        </p:nvSpPr>
        <p:spPr>
          <a:xfrm>
            <a:off x="430200" y="2012040"/>
            <a:ext cx="4429440" cy="99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 anchor="ctr">
            <a:noAutofit/>
          </a:bodyPr>
          <a:lstStyle/>
          <a:p>
            <a:pPr>
              <a:lnSpc>
                <a:spcPts val="3781"/>
              </a:lnSpc>
            </a:pPr>
            <a:r>
              <a:rPr lang="ru-RU" sz="2700" b="1" strike="noStrike" spc="-1">
                <a:solidFill>
                  <a:srgbClr val="333333"/>
                </a:solidFill>
                <a:latin typeface="Arial"/>
                <a:ea typeface="Rosatom Light"/>
              </a:rPr>
              <a:t>Тема </a:t>
            </a:r>
            <a:endParaRPr lang="ru-RU" sz="2700" b="0" strike="noStrike" spc="-1">
              <a:latin typeface="Arial"/>
            </a:endParaRPr>
          </a:p>
          <a:p>
            <a:pPr>
              <a:lnSpc>
                <a:spcPts val="3781"/>
              </a:lnSpc>
            </a:pPr>
            <a:r>
              <a:rPr lang="ru-RU" sz="2700" b="1" strike="noStrike" spc="-1">
                <a:solidFill>
                  <a:srgbClr val="333333"/>
                </a:solidFill>
                <a:latin typeface="Arial"/>
                <a:ea typeface="Rosatom Light"/>
              </a:rPr>
              <a:t>презентации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4" name="Заголовок 1"/>
          <p:cNvSpPr/>
          <p:nvPr/>
        </p:nvSpPr>
        <p:spPr>
          <a:xfrm>
            <a:off x="467640" y="3656880"/>
            <a:ext cx="4886280" cy="56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Наименование мероприятия</a:t>
            </a:r>
            <a:r>
              <a:rPr lang="en-US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/</a:t>
            </a:r>
            <a:r>
              <a:rPr lang="en-US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ru-RU" sz="1400" b="0" strike="noStrike" spc="-1">
                <a:solidFill>
                  <a:srgbClr val="333333"/>
                </a:solidFill>
                <a:latin typeface="Arial"/>
                <a:ea typeface="Rosatom Light"/>
              </a:rPr>
              <a:t>название площадки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35360" cy="5148000"/>
          </a:xfrm>
          <a:prstGeom prst="rect">
            <a:avLst/>
          </a:prstGeom>
          <a:ln w="0">
            <a:noFill/>
          </a:ln>
        </p:spPr>
      </p:pic>
      <p:sp>
        <p:nvSpPr>
          <p:cNvPr id="44" name="Прямоугольник 2"/>
          <p:cNvSpPr/>
          <p:nvPr/>
        </p:nvSpPr>
        <p:spPr>
          <a:xfrm>
            <a:off x="7524360" y="198000"/>
            <a:ext cx="1367640" cy="575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Рисунок 3"/>
          <p:cNvPicPr/>
          <p:nvPr/>
        </p:nvPicPr>
        <p:blipFill>
          <a:blip r:embed="rId15"/>
          <a:stretch/>
        </p:blipFill>
        <p:spPr>
          <a:xfrm>
            <a:off x="7569000" y="319680"/>
            <a:ext cx="1323000" cy="45972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370520"/>
            <a:ext cx="7886520" cy="32662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628560" y="477180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4E8FFB3-48AA-49FD-AC63-25209F9441AF}" type="datetime1">
              <a:rPr lang="en-US" sz="1800" b="0" strike="noStrike" spc="-1">
                <a:solidFill>
                  <a:srgbClr val="000000"/>
                </a:solidFill>
                <a:latin typeface="Calibri"/>
              </a:rPr>
              <a:t>11/7/2022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/>
          </p:nvPr>
        </p:nvSpPr>
        <p:spPr>
          <a:xfrm>
            <a:off x="3029040" y="4771800"/>
            <a:ext cx="308592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458040" y="4771800"/>
            <a:ext cx="2057040" cy="273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3221314-7CC8-4945-A757-8FA7542E7BBB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35360" cy="5148000"/>
          </a:xfrm>
          <a:prstGeom prst="rect">
            <a:avLst/>
          </a:prstGeom>
          <a:ln w="0">
            <a:noFill/>
          </a:ln>
        </p:spPr>
      </p:pic>
      <p:sp>
        <p:nvSpPr>
          <p:cNvPr id="88" name="Прямоугольник 2"/>
          <p:cNvSpPr/>
          <p:nvPr/>
        </p:nvSpPr>
        <p:spPr>
          <a:xfrm>
            <a:off x="7524360" y="198000"/>
            <a:ext cx="1367640" cy="575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Рисунок 3"/>
          <p:cNvPicPr/>
          <p:nvPr/>
        </p:nvPicPr>
        <p:blipFill>
          <a:blip r:embed="rId15"/>
          <a:stretch/>
        </p:blipFill>
        <p:spPr>
          <a:xfrm>
            <a:off x="7569000" y="319680"/>
            <a:ext cx="1323000" cy="45972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Заголовок 1"/>
          <p:cNvSpPr/>
          <p:nvPr/>
        </p:nvSpPr>
        <p:spPr>
          <a:xfrm>
            <a:off x="323640" y="3746520"/>
            <a:ext cx="4680000" cy="1203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135" name="Заголовок 1"/>
          <p:cNvSpPr/>
          <p:nvPr/>
        </p:nvSpPr>
        <p:spPr>
          <a:xfrm>
            <a:off x="467640" y="1748880"/>
            <a:ext cx="5869800" cy="10069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 anchor="ctr">
            <a:noAutofit/>
          </a:bodyPr>
          <a:lstStyle/>
          <a:p>
            <a:pPr>
              <a:lnSpc>
                <a:spcPts val="3781"/>
              </a:lnSpc>
            </a:pPr>
            <a:r>
              <a:rPr lang="ru-RU" sz="2700" b="1" strike="noStrike" spc="-1">
                <a:solidFill>
                  <a:srgbClr val="333333"/>
                </a:solidFill>
                <a:latin typeface="Arial"/>
                <a:ea typeface="Rosatom Light"/>
              </a:rPr>
              <a:t>Работа в атомной энергетике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136" name="TextBox 1"/>
          <p:cNvSpPr/>
          <p:nvPr/>
        </p:nvSpPr>
        <p:spPr>
          <a:xfrm>
            <a:off x="467640" y="2459880"/>
            <a:ext cx="6192360" cy="575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21">
                <a:solidFill>
                  <a:srgbClr val="000000"/>
                </a:solidFill>
                <a:latin typeface="Calibri"/>
              </a:rPr>
              <a:t>Передовая отрасль будущего </a:t>
            </a:r>
            <a:r>
              <a:rPr lang="en-US" sz="1800" b="0" strike="noStrike" spc="-21">
                <a:solidFill>
                  <a:srgbClr val="000000"/>
                </a:solidFill>
                <a:latin typeface="Calibri"/>
              </a:rPr>
              <a:t>|</a:t>
            </a:r>
            <a:r>
              <a:rPr lang="ru-RU" sz="1800" b="0" strike="noStrike" spc="-21">
                <a:solidFill>
                  <a:srgbClr val="000000"/>
                </a:solidFill>
                <a:latin typeface="Calibri"/>
              </a:rPr>
              <a:t> Точка роста для тебя    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Объект 3"/>
          <p:cNvPicPr/>
          <p:nvPr/>
        </p:nvPicPr>
        <p:blipFill>
          <a:blip r:embed="rId2"/>
          <a:srcRect t="13844" b="7507"/>
          <a:stretch/>
        </p:blipFill>
        <p:spPr>
          <a:xfrm>
            <a:off x="467513" y="885600"/>
            <a:ext cx="7416360" cy="3898080"/>
          </a:xfrm>
          <a:prstGeom prst="rect">
            <a:avLst/>
          </a:prstGeom>
          <a:ln w="0">
            <a:noFill/>
          </a:ln>
        </p:spPr>
      </p:pic>
      <p:sp>
        <p:nvSpPr>
          <p:cNvPr id="261" name="Прямоугольник 5"/>
          <p:cNvSpPr/>
          <p:nvPr/>
        </p:nvSpPr>
        <p:spPr>
          <a:xfrm>
            <a:off x="5652000" y="3870360"/>
            <a:ext cx="2915280" cy="913320"/>
          </a:xfrm>
          <a:prstGeom prst="rect">
            <a:avLst/>
          </a:prstGeom>
          <a:solidFill>
            <a:srgbClr val="2B5B9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Возможность работы в международных 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проектах РОСАТОМА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" name="Заголовок 1"/>
          <p:cNvSpPr/>
          <p:nvPr/>
        </p:nvSpPr>
        <p:spPr>
          <a:xfrm>
            <a:off x="467513" y="0"/>
            <a:ext cx="6161427" cy="9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33"/>
                </a:solidFill>
                <a:latin typeface="Calibri Light"/>
                <a:ea typeface="Arial"/>
              </a:rPr>
              <a:t>Возможности сотрудника КуАЭС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2"/>
          <p:cNvPicPr/>
          <p:nvPr/>
        </p:nvPicPr>
        <p:blipFill>
          <a:blip r:embed="rId3"/>
          <a:stretch/>
        </p:blipFill>
        <p:spPr>
          <a:xfrm>
            <a:off x="0" y="-7920"/>
            <a:ext cx="3599280" cy="359928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12"/>
          <p:cNvPicPr/>
          <p:nvPr/>
        </p:nvPicPr>
        <p:blipFill>
          <a:blip r:embed="rId4"/>
          <a:stretch/>
        </p:blipFill>
        <p:spPr>
          <a:xfrm>
            <a:off x="3344760" y="404172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13"/>
          <p:cNvPicPr/>
          <p:nvPr/>
        </p:nvPicPr>
        <p:blipFill>
          <a:blip r:embed="rId5"/>
          <a:stretch/>
        </p:blipFill>
        <p:spPr>
          <a:xfrm>
            <a:off x="8063640" y="4041720"/>
            <a:ext cx="672840" cy="53964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18"/>
          <p:cNvPicPr/>
          <p:nvPr/>
        </p:nvPicPr>
        <p:blipFill>
          <a:blip r:embed="rId6"/>
          <a:stretch/>
        </p:blipFill>
        <p:spPr>
          <a:xfrm>
            <a:off x="7000560" y="4041720"/>
            <a:ext cx="529200" cy="539640"/>
          </a:xfrm>
          <a:prstGeom prst="rect">
            <a:avLst/>
          </a:prstGeom>
          <a:ln w="0">
            <a:noFill/>
          </a:ln>
        </p:spPr>
      </p:pic>
      <p:sp>
        <p:nvSpPr>
          <p:cNvPr id="209" name="TextBox 21"/>
          <p:cNvSpPr/>
          <p:nvPr/>
        </p:nvSpPr>
        <p:spPr>
          <a:xfrm>
            <a:off x="1580400" y="1329480"/>
            <a:ext cx="7455600" cy="222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 Light"/>
              </a:rPr>
              <a:t>Медицина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Добровольное медицинское страхование</a:t>
            </a:r>
            <a:r>
              <a:t/>
            </a:r>
            <a:br/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Санаторно – курортное лечение и оздоровление</a:t>
            </a:r>
            <a:r>
              <a:t/>
            </a:r>
            <a:br/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Программы реабилитационно – оздоровительных мероприятий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210" name="Заголовок 1"/>
          <p:cNvSpPr/>
          <p:nvPr/>
        </p:nvSpPr>
        <p:spPr>
          <a:xfrm>
            <a:off x="1055520" y="325440"/>
            <a:ext cx="5944680" cy="9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33333"/>
                </a:solidFill>
                <a:latin typeface="Calibri Light"/>
                <a:ea typeface="Arial"/>
              </a:rPr>
              <a:t>Возможности сотрудника КуАЭС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11" name="Рисунок 3"/>
          <p:cNvPicPr/>
          <p:nvPr/>
        </p:nvPicPr>
        <p:blipFill>
          <a:blip r:embed="rId7"/>
          <a:stretch/>
        </p:blipFill>
        <p:spPr>
          <a:xfrm>
            <a:off x="2051640" y="4026960"/>
            <a:ext cx="542520" cy="539640"/>
          </a:xfrm>
          <a:prstGeom prst="rect">
            <a:avLst/>
          </a:prstGeom>
          <a:ln w="0">
            <a:noFill/>
          </a:ln>
        </p:spPr>
      </p:pic>
      <p:pic>
        <p:nvPicPr>
          <p:cNvPr id="212" name="Рисунок 4"/>
          <p:cNvPicPr/>
          <p:nvPr/>
        </p:nvPicPr>
        <p:blipFill>
          <a:blip r:embed="rId8"/>
          <a:stretch/>
        </p:blipFill>
        <p:spPr>
          <a:xfrm>
            <a:off x="4580640" y="402696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213" name="Рисунок 6"/>
          <p:cNvPicPr/>
          <p:nvPr/>
        </p:nvPicPr>
        <p:blipFill>
          <a:blip r:embed="rId9"/>
          <a:stretch/>
        </p:blipFill>
        <p:spPr>
          <a:xfrm>
            <a:off x="5811480" y="4026960"/>
            <a:ext cx="497880" cy="539640"/>
          </a:xfrm>
          <a:prstGeom prst="rect">
            <a:avLst/>
          </a:prstGeom>
          <a:ln w="0">
            <a:noFill/>
          </a:ln>
        </p:spPr>
      </p:pic>
      <p:sp>
        <p:nvSpPr>
          <p:cNvPr id="214" name="Прямая соединительная линия 8"/>
          <p:cNvSpPr/>
          <p:nvPr/>
        </p:nvSpPr>
        <p:spPr>
          <a:xfrm>
            <a:off x="2753280" y="4384440"/>
            <a:ext cx="43236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15" name="Прямая соединительная линия 23"/>
          <p:cNvSpPr/>
          <p:nvPr/>
        </p:nvSpPr>
        <p:spPr>
          <a:xfrm>
            <a:off x="399780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16" name="Прямая соединительная линия 24"/>
          <p:cNvSpPr/>
          <p:nvPr/>
        </p:nvSpPr>
        <p:spPr>
          <a:xfrm>
            <a:off x="5293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17" name="Рисунок 27"/>
          <p:cNvPicPr/>
          <p:nvPr/>
        </p:nvPicPr>
        <p:blipFill>
          <a:blip r:embed="rId10"/>
          <a:stretch/>
        </p:blipFill>
        <p:spPr>
          <a:xfrm>
            <a:off x="709200" y="4041720"/>
            <a:ext cx="626040" cy="539640"/>
          </a:xfrm>
          <a:prstGeom prst="rect">
            <a:avLst/>
          </a:prstGeom>
          <a:ln w="0">
            <a:noFill/>
          </a:ln>
        </p:spPr>
      </p:pic>
      <p:sp>
        <p:nvSpPr>
          <p:cNvPr id="218" name="Прямая соединительная линия 28"/>
          <p:cNvSpPr/>
          <p:nvPr/>
        </p:nvSpPr>
        <p:spPr>
          <a:xfrm>
            <a:off x="147744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19" name="Прямая соединительная линия 33"/>
          <p:cNvSpPr/>
          <p:nvPr/>
        </p:nvSpPr>
        <p:spPr>
          <a:xfrm>
            <a:off x="5725800" y="4734360"/>
            <a:ext cx="2018520" cy="360"/>
          </a:xfrm>
          <a:prstGeom prst="line">
            <a:avLst/>
          </a:prstGeom>
          <a:ln w="38100">
            <a:solidFill>
              <a:srgbClr val="CFE49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20" name="Прямая соединительная линия 34"/>
          <p:cNvSpPr/>
          <p:nvPr/>
        </p:nvSpPr>
        <p:spPr>
          <a:xfrm>
            <a:off x="644364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21" name="Прямая соединительная линия 35"/>
          <p:cNvSpPr/>
          <p:nvPr/>
        </p:nvSpPr>
        <p:spPr>
          <a:xfrm>
            <a:off x="7678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"/>
          <p:cNvPicPr/>
          <p:nvPr/>
        </p:nvPicPr>
        <p:blipFill>
          <a:blip r:embed="rId3"/>
          <a:stretch/>
        </p:blipFill>
        <p:spPr>
          <a:xfrm>
            <a:off x="0" y="-7920"/>
            <a:ext cx="3599280" cy="3599280"/>
          </a:xfrm>
          <a:prstGeom prst="rect">
            <a:avLst/>
          </a:prstGeom>
          <a:ln w="0">
            <a:noFill/>
          </a:ln>
        </p:spPr>
      </p:pic>
      <p:pic>
        <p:nvPicPr>
          <p:cNvPr id="263" name="Рисунок 12"/>
          <p:cNvPicPr/>
          <p:nvPr/>
        </p:nvPicPr>
        <p:blipFill>
          <a:blip r:embed="rId4"/>
          <a:stretch/>
        </p:blipFill>
        <p:spPr>
          <a:xfrm>
            <a:off x="3344760" y="404172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264" name="Рисунок 13"/>
          <p:cNvPicPr/>
          <p:nvPr/>
        </p:nvPicPr>
        <p:blipFill>
          <a:blip r:embed="rId5"/>
          <a:stretch/>
        </p:blipFill>
        <p:spPr>
          <a:xfrm>
            <a:off x="8063640" y="4041720"/>
            <a:ext cx="672840" cy="539640"/>
          </a:xfrm>
          <a:prstGeom prst="rect">
            <a:avLst/>
          </a:prstGeom>
          <a:ln w="0">
            <a:noFill/>
          </a:ln>
        </p:spPr>
      </p:pic>
      <p:pic>
        <p:nvPicPr>
          <p:cNvPr id="265" name="Рисунок 18"/>
          <p:cNvPicPr/>
          <p:nvPr/>
        </p:nvPicPr>
        <p:blipFill>
          <a:blip r:embed="rId6"/>
          <a:stretch/>
        </p:blipFill>
        <p:spPr>
          <a:xfrm>
            <a:off x="7000560" y="4041720"/>
            <a:ext cx="529200" cy="539640"/>
          </a:xfrm>
          <a:prstGeom prst="rect">
            <a:avLst/>
          </a:prstGeom>
          <a:ln w="0">
            <a:noFill/>
          </a:ln>
        </p:spPr>
      </p:pic>
      <p:sp>
        <p:nvSpPr>
          <p:cNvPr id="266" name="TextBox 21"/>
          <p:cNvSpPr/>
          <p:nvPr/>
        </p:nvSpPr>
        <p:spPr>
          <a:xfrm>
            <a:off x="1580400" y="1329480"/>
            <a:ext cx="7455600" cy="310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 Light"/>
              </a:rPr>
              <a:t>Среда для интересной и активной жизни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Спорт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Реализация творческого и научного потенциала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Молодёжные движения и организации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Чемпионаты профессионального мастерства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267" name="Заголовок 1"/>
          <p:cNvSpPr/>
          <p:nvPr/>
        </p:nvSpPr>
        <p:spPr>
          <a:xfrm>
            <a:off x="1055520" y="325440"/>
            <a:ext cx="5944680" cy="9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33"/>
                </a:solidFill>
                <a:latin typeface="Calibri Light"/>
                <a:ea typeface="Arial"/>
              </a:rPr>
              <a:t>Возможности сотрудника КуАЭС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68" name="Рисунок 3"/>
          <p:cNvPicPr/>
          <p:nvPr/>
        </p:nvPicPr>
        <p:blipFill>
          <a:blip r:embed="rId7"/>
          <a:stretch/>
        </p:blipFill>
        <p:spPr>
          <a:xfrm>
            <a:off x="2051640" y="4026960"/>
            <a:ext cx="542520" cy="539640"/>
          </a:xfrm>
          <a:prstGeom prst="rect">
            <a:avLst/>
          </a:prstGeom>
          <a:ln w="0">
            <a:noFill/>
          </a:ln>
        </p:spPr>
      </p:pic>
      <p:pic>
        <p:nvPicPr>
          <p:cNvPr id="269" name="Рисунок 4"/>
          <p:cNvPicPr/>
          <p:nvPr/>
        </p:nvPicPr>
        <p:blipFill>
          <a:blip r:embed="rId8"/>
          <a:stretch/>
        </p:blipFill>
        <p:spPr>
          <a:xfrm>
            <a:off x="4580640" y="402696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270" name="Рисунок 6"/>
          <p:cNvPicPr/>
          <p:nvPr/>
        </p:nvPicPr>
        <p:blipFill>
          <a:blip r:embed="rId9"/>
          <a:stretch/>
        </p:blipFill>
        <p:spPr>
          <a:xfrm>
            <a:off x="5811480" y="4026960"/>
            <a:ext cx="497880" cy="539640"/>
          </a:xfrm>
          <a:prstGeom prst="rect">
            <a:avLst/>
          </a:prstGeom>
          <a:ln w="0">
            <a:noFill/>
          </a:ln>
        </p:spPr>
      </p:pic>
      <p:sp>
        <p:nvSpPr>
          <p:cNvPr id="271" name="Прямая соединительная линия 8"/>
          <p:cNvSpPr/>
          <p:nvPr/>
        </p:nvSpPr>
        <p:spPr>
          <a:xfrm>
            <a:off x="2753280" y="4384440"/>
            <a:ext cx="43236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72" name="Прямая соединительная линия 23"/>
          <p:cNvSpPr/>
          <p:nvPr/>
        </p:nvSpPr>
        <p:spPr>
          <a:xfrm>
            <a:off x="399780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73" name="Прямая соединительная линия 24"/>
          <p:cNvSpPr/>
          <p:nvPr/>
        </p:nvSpPr>
        <p:spPr>
          <a:xfrm>
            <a:off x="5293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74" name="Рисунок 27"/>
          <p:cNvPicPr/>
          <p:nvPr/>
        </p:nvPicPr>
        <p:blipFill>
          <a:blip r:embed="rId10"/>
          <a:stretch/>
        </p:blipFill>
        <p:spPr>
          <a:xfrm>
            <a:off x="709200" y="4041720"/>
            <a:ext cx="626040" cy="539640"/>
          </a:xfrm>
          <a:prstGeom prst="rect">
            <a:avLst/>
          </a:prstGeom>
          <a:ln w="0">
            <a:noFill/>
          </a:ln>
        </p:spPr>
      </p:pic>
      <p:sp>
        <p:nvSpPr>
          <p:cNvPr id="275" name="Прямая соединительная линия 28"/>
          <p:cNvSpPr/>
          <p:nvPr/>
        </p:nvSpPr>
        <p:spPr>
          <a:xfrm>
            <a:off x="147744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76" name="Прямая соединительная линия 34"/>
          <p:cNvSpPr/>
          <p:nvPr/>
        </p:nvSpPr>
        <p:spPr>
          <a:xfrm>
            <a:off x="644364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77" name="Прямая соединительная линия 35"/>
          <p:cNvSpPr/>
          <p:nvPr/>
        </p:nvSpPr>
        <p:spPr>
          <a:xfrm>
            <a:off x="7678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78" name="Прямая соединительная линия 19"/>
          <p:cNvSpPr/>
          <p:nvPr/>
        </p:nvSpPr>
        <p:spPr>
          <a:xfrm>
            <a:off x="8028360" y="4734360"/>
            <a:ext cx="835200" cy="360"/>
          </a:xfrm>
          <a:prstGeom prst="line">
            <a:avLst/>
          </a:prstGeom>
          <a:ln w="38100">
            <a:solidFill>
              <a:srgbClr val="CFE49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48" y="-1"/>
            <a:ext cx="2532359" cy="1688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"/>
          <a:stretch/>
        </p:blipFill>
        <p:spPr>
          <a:xfrm>
            <a:off x="2565248" y="1725557"/>
            <a:ext cx="3125661" cy="1999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567"/>
            <a:ext cx="2532358" cy="1731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557"/>
            <a:ext cx="2532358" cy="1649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97" y="-2"/>
            <a:ext cx="2532359" cy="1688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32358" cy="16882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46" y="0"/>
            <a:ext cx="1453835" cy="969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00" y="1725557"/>
            <a:ext cx="1940906" cy="12939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b="5042"/>
          <a:stretch/>
        </p:blipFill>
        <p:spPr>
          <a:xfrm>
            <a:off x="5723799" y="3053792"/>
            <a:ext cx="3420201" cy="20944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46" y="1006543"/>
            <a:ext cx="1455263" cy="970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46" y="2014039"/>
            <a:ext cx="1448254" cy="10054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b="16383"/>
          <a:stretch/>
        </p:blipFill>
        <p:spPr>
          <a:xfrm>
            <a:off x="2555823" y="3762154"/>
            <a:ext cx="3135086" cy="13861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15360" y="4624292"/>
            <a:ext cx="3566989" cy="34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Атомная энергетика это МЫ!</a:t>
            </a:r>
            <a:endParaRPr lang="ru-RU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Группа 7"/>
          <p:cNvGrpSpPr/>
          <p:nvPr/>
        </p:nvGrpSpPr>
        <p:grpSpPr>
          <a:xfrm>
            <a:off x="7353526" y="4015080"/>
            <a:ext cx="1389240" cy="851040"/>
            <a:chOff x="7524360" y="4158360"/>
            <a:chExt cx="1389240" cy="851040"/>
          </a:xfrm>
        </p:grpSpPr>
        <p:pic>
          <p:nvPicPr>
            <p:cNvPr id="294" name="Picture 2" descr="https://webstockreview.net/images/clipart-phone-mobile-calling-10.png"/>
            <p:cNvPicPr/>
            <p:nvPr/>
          </p:nvPicPr>
          <p:blipFill>
            <a:blip r:embed="rId2"/>
            <a:stretch/>
          </p:blipFill>
          <p:spPr>
            <a:xfrm>
              <a:off x="7524360" y="4163400"/>
              <a:ext cx="642600" cy="68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TextBox 9"/>
            <p:cNvSpPr/>
            <p:nvPr/>
          </p:nvSpPr>
          <p:spPr>
            <a:xfrm>
              <a:off x="7977960" y="4158360"/>
              <a:ext cx="935640" cy="851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Calibri Light"/>
                </a:rPr>
                <a:t>Не забудь сохранить на мобильном телефоне</a:t>
              </a:r>
              <a:endParaRPr lang="ru-RU" sz="1000" b="0" strike="noStrike" spc="-1">
                <a:latin typeface="Arial"/>
              </a:endParaRPr>
            </a:p>
          </p:txBody>
        </p:sp>
      </p:grpSp>
      <p:pic>
        <p:nvPicPr>
          <p:cNvPr id="296" name="Рисунок 5"/>
          <p:cNvPicPr/>
          <p:nvPr/>
        </p:nvPicPr>
        <p:blipFill>
          <a:blip r:embed="rId3"/>
          <a:stretch/>
        </p:blipFill>
        <p:spPr>
          <a:xfrm>
            <a:off x="5334188" y="2034450"/>
            <a:ext cx="1513869" cy="1177544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" descr="http://qrcoder.ru/code/?https%3A%2F%2Frosatom-career.ru%2Fcenter%2Fmain&amp;8&amp;0"/>
          <p:cNvPicPr/>
          <p:nvPr/>
        </p:nvPicPr>
        <p:blipFill>
          <a:blip r:embed="rId4"/>
          <a:stretch/>
        </p:blipFill>
        <p:spPr>
          <a:xfrm>
            <a:off x="7199517" y="1940888"/>
            <a:ext cx="1439640" cy="1439640"/>
          </a:xfrm>
          <a:prstGeom prst="rect">
            <a:avLst/>
          </a:prstGeom>
          <a:ln w="0">
            <a:noFill/>
          </a:ln>
        </p:spPr>
      </p:pic>
      <p:grpSp>
        <p:nvGrpSpPr>
          <p:cNvPr id="298" name="Группа 1"/>
          <p:cNvGrpSpPr/>
          <p:nvPr/>
        </p:nvGrpSpPr>
        <p:grpSpPr>
          <a:xfrm>
            <a:off x="251639" y="270000"/>
            <a:ext cx="4927029" cy="4706445"/>
            <a:chOff x="251639" y="270000"/>
            <a:chExt cx="4353445" cy="4548647"/>
          </a:xfrm>
        </p:grpSpPr>
        <p:pic>
          <p:nvPicPr>
            <p:cNvPr id="299" name="Рисунок 3"/>
            <p:cNvPicPr/>
            <p:nvPr/>
          </p:nvPicPr>
          <p:blipFill>
            <a:blip r:embed="rId5"/>
            <a:srcRect l="5143" r="11571"/>
            <a:stretch/>
          </p:blipFill>
          <p:spPr>
            <a:xfrm>
              <a:off x="251639" y="270000"/>
              <a:ext cx="4353445" cy="454864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Рисунок 10"/>
            <p:cNvPicPr/>
            <p:nvPr/>
          </p:nvPicPr>
          <p:blipFill>
            <a:blip r:embed="rId6"/>
            <a:stretch/>
          </p:blipFill>
          <p:spPr>
            <a:xfrm>
              <a:off x="776462" y="942919"/>
              <a:ext cx="1475280" cy="1575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65900" y="2885611"/>
            <a:ext cx="2774184" cy="1651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5900" y="2963008"/>
            <a:ext cx="2860877" cy="4988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AutoShape 2" descr="https://avatars.mds.yandex.net/i?id=a38b2bdcb8fc0fd0328b92b8981ccb36874db645-533984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C:\Users\orp-mma\AppData\Local\Microsoft\Windows\INetCache\Content.Word\2cbc84597f87e4968cc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8" y="2925856"/>
            <a:ext cx="2178315" cy="172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85" y="2830516"/>
            <a:ext cx="1846202" cy="18462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0100" y="4646494"/>
            <a:ext cx="1915053" cy="13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t.me/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kkunpp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269999"/>
            <a:ext cx="5715596" cy="605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Официальные группы Курской АЭС 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3"/>
          <p:cNvPicPr/>
          <p:nvPr/>
        </p:nvPicPr>
        <p:blipFill>
          <a:blip r:embed="rId3"/>
          <a:srcRect l="20521"/>
          <a:stretch/>
        </p:blipFill>
        <p:spPr>
          <a:xfrm>
            <a:off x="0" y="0"/>
            <a:ext cx="6130440" cy="5148000"/>
          </a:xfrm>
          <a:prstGeom prst="rect">
            <a:avLst/>
          </a:prstGeom>
          <a:ln w="0">
            <a:noFill/>
          </a:ln>
        </p:spPr>
      </p:pic>
      <p:sp>
        <p:nvSpPr>
          <p:cNvPr id="138" name="TextBox 5"/>
          <p:cNvSpPr/>
          <p:nvPr/>
        </p:nvSpPr>
        <p:spPr>
          <a:xfrm>
            <a:off x="6530040" y="1350000"/>
            <a:ext cx="2233080" cy="34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Балаковская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Белоярская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Билибинская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Калининская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Кольская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ru-RU" sz="2400" b="1" strike="noStrike" spc="-1">
                <a:solidFill>
                  <a:srgbClr val="FFFFFF"/>
                </a:solidFill>
                <a:highlight>
                  <a:srgbClr val="2B5B9D"/>
                </a:highlight>
                <a:latin typeface="Calibri"/>
              </a:rPr>
              <a:t>Курская АЭС</a:t>
            </a:r>
            <a:endParaRPr lang="ru-RU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Ленинградская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Нововоронежская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Ростовская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Смоленская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ПАТЭС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9" name="Прямоугольник 6"/>
          <p:cNvSpPr/>
          <p:nvPr/>
        </p:nvSpPr>
        <p:spPr>
          <a:xfrm>
            <a:off x="5046840" y="1062000"/>
            <a:ext cx="3031200" cy="456120"/>
          </a:xfrm>
          <a:prstGeom prst="rect">
            <a:avLst/>
          </a:prstGeom>
          <a:solidFill>
            <a:srgbClr val="2B5B9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11 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атомных станций России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"/>
            <a:ext cx="9144000" cy="5137643"/>
          </a:xfrm>
          <a:prstGeom prst="rect">
            <a:avLst/>
          </a:prstGeom>
        </p:spPr>
      </p:pic>
      <p:sp>
        <p:nvSpPr>
          <p:cNvPr id="144" name="Прямоугольник 9"/>
          <p:cNvSpPr/>
          <p:nvPr/>
        </p:nvSpPr>
        <p:spPr>
          <a:xfrm>
            <a:off x="447120" y="270000"/>
            <a:ext cx="300960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Энергетика будущего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5" name="Прямоугольник 3"/>
          <p:cNvSpPr/>
          <p:nvPr/>
        </p:nvSpPr>
        <p:spPr>
          <a:xfrm>
            <a:off x="430200" y="846000"/>
            <a:ext cx="48657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Станция замещения  Курская АЭС-2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"/>
            <a:ext cx="9144000" cy="5137643"/>
          </a:xfrm>
          <a:prstGeom prst="rect">
            <a:avLst/>
          </a:prstGeom>
        </p:spPr>
      </p:pic>
      <p:sp>
        <p:nvSpPr>
          <p:cNvPr id="147" name="Прямоугольник 9"/>
          <p:cNvSpPr/>
          <p:nvPr/>
        </p:nvSpPr>
        <p:spPr>
          <a:xfrm>
            <a:off x="6228360" y="1206000"/>
            <a:ext cx="2915280" cy="639000"/>
          </a:xfrm>
          <a:prstGeom prst="rect">
            <a:avLst/>
          </a:prstGeom>
          <a:solidFill>
            <a:srgbClr val="2B5B9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 Light"/>
              </a:rPr>
              <a:t>Первые работы 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Calibri Light"/>
              </a:rPr>
              <a:t>           в 2018г.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8" name="Прямоугольник 3"/>
          <p:cNvSpPr/>
          <p:nvPr/>
        </p:nvSpPr>
        <p:spPr>
          <a:xfrm>
            <a:off x="6228360" y="414000"/>
            <a:ext cx="290052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 Light"/>
              </a:rPr>
              <a:t>Драйвер экономики региона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9" name="Прямоугольник 5"/>
          <p:cNvSpPr/>
          <p:nvPr/>
        </p:nvSpPr>
        <p:spPr>
          <a:xfrm>
            <a:off x="6228360" y="1998000"/>
            <a:ext cx="2915280" cy="912600"/>
          </a:xfrm>
          <a:prstGeom prst="rect">
            <a:avLst/>
          </a:prstGeom>
          <a:solidFill>
            <a:srgbClr val="FF7C8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 Light"/>
              </a:rPr>
              <a:t>9</a:t>
            </a:r>
            <a:r>
              <a:rPr lang="ru-RU" sz="1800" b="0" strike="noStrike" spc="-1">
                <a:solidFill>
                  <a:srgbClr val="FFFFFF"/>
                </a:solidFill>
                <a:latin typeface="Calibri Light"/>
              </a:rPr>
              <a:t>000 человек будут задействованы на стройке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0" name="Прямоугольник 7"/>
          <p:cNvSpPr/>
          <p:nvPr/>
        </p:nvSpPr>
        <p:spPr>
          <a:xfrm>
            <a:off x="328920" y="4294331"/>
            <a:ext cx="4798983" cy="36787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 Light"/>
              </a:rPr>
              <a:t>Старт промышленной эксплуатации в 2025г.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2"/>
          <p:cNvPicPr/>
          <p:nvPr/>
        </p:nvPicPr>
        <p:blipFill>
          <a:blip r:embed="rId3"/>
          <a:stretch/>
        </p:blipFill>
        <p:spPr>
          <a:xfrm>
            <a:off x="0" y="-7920"/>
            <a:ext cx="3599280" cy="3599280"/>
          </a:xfrm>
          <a:prstGeom prst="rect">
            <a:avLst/>
          </a:prstGeom>
          <a:ln w="0">
            <a:noFill/>
          </a:ln>
        </p:spPr>
      </p:pic>
      <p:sp>
        <p:nvSpPr>
          <p:cNvPr id="189" name="TextBox 21"/>
          <p:cNvSpPr/>
          <p:nvPr/>
        </p:nvSpPr>
        <p:spPr>
          <a:xfrm>
            <a:off x="1688040" y="1287720"/>
            <a:ext cx="745560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 Light"/>
              </a:rPr>
              <a:t>Целевая помощь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dirty="0">
                <a:latin typeface="Arial"/>
              </a:rPr>
              <a:t/>
            </a:r>
            <a:br>
              <a:rPr lang="en-US" sz="2800" spc="-1" dirty="0">
                <a:latin typeface="Arial"/>
              </a:rPr>
            </a:br>
            <a:r>
              <a:rPr lang="ru-RU" sz="1600" b="0" strike="noStrike" spc="-1" dirty="0" smtClean="0">
                <a:solidFill>
                  <a:srgbClr val="000000"/>
                </a:solidFill>
                <a:latin typeface="Calibri Light"/>
              </a:rPr>
              <a:t>При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трудоустройстве 50</a:t>
            </a:r>
            <a:r>
              <a:rPr lang="en-US" sz="16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тыс. руб.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При регистрации брака 10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 Light"/>
              </a:rPr>
              <a:t>тыс.руб</a:t>
            </a: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При рождении ребёнка (на детей) 50</a:t>
            </a:r>
            <a:r>
              <a:rPr lang="en-US" sz="16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 Light"/>
              </a:rPr>
              <a:t>тыс.руб</a:t>
            </a: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На обустройство быта 50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 Light"/>
              </a:rPr>
              <a:t>тыс.руб</a:t>
            </a: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90" name="Заголовок 1"/>
          <p:cNvSpPr/>
          <p:nvPr/>
        </p:nvSpPr>
        <p:spPr>
          <a:xfrm>
            <a:off x="1055520" y="325440"/>
            <a:ext cx="5944680" cy="9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33333"/>
                </a:solidFill>
                <a:latin typeface="Calibri Light"/>
                <a:ea typeface="Arial"/>
              </a:rPr>
              <a:t>Возможности для молодого сотрудника КуАЭС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91" name="Рисунок 25"/>
          <p:cNvPicPr/>
          <p:nvPr/>
        </p:nvPicPr>
        <p:blipFill>
          <a:blip r:embed="rId4"/>
          <a:stretch/>
        </p:blipFill>
        <p:spPr>
          <a:xfrm>
            <a:off x="3344760" y="404172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26"/>
          <p:cNvPicPr/>
          <p:nvPr/>
        </p:nvPicPr>
        <p:blipFill>
          <a:blip r:embed="rId5"/>
          <a:stretch/>
        </p:blipFill>
        <p:spPr>
          <a:xfrm>
            <a:off x="8063640" y="4041720"/>
            <a:ext cx="672840" cy="53964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29"/>
          <p:cNvPicPr/>
          <p:nvPr/>
        </p:nvPicPr>
        <p:blipFill>
          <a:blip r:embed="rId6"/>
          <a:stretch/>
        </p:blipFill>
        <p:spPr>
          <a:xfrm>
            <a:off x="7000560" y="4041720"/>
            <a:ext cx="529200" cy="53964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30"/>
          <p:cNvPicPr/>
          <p:nvPr/>
        </p:nvPicPr>
        <p:blipFill>
          <a:blip r:embed="rId7"/>
          <a:stretch/>
        </p:blipFill>
        <p:spPr>
          <a:xfrm>
            <a:off x="2051640" y="4026960"/>
            <a:ext cx="542520" cy="539640"/>
          </a:xfrm>
          <a:prstGeom prst="rect">
            <a:avLst/>
          </a:prstGeom>
          <a:ln w="0">
            <a:noFill/>
          </a:ln>
        </p:spPr>
      </p:pic>
      <p:pic>
        <p:nvPicPr>
          <p:cNvPr id="195" name="Рисунок 31"/>
          <p:cNvPicPr/>
          <p:nvPr/>
        </p:nvPicPr>
        <p:blipFill>
          <a:blip r:embed="rId8"/>
          <a:stretch/>
        </p:blipFill>
        <p:spPr>
          <a:xfrm>
            <a:off x="4580640" y="402696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32"/>
          <p:cNvPicPr/>
          <p:nvPr/>
        </p:nvPicPr>
        <p:blipFill>
          <a:blip r:embed="rId9"/>
          <a:stretch/>
        </p:blipFill>
        <p:spPr>
          <a:xfrm>
            <a:off x="5811480" y="4026960"/>
            <a:ext cx="497880" cy="53964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ая соединительная линия 36"/>
          <p:cNvSpPr/>
          <p:nvPr/>
        </p:nvSpPr>
        <p:spPr>
          <a:xfrm>
            <a:off x="2753280" y="4384440"/>
            <a:ext cx="43236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98" name="Прямая соединительная линия 37"/>
          <p:cNvSpPr/>
          <p:nvPr/>
        </p:nvSpPr>
        <p:spPr>
          <a:xfrm>
            <a:off x="399780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99" name="Прямая соединительная линия 38"/>
          <p:cNvSpPr/>
          <p:nvPr/>
        </p:nvSpPr>
        <p:spPr>
          <a:xfrm>
            <a:off x="5293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00" name="Рисунок 39"/>
          <p:cNvPicPr/>
          <p:nvPr/>
        </p:nvPicPr>
        <p:blipFill>
          <a:blip r:embed="rId10"/>
          <a:stretch/>
        </p:blipFill>
        <p:spPr>
          <a:xfrm>
            <a:off x="709200" y="4041720"/>
            <a:ext cx="626040" cy="539640"/>
          </a:xfrm>
          <a:prstGeom prst="rect">
            <a:avLst/>
          </a:prstGeom>
          <a:ln w="0">
            <a:noFill/>
          </a:ln>
        </p:spPr>
      </p:pic>
      <p:sp>
        <p:nvSpPr>
          <p:cNvPr id="201" name="Прямая соединительная линия 40"/>
          <p:cNvSpPr/>
          <p:nvPr/>
        </p:nvSpPr>
        <p:spPr>
          <a:xfrm>
            <a:off x="147744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02" name="Прямая соединительная линия 41"/>
          <p:cNvSpPr/>
          <p:nvPr/>
        </p:nvSpPr>
        <p:spPr>
          <a:xfrm>
            <a:off x="3275640" y="4734360"/>
            <a:ext cx="2018160" cy="360"/>
          </a:xfrm>
          <a:prstGeom prst="line">
            <a:avLst/>
          </a:prstGeom>
          <a:ln w="38100">
            <a:solidFill>
              <a:srgbClr val="CFE49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03" name="Прямая соединительная линия 42"/>
          <p:cNvSpPr/>
          <p:nvPr/>
        </p:nvSpPr>
        <p:spPr>
          <a:xfrm>
            <a:off x="644364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04" name="Прямая соединительная линия 43"/>
          <p:cNvSpPr/>
          <p:nvPr/>
        </p:nvSpPr>
        <p:spPr>
          <a:xfrm>
            <a:off x="7678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2"/>
          <p:cNvPicPr/>
          <p:nvPr/>
        </p:nvPicPr>
        <p:blipFill>
          <a:blip r:embed="rId3"/>
          <a:stretch/>
        </p:blipFill>
        <p:spPr>
          <a:xfrm>
            <a:off x="0" y="-7920"/>
            <a:ext cx="3599280" cy="359928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12"/>
          <p:cNvPicPr/>
          <p:nvPr/>
        </p:nvPicPr>
        <p:blipFill>
          <a:blip r:embed="rId4"/>
          <a:stretch/>
        </p:blipFill>
        <p:spPr>
          <a:xfrm>
            <a:off x="3344760" y="404172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13"/>
          <p:cNvPicPr/>
          <p:nvPr/>
        </p:nvPicPr>
        <p:blipFill>
          <a:blip r:embed="rId5"/>
          <a:stretch/>
        </p:blipFill>
        <p:spPr>
          <a:xfrm>
            <a:off x="8063640" y="4041720"/>
            <a:ext cx="672840" cy="53964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8"/>
          <p:cNvPicPr/>
          <p:nvPr/>
        </p:nvPicPr>
        <p:blipFill>
          <a:blip r:embed="rId6"/>
          <a:stretch/>
        </p:blipFill>
        <p:spPr>
          <a:xfrm>
            <a:off x="7000560" y="4041720"/>
            <a:ext cx="529200" cy="539640"/>
          </a:xfrm>
          <a:prstGeom prst="rect">
            <a:avLst/>
          </a:prstGeom>
          <a:ln w="0">
            <a:noFill/>
          </a:ln>
        </p:spPr>
      </p:pic>
      <p:sp>
        <p:nvSpPr>
          <p:cNvPr id="172" name="TextBox 21"/>
          <p:cNvSpPr/>
          <p:nvPr/>
        </p:nvSpPr>
        <p:spPr>
          <a:xfrm>
            <a:off x="1580400" y="1329480"/>
            <a:ext cx="7455600" cy="197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 Light"/>
              </a:rPr>
              <a:t>Целевая помощь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Помощь работникам в приобретении жилья 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(беспроцентный займ от 600 000 до 1 500 000 руб. и/или 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latin typeface="Calibri Light"/>
              </a:rPr>
              <a:t>компенсация процентов)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1600" b="0" strike="noStrike" spc="-1" dirty="0">
              <a:latin typeface="Arial"/>
            </a:endParaRPr>
          </a:p>
        </p:txBody>
      </p:sp>
      <p:sp>
        <p:nvSpPr>
          <p:cNvPr id="173" name="Заголовок 1"/>
          <p:cNvSpPr/>
          <p:nvPr/>
        </p:nvSpPr>
        <p:spPr>
          <a:xfrm>
            <a:off x="1055520" y="325440"/>
            <a:ext cx="5944680" cy="9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33333"/>
                </a:solidFill>
                <a:latin typeface="Calibri Light"/>
                <a:ea typeface="Arial"/>
              </a:rPr>
              <a:t>Возможности для молодого сотрудника КуАЭС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74" name="Рисунок 3"/>
          <p:cNvPicPr/>
          <p:nvPr/>
        </p:nvPicPr>
        <p:blipFill>
          <a:blip r:embed="rId7"/>
          <a:stretch/>
        </p:blipFill>
        <p:spPr>
          <a:xfrm>
            <a:off x="2051640" y="4026960"/>
            <a:ext cx="542520" cy="5396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4"/>
          <p:cNvPicPr/>
          <p:nvPr/>
        </p:nvPicPr>
        <p:blipFill>
          <a:blip r:embed="rId8"/>
          <a:stretch/>
        </p:blipFill>
        <p:spPr>
          <a:xfrm>
            <a:off x="4580640" y="402696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6"/>
          <p:cNvPicPr/>
          <p:nvPr/>
        </p:nvPicPr>
        <p:blipFill>
          <a:blip r:embed="rId9"/>
          <a:stretch/>
        </p:blipFill>
        <p:spPr>
          <a:xfrm>
            <a:off x="5811480" y="4026960"/>
            <a:ext cx="497880" cy="53964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ая соединительная линия 8"/>
          <p:cNvSpPr/>
          <p:nvPr/>
        </p:nvSpPr>
        <p:spPr>
          <a:xfrm>
            <a:off x="2753280" y="4384440"/>
            <a:ext cx="43236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78" name="Прямая соединительная линия 23"/>
          <p:cNvSpPr/>
          <p:nvPr/>
        </p:nvSpPr>
        <p:spPr>
          <a:xfrm>
            <a:off x="399780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79" name="Прямая соединительная линия 24"/>
          <p:cNvSpPr/>
          <p:nvPr/>
        </p:nvSpPr>
        <p:spPr>
          <a:xfrm>
            <a:off x="5293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180" name="Рисунок 27"/>
          <p:cNvPicPr/>
          <p:nvPr/>
        </p:nvPicPr>
        <p:blipFill>
          <a:blip r:embed="rId10"/>
          <a:stretch/>
        </p:blipFill>
        <p:spPr>
          <a:xfrm>
            <a:off x="709200" y="4041720"/>
            <a:ext cx="626040" cy="53964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ая соединительная линия 28"/>
          <p:cNvSpPr/>
          <p:nvPr/>
        </p:nvSpPr>
        <p:spPr>
          <a:xfrm>
            <a:off x="147744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82" name="Прямая соединительная линия 33"/>
          <p:cNvSpPr/>
          <p:nvPr/>
        </p:nvSpPr>
        <p:spPr>
          <a:xfrm>
            <a:off x="3275640" y="4734360"/>
            <a:ext cx="2018160" cy="360"/>
          </a:xfrm>
          <a:prstGeom prst="line">
            <a:avLst/>
          </a:prstGeom>
          <a:ln w="38100">
            <a:solidFill>
              <a:srgbClr val="CFE49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83" name="Прямая соединительная линия 34"/>
          <p:cNvSpPr/>
          <p:nvPr/>
        </p:nvSpPr>
        <p:spPr>
          <a:xfrm>
            <a:off x="644364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184" name="Прямая соединительная линия 35"/>
          <p:cNvSpPr/>
          <p:nvPr/>
        </p:nvSpPr>
        <p:spPr>
          <a:xfrm>
            <a:off x="7678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2"/>
          <p:cNvPicPr/>
          <p:nvPr/>
        </p:nvPicPr>
        <p:blipFill>
          <a:blip r:embed="rId3"/>
          <a:stretch/>
        </p:blipFill>
        <p:spPr>
          <a:xfrm>
            <a:off x="0" y="-7920"/>
            <a:ext cx="3599280" cy="359928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12"/>
          <p:cNvPicPr/>
          <p:nvPr/>
        </p:nvPicPr>
        <p:blipFill>
          <a:blip r:embed="rId4"/>
          <a:stretch/>
        </p:blipFill>
        <p:spPr>
          <a:xfrm>
            <a:off x="3344760" y="404172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13"/>
          <p:cNvPicPr/>
          <p:nvPr/>
        </p:nvPicPr>
        <p:blipFill>
          <a:blip r:embed="rId5"/>
          <a:stretch/>
        </p:blipFill>
        <p:spPr>
          <a:xfrm>
            <a:off x="8063640" y="4041720"/>
            <a:ext cx="672840" cy="539640"/>
          </a:xfrm>
          <a:prstGeom prst="rect">
            <a:avLst/>
          </a:prstGeom>
          <a:ln w="0">
            <a:noFill/>
          </a:ln>
        </p:spPr>
      </p:pic>
      <p:pic>
        <p:nvPicPr>
          <p:cNvPr id="226" name="Рисунок 18"/>
          <p:cNvPicPr/>
          <p:nvPr/>
        </p:nvPicPr>
        <p:blipFill>
          <a:blip r:embed="rId6"/>
          <a:stretch/>
        </p:blipFill>
        <p:spPr>
          <a:xfrm>
            <a:off x="7000560" y="4041720"/>
            <a:ext cx="529200" cy="539640"/>
          </a:xfrm>
          <a:prstGeom prst="rect">
            <a:avLst/>
          </a:prstGeom>
          <a:ln w="0">
            <a:noFill/>
          </a:ln>
        </p:spPr>
      </p:pic>
      <p:sp>
        <p:nvSpPr>
          <p:cNvPr id="227" name="TextBox 21"/>
          <p:cNvSpPr/>
          <p:nvPr/>
        </p:nvSpPr>
        <p:spPr>
          <a:xfrm>
            <a:off x="1580400" y="1329480"/>
            <a:ext cx="6951600" cy="22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 Light"/>
              </a:rPr>
              <a:t>Карьерный рост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Открытые и доступные возможности для планирования своей карьеры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Поддержка роста и конкретные траектории движения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 Light"/>
              </a:rPr>
              <a:t>Управленческий кадровый резерв.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8" name="Заголовок 1"/>
          <p:cNvSpPr/>
          <p:nvPr/>
        </p:nvSpPr>
        <p:spPr>
          <a:xfrm>
            <a:off x="1055520" y="325440"/>
            <a:ext cx="5944680" cy="99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49680" rIns="99360" bIns="49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33333"/>
                </a:solidFill>
                <a:latin typeface="Calibri Light"/>
                <a:ea typeface="Arial"/>
              </a:rPr>
              <a:t>Возможности для молодого сотрудника КуАЭС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29" name="Рисунок 3"/>
          <p:cNvPicPr/>
          <p:nvPr/>
        </p:nvPicPr>
        <p:blipFill>
          <a:blip r:embed="rId7"/>
          <a:stretch/>
        </p:blipFill>
        <p:spPr>
          <a:xfrm>
            <a:off x="2051640" y="4026960"/>
            <a:ext cx="542520" cy="53964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4"/>
          <p:cNvPicPr/>
          <p:nvPr/>
        </p:nvPicPr>
        <p:blipFill>
          <a:blip r:embed="rId8"/>
          <a:stretch/>
        </p:blipFill>
        <p:spPr>
          <a:xfrm>
            <a:off x="4580640" y="4026960"/>
            <a:ext cx="539640" cy="5396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6"/>
          <p:cNvPicPr/>
          <p:nvPr/>
        </p:nvPicPr>
        <p:blipFill>
          <a:blip r:embed="rId9"/>
          <a:stretch/>
        </p:blipFill>
        <p:spPr>
          <a:xfrm>
            <a:off x="5811480" y="4026960"/>
            <a:ext cx="497880" cy="539640"/>
          </a:xfrm>
          <a:prstGeom prst="rect">
            <a:avLst/>
          </a:prstGeom>
          <a:ln w="0">
            <a:noFill/>
          </a:ln>
        </p:spPr>
      </p:pic>
      <p:sp>
        <p:nvSpPr>
          <p:cNvPr id="232" name="Прямая соединительная линия 8"/>
          <p:cNvSpPr/>
          <p:nvPr/>
        </p:nvSpPr>
        <p:spPr>
          <a:xfrm>
            <a:off x="2753280" y="4384440"/>
            <a:ext cx="43236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33" name="Прямая соединительная линия 23"/>
          <p:cNvSpPr/>
          <p:nvPr/>
        </p:nvSpPr>
        <p:spPr>
          <a:xfrm>
            <a:off x="399780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34" name="Прямая соединительная линия 24"/>
          <p:cNvSpPr/>
          <p:nvPr/>
        </p:nvSpPr>
        <p:spPr>
          <a:xfrm>
            <a:off x="5293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pic>
        <p:nvPicPr>
          <p:cNvPr id="235" name="Рисунок 27"/>
          <p:cNvPicPr/>
          <p:nvPr/>
        </p:nvPicPr>
        <p:blipFill>
          <a:blip r:embed="rId10"/>
          <a:stretch/>
        </p:blipFill>
        <p:spPr>
          <a:xfrm>
            <a:off x="709200" y="4041720"/>
            <a:ext cx="626040" cy="539640"/>
          </a:xfrm>
          <a:prstGeom prst="rect">
            <a:avLst/>
          </a:prstGeom>
          <a:ln w="0">
            <a:noFill/>
          </a:ln>
        </p:spPr>
      </p:pic>
      <p:sp>
        <p:nvSpPr>
          <p:cNvPr id="236" name="Прямая соединительная линия 28"/>
          <p:cNvSpPr/>
          <p:nvPr/>
        </p:nvSpPr>
        <p:spPr>
          <a:xfrm>
            <a:off x="1477440" y="438444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37" name="Прямая соединительная линия 33"/>
          <p:cNvSpPr/>
          <p:nvPr/>
        </p:nvSpPr>
        <p:spPr>
          <a:xfrm>
            <a:off x="1909440" y="4734360"/>
            <a:ext cx="835200" cy="360"/>
          </a:xfrm>
          <a:prstGeom prst="line">
            <a:avLst/>
          </a:prstGeom>
          <a:ln w="38100">
            <a:solidFill>
              <a:srgbClr val="CFE49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38" name="Прямая соединительная линия 34"/>
          <p:cNvSpPr/>
          <p:nvPr/>
        </p:nvSpPr>
        <p:spPr>
          <a:xfrm>
            <a:off x="644364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39" name="Прямая соединительная линия 35"/>
          <p:cNvSpPr/>
          <p:nvPr/>
        </p:nvSpPr>
        <p:spPr>
          <a:xfrm>
            <a:off x="7678800" y="4394880"/>
            <a:ext cx="432000" cy="360"/>
          </a:xfrm>
          <a:prstGeom prst="line">
            <a:avLst/>
          </a:prstGeom>
          <a:ln w="38100">
            <a:solidFill>
              <a:srgbClr val="4472C4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трелка вниз 5"/>
          <p:cNvSpPr/>
          <p:nvPr/>
        </p:nvSpPr>
        <p:spPr>
          <a:xfrm>
            <a:off x="4572000" y="1134000"/>
            <a:ext cx="1944000" cy="1728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0" name="Рисунок 3"/>
          <p:cNvPicPr/>
          <p:nvPr/>
        </p:nvPicPr>
        <p:blipFill>
          <a:blip r:embed="rId2"/>
          <a:stretch/>
        </p:blipFill>
        <p:spPr>
          <a:xfrm>
            <a:off x="0" y="-7920"/>
            <a:ext cx="3599280" cy="3599280"/>
          </a:xfrm>
          <a:prstGeom prst="rect">
            <a:avLst/>
          </a:prstGeom>
          <a:ln w="0">
            <a:noFill/>
          </a:ln>
        </p:spPr>
      </p:pic>
      <p:sp>
        <p:nvSpPr>
          <p:cNvPr id="251" name="Заголовок 1"/>
          <p:cNvSpPr txBox="1"/>
          <p:nvPr/>
        </p:nvSpPr>
        <p:spPr>
          <a:xfrm>
            <a:off x="628560" y="273960"/>
            <a:ext cx="7886520" cy="99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 Light"/>
              </a:rPr>
              <a:t>Кадровый резерв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Объект 2"/>
          <p:cNvSpPr txBox="1"/>
          <p:nvPr/>
        </p:nvSpPr>
        <p:spPr>
          <a:xfrm>
            <a:off x="628560" y="1541520"/>
            <a:ext cx="6696360" cy="86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 Light"/>
                <a:ea typeface="Tahoma"/>
              </a:rPr>
              <a:t>Специально отобранные для подготовки и последующего назначения на ключевые позиции работники Госкорпорации и ее организаций, обладающие способностью к управленческой деятельности и профессиональной экспертизой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Прямоугольник 4"/>
          <p:cNvSpPr/>
          <p:nvPr/>
        </p:nvSpPr>
        <p:spPr>
          <a:xfrm>
            <a:off x="3976920" y="558000"/>
            <a:ext cx="3042720" cy="8636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Calibri Light"/>
              </a:rPr>
              <a:t>Энергия лидерства</a:t>
            </a:r>
            <a:r>
              <a:rPr lang="ru-RU" sz="1200" b="0" strike="noStrike" spc="-1">
                <a:solidFill>
                  <a:srgbClr val="FFFFFF"/>
                </a:solidFill>
                <a:latin typeface="Calibri Light"/>
              </a:rPr>
              <a:t>.  Кадровый резерв талантливых выпускников, победителей турнира «ТЕМП»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4" name="Прямоугольник 6"/>
          <p:cNvSpPr/>
          <p:nvPr/>
        </p:nvSpPr>
        <p:spPr>
          <a:xfrm>
            <a:off x="5796000" y="2313720"/>
            <a:ext cx="3164400" cy="4564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Calibri Light"/>
              </a:rPr>
              <a:t>КАДРОВЫЙ РЕЗЕРВ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55" name="Группа 13"/>
          <p:cNvGrpSpPr/>
          <p:nvPr/>
        </p:nvGrpSpPr>
        <p:grpSpPr>
          <a:xfrm>
            <a:off x="1118880" y="3096000"/>
            <a:ext cx="7321680" cy="1518840"/>
            <a:chOff x="1118880" y="3096000"/>
            <a:chExt cx="7321680" cy="1518840"/>
          </a:xfrm>
        </p:grpSpPr>
        <p:sp>
          <p:nvSpPr>
            <p:cNvPr id="256" name="Прямоугольник 7"/>
            <p:cNvSpPr/>
            <p:nvPr/>
          </p:nvSpPr>
          <p:spPr>
            <a:xfrm>
              <a:off x="1118880" y="3096000"/>
              <a:ext cx="1574640" cy="150552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Calibri Light"/>
                </a:rPr>
                <a:t>Таланты РОСАТОМА.</a:t>
              </a:r>
              <a:r>
                <a:rPr lang="ru-RU" sz="1400" b="0" strike="noStrike" spc="-1">
                  <a:solidFill>
                    <a:srgbClr val="FFFFFF"/>
                  </a:solidFill>
                  <a:latin typeface="Calibri Light"/>
                </a:rPr>
                <a:t> </a:t>
              </a:r>
              <a:r>
                <a:rPr lang="ru-RU" sz="1200" b="0" strike="noStrike" spc="-1">
                  <a:solidFill>
                    <a:srgbClr val="FFFFFF"/>
                  </a:solidFill>
                  <a:latin typeface="Calibri Light"/>
                </a:rPr>
                <a:t>Кадровый резерв руководителей начального звена управления и специалистов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257" name="Прямоугольник 8"/>
            <p:cNvSpPr/>
            <p:nvPr/>
          </p:nvSpPr>
          <p:spPr>
            <a:xfrm>
              <a:off x="3071160" y="3100680"/>
              <a:ext cx="1574640" cy="150552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FFFFFF"/>
                  </a:solidFill>
                  <a:latin typeface="Calibri Light"/>
                </a:rPr>
                <a:t>Капитал РОСАТОМА</a:t>
              </a:r>
              <a:r>
                <a:rPr lang="ru-RU" sz="1200" b="0" strike="noStrike" spc="-1">
                  <a:solidFill>
                    <a:srgbClr val="FFFFFF"/>
                  </a:solidFill>
                  <a:latin typeface="Calibri Light"/>
                </a:rPr>
                <a:t>.  Кадровый резерв руководителей среднего звена управления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258" name="Прямоугольник 11"/>
            <p:cNvSpPr/>
            <p:nvPr/>
          </p:nvSpPr>
          <p:spPr>
            <a:xfrm>
              <a:off x="4968720" y="3096000"/>
              <a:ext cx="1574640" cy="15102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Calibri Light"/>
                </a:rPr>
                <a:t>Достояние РОСАТОМА</a:t>
              </a:r>
              <a:r>
                <a:rPr lang="ru-RU" sz="1400" b="0" strike="noStrike" spc="-1">
                  <a:solidFill>
                    <a:srgbClr val="FFFFFF"/>
                  </a:solidFill>
                  <a:latin typeface="Calibri Light"/>
                </a:rPr>
                <a:t>.  </a:t>
              </a:r>
              <a:r>
                <a:rPr lang="ru-RU" sz="1200" b="0" strike="noStrike" spc="-1">
                  <a:solidFill>
                    <a:srgbClr val="FFFFFF"/>
                  </a:solidFill>
                  <a:latin typeface="Calibri Light"/>
                </a:rPr>
                <a:t>Кадровый резерв руководителей старшего звена управления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259" name="Прямоугольник 12"/>
            <p:cNvSpPr/>
            <p:nvPr/>
          </p:nvSpPr>
          <p:spPr>
            <a:xfrm>
              <a:off x="6865920" y="3104640"/>
              <a:ext cx="1574640" cy="15102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FFFFFF"/>
                  </a:solidFill>
                  <a:latin typeface="Calibri Light"/>
                </a:rPr>
                <a:t>Достояние РОСАТОМА</a:t>
              </a:r>
              <a:r>
                <a:rPr lang="ru-RU" sz="1600" b="0" strike="noStrike" spc="-1">
                  <a:solidFill>
                    <a:srgbClr val="FFFFFF"/>
                  </a:solidFill>
                  <a:latin typeface="Calibri Light"/>
                </a:rPr>
                <a:t>.  </a:t>
              </a:r>
              <a:r>
                <a:rPr lang="ru-RU" sz="1200" b="0" u="sng" strike="noStrike" spc="-1">
                  <a:solidFill>
                    <a:srgbClr val="FFFFFF"/>
                  </a:solidFill>
                  <a:uFillTx/>
                  <a:latin typeface="Calibri Light"/>
                </a:rPr>
                <a:t>Базовый уровень</a:t>
              </a:r>
              <a:r>
                <a:rPr lang="ru-RU" sz="1200" b="0" strike="noStrike" spc="-1">
                  <a:solidFill>
                    <a:srgbClr val="FFFFFF"/>
                  </a:solidFill>
                  <a:latin typeface="Calibri Light"/>
                </a:rPr>
                <a:t>. Кадровый резерв зам.руководителей старшего звена управления</a:t>
              </a:r>
              <a:endParaRPr lang="ru-RU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624600" y="176634"/>
            <a:ext cx="4461120" cy="5739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карта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Курской АЭС-2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ксплуатация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реакторный цех)</a:t>
            </a: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1" name="Group 2"/>
          <p:cNvGrpSpPr/>
          <p:nvPr/>
        </p:nvGrpSpPr>
        <p:grpSpPr>
          <a:xfrm>
            <a:off x="116116" y="1374092"/>
            <a:ext cx="9228581" cy="3332368"/>
            <a:chOff x="-85301" y="1583327"/>
            <a:chExt cx="9228581" cy="3097033"/>
          </a:xfrm>
        </p:grpSpPr>
        <p:sp>
          <p:nvSpPr>
            <p:cNvPr id="332" name="CustomShape 3"/>
            <p:cNvSpPr/>
            <p:nvPr/>
          </p:nvSpPr>
          <p:spPr>
            <a:xfrm>
              <a:off x="1292099" y="1583327"/>
              <a:ext cx="884467" cy="568099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3" name="CustomShape 4"/>
            <p:cNvSpPr/>
            <p:nvPr/>
          </p:nvSpPr>
          <p:spPr>
            <a:xfrm>
              <a:off x="-85301" y="1583327"/>
              <a:ext cx="774818" cy="563526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 dirty="0">
                  <a:solidFill>
                    <a:srgbClr val="FFFFFF"/>
                  </a:solidFill>
                  <a:latin typeface="Calibri"/>
                  <a:ea typeface="DejaVu Sans"/>
                </a:rPr>
                <a:t>Старт карьеры (оператор РО)</a:t>
              </a:r>
              <a:endParaRPr lang="ru-RU" sz="800" b="0" strike="noStrike" spc="-1" dirty="0">
                <a:latin typeface="Arial"/>
              </a:endParaRPr>
            </a:p>
          </p:txBody>
        </p:sp>
        <p:sp>
          <p:nvSpPr>
            <p:cNvPr id="336" name="CustomShape 7"/>
            <p:cNvSpPr/>
            <p:nvPr/>
          </p:nvSpPr>
          <p:spPr>
            <a:xfrm>
              <a:off x="2731670" y="1594666"/>
              <a:ext cx="965897" cy="1181190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7" name="CustomShape 8"/>
            <p:cNvSpPr/>
            <p:nvPr/>
          </p:nvSpPr>
          <p:spPr>
            <a:xfrm>
              <a:off x="2818193" y="1628302"/>
              <a:ext cx="800839" cy="484918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700" b="1" spc="-1" dirty="0" smtClean="0">
                  <a:solidFill>
                    <a:srgbClr val="000000"/>
                  </a:solidFill>
                  <a:latin typeface="Calibri Light"/>
                </a:rPr>
                <a:t>ИОЭ </a:t>
              </a:r>
            </a:p>
            <a:p>
              <a:pPr algn="ctr">
                <a:lnSpc>
                  <a:spcPct val="100000"/>
                </a:lnSpc>
              </a:pPr>
              <a:r>
                <a:rPr lang="ru-RU" sz="700" b="1" spc="-1" dirty="0" smtClean="0">
                  <a:solidFill>
                    <a:srgbClr val="000000"/>
                  </a:solidFill>
                  <a:latin typeface="Calibri Light"/>
                </a:rPr>
                <a:t>(инженер по эксплуатации оборудования)</a:t>
              </a:r>
              <a:endParaRPr lang="ru-RU" sz="700" b="0" strike="noStrike" spc="-1" dirty="0">
                <a:latin typeface="Arial"/>
              </a:endParaRPr>
            </a:p>
          </p:txBody>
        </p:sp>
        <p:sp>
          <p:nvSpPr>
            <p:cNvPr id="340" name="CustomShape 11"/>
            <p:cNvSpPr/>
            <p:nvPr/>
          </p:nvSpPr>
          <p:spPr>
            <a:xfrm>
              <a:off x="4668480" y="2320200"/>
              <a:ext cx="386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2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343" name="CustomShape 14"/>
            <p:cNvSpPr/>
            <p:nvPr/>
          </p:nvSpPr>
          <p:spPr>
            <a:xfrm>
              <a:off x="2689964" y="2146853"/>
              <a:ext cx="1097523" cy="54212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800" b="1" strike="noStrike" spc="-1" dirty="0" smtClean="0">
                  <a:solidFill>
                    <a:schemeClr val="bg1"/>
                  </a:solidFill>
                  <a:latin typeface="Calibri Light"/>
                  <a:ea typeface="DejaVu Sans"/>
                </a:rPr>
                <a:t>участие в специализированном резерве </a:t>
              </a:r>
            </a:p>
            <a:p>
              <a:pPr>
                <a:lnSpc>
                  <a:spcPct val="100000"/>
                </a:lnSpc>
              </a:pPr>
              <a:r>
                <a:rPr lang="ru-RU" sz="800" b="1" strike="noStrike" spc="-1" dirty="0" smtClean="0">
                  <a:solidFill>
                    <a:schemeClr val="bg1"/>
                  </a:solidFill>
                  <a:latin typeface="Calibri Light"/>
                  <a:ea typeface="DejaVu Sans"/>
                </a:rPr>
                <a:t>(при необходимости)</a:t>
              </a:r>
              <a:endParaRPr lang="ru-RU" sz="800" b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48" name="CustomShape 19"/>
            <p:cNvSpPr/>
            <p:nvPr/>
          </p:nvSpPr>
          <p:spPr>
            <a:xfrm>
              <a:off x="1083199" y="3816226"/>
              <a:ext cx="181822" cy="54212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3200" b="0" strike="noStrike" spc="-1" dirty="0">
                <a:latin typeface="Arial"/>
              </a:endParaRPr>
            </a:p>
          </p:txBody>
        </p:sp>
        <p:sp>
          <p:nvSpPr>
            <p:cNvPr id="349" name="CustomShape 20"/>
            <p:cNvSpPr/>
            <p:nvPr/>
          </p:nvSpPr>
          <p:spPr>
            <a:xfrm>
              <a:off x="5849942" y="1601489"/>
              <a:ext cx="1024138" cy="1302484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50" name="CustomShape 21"/>
            <p:cNvSpPr/>
            <p:nvPr/>
          </p:nvSpPr>
          <p:spPr>
            <a:xfrm>
              <a:off x="6000463" y="1637659"/>
              <a:ext cx="740676" cy="42771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1" spc="-1" dirty="0" smtClean="0">
                  <a:solidFill>
                    <a:srgbClr val="000000"/>
                  </a:solidFill>
                  <a:latin typeface="Calibri Light"/>
                </a:rPr>
                <a:t>НСЦ </a:t>
              </a:r>
            </a:p>
            <a:p>
              <a:pPr algn="ctr">
                <a:lnSpc>
                  <a:spcPct val="100000"/>
                </a:lnSpc>
              </a:pPr>
              <a:r>
                <a:rPr lang="ru-RU" sz="800" b="1" strike="noStrike" spc="-1" dirty="0" smtClean="0">
                  <a:solidFill>
                    <a:srgbClr val="000000"/>
                  </a:solidFill>
                  <a:latin typeface="Calibri Light"/>
                </a:rPr>
                <a:t>(начальник смены цеха)</a:t>
              </a:r>
              <a:endParaRPr lang="ru-RU" sz="800" b="0" strike="noStrike" spc="-1" dirty="0">
                <a:latin typeface="Arial"/>
              </a:endParaRPr>
            </a:p>
          </p:txBody>
        </p:sp>
        <p:sp>
          <p:nvSpPr>
            <p:cNvPr id="351" name="CustomShape 22"/>
            <p:cNvSpPr/>
            <p:nvPr/>
          </p:nvSpPr>
          <p:spPr>
            <a:xfrm>
              <a:off x="5849941" y="2124806"/>
              <a:ext cx="1104815" cy="54212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800" b="1" spc="-1" dirty="0" smtClean="0">
                  <a:solidFill>
                    <a:schemeClr val="bg1"/>
                  </a:solidFill>
                  <a:latin typeface="Calibri Light"/>
                </a:rPr>
                <a:t>участие в специализированном резерве</a:t>
              </a:r>
            </a:p>
            <a:p>
              <a:pPr>
                <a:lnSpc>
                  <a:spcPct val="100000"/>
                </a:lnSpc>
              </a:pPr>
              <a:r>
                <a:rPr lang="ru-RU" sz="800" b="1" spc="-1" dirty="0">
                  <a:solidFill>
                    <a:schemeClr val="bg1"/>
                  </a:solidFill>
                  <a:latin typeface="Calibri Light"/>
                </a:rPr>
                <a:t>(</a:t>
              </a:r>
              <a:r>
                <a:rPr lang="ru-RU" sz="800" b="1" spc="-1" dirty="0" smtClean="0">
                  <a:solidFill>
                    <a:schemeClr val="bg1"/>
                  </a:solidFill>
                  <a:latin typeface="Calibri Light"/>
                </a:rPr>
                <a:t>при необходимости)</a:t>
              </a:r>
            </a:p>
          </p:txBody>
        </p:sp>
        <p:sp>
          <p:nvSpPr>
            <p:cNvPr id="352" name="CustomShape 23"/>
            <p:cNvSpPr/>
            <p:nvPr/>
          </p:nvSpPr>
          <p:spPr>
            <a:xfrm>
              <a:off x="8330040" y="2320200"/>
              <a:ext cx="386640" cy="57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4</a:t>
              </a: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353" name="CustomShape 24"/>
            <p:cNvSpPr/>
            <p:nvPr/>
          </p:nvSpPr>
          <p:spPr>
            <a:xfrm>
              <a:off x="4269856" y="1598863"/>
              <a:ext cx="978799" cy="1305109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54" name="CustomShape 25"/>
            <p:cNvSpPr/>
            <p:nvPr/>
          </p:nvSpPr>
          <p:spPr>
            <a:xfrm>
              <a:off x="4344838" y="1647096"/>
              <a:ext cx="818347" cy="585033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700" b="1" spc="-1" dirty="0" smtClean="0">
                  <a:solidFill>
                    <a:srgbClr val="000000"/>
                  </a:solidFill>
                  <a:latin typeface="Calibri Light"/>
                </a:rPr>
                <a:t>ВИУР</a:t>
              </a:r>
            </a:p>
            <a:p>
              <a:pPr algn="ctr">
                <a:lnSpc>
                  <a:spcPct val="100000"/>
                </a:lnSpc>
              </a:pPr>
              <a:r>
                <a:rPr lang="ru-RU" sz="700" b="1" strike="noStrike" spc="-1" dirty="0" smtClean="0">
                  <a:solidFill>
                    <a:srgbClr val="000000"/>
                  </a:solidFill>
                  <a:latin typeface="Calibri Light"/>
                </a:rPr>
                <a:t>(ведущий инженер по управлению реактором</a:t>
              </a:r>
              <a:endParaRPr lang="ru-RU" sz="700" b="0" strike="noStrike" spc="-1" dirty="0">
                <a:latin typeface="Arial"/>
              </a:endParaRPr>
            </a:p>
          </p:txBody>
        </p:sp>
        <p:sp>
          <p:nvSpPr>
            <p:cNvPr id="355" name="CustomShape 26"/>
            <p:cNvSpPr/>
            <p:nvPr/>
          </p:nvSpPr>
          <p:spPr>
            <a:xfrm>
              <a:off x="4236106" y="2195492"/>
              <a:ext cx="1115138" cy="4277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800" b="1" spc="-1" dirty="0">
                  <a:solidFill>
                    <a:schemeClr val="bg1"/>
                  </a:solidFill>
                  <a:latin typeface="Calibri Light"/>
                </a:rPr>
                <a:t>участие в специализированном резерве </a:t>
              </a:r>
            </a:p>
          </p:txBody>
        </p:sp>
        <p:sp>
          <p:nvSpPr>
            <p:cNvPr id="357" name="CustomShape 28"/>
            <p:cNvSpPr/>
            <p:nvPr/>
          </p:nvSpPr>
          <p:spPr>
            <a:xfrm>
              <a:off x="7433159" y="3301204"/>
              <a:ext cx="1067195" cy="1028637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58" name="CustomShape 29"/>
            <p:cNvSpPr/>
            <p:nvPr/>
          </p:nvSpPr>
          <p:spPr>
            <a:xfrm>
              <a:off x="7515764" y="3356829"/>
              <a:ext cx="901984" cy="313294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1" strike="noStrike" spc="-1" dirty="0" smtClean="0">
                  <a:solidFill>
                    <a:srgbClr val="000000"/>
                  </a:solidFill>
                  <a:latin typeface="Calibri Light"/>
                  <a:ea typeface="DejaVu Sans"/>
                </a:rPr>
                <a:t>АТП цеха</a:t>
              </a:r>
            </a:p>
            <a:p>
              <a:pPr algn="ctr">
                <a:lnSpc>
                  <a:spcPct val="100000"/>
                </a:lnSpc>
              </a:pPr>
              <a:r>
                <a:rPr lang="ru-RU" sz="800" b="1" spc="-1" dirty="0" smtClean="0">
                  <a:solidFill>
                    <a:srgbClr val="000000"/>
                  </a:solidFill>
                  <a:latin typeface="Calibri Light"/>
                </a:rPr>
                <a:t>(ВИ,ЗНЦ)</a:t>
              </a:r>
              <a:endParaRPr lang="ru-RU" sz="800" b="0" strike="noStrike" spc="-1" dirty="0">
                <a:latin typeface="Arial"/>
              </a:endParaRPr>
            </a:p>
          </p:txBody>
        </p:sp>
        <p:sp>
          <p:nvSpPr>
            <p:cNvPr id="359" name="CustomShape 30"/>
            <p:cNvSpPr/>
            <p:nvPr/>
          </p:nvSpPr>
          <p:spPr>
            <a:xfrm>
              <a:off x="7395854" y="3700173"/>
              <a:ext cx="1022328" cy="31329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800" b="0" strike="noStrike" spc="-1" dirty="0" smtClean="0">
                  <a:solidFill>
                    <a:srgbClr val="000000"/>
                  </a:solidFill>
                  <a:latin typeface="Calibri Light"/>
                  <a:ea typeface="DejaVu Sans"/>
                </a:rPr>
                <a:t> </a:t>
              </a:r>
              <a:endParaRPr lang="ru-RU" sz="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800" b="0" strike="noStrike" spc="-1" dirty="0">
                <a:latin typeface="Arial"/>
              </a:endParaRPr>
            </a:p>
          </p:txBody>
        </p:sp>
        <p:sp>
          <p:nvSpPr>
            <p:cNvPr id="361" name="CustomShape 32"/>
            <p:cNvSpPr/>
            <p:nvPr/>
          </p:nvSpPr>
          <p:spPr>
            <a:xfrm>
              <a:off x="7441311" y="1617670"/>
              <a:ext cx="1056054" cy="1300949"/>
            </a:xfrm>
            <a:prstGeom prst="rect">
              <a:avLst/>
            </a:prstGeom>
            <a:gradFill rotWithShape="0">
              <a:gsLst>
                <a:gs pos="0">
                  <a:srgbClr val="71A6DA"/>
                </a:gs>
                <a:gs pos="100000">
                  <a:srgbClr val="549ADA"/>
                </a:gs>
              </a:gsLst>
              <a:lin ang="5400000"/>
            </a:gradFill>
            <a:ln>
              <a:solidFill>
                <a:srgbClr val="5B9BD5"/>
              </a:solidFill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62" name="CustomShape 33"/>
            <p:cNvSpPr/>
            <p:nvPr/>
          </p:nvSpPr>
          <p:spPr>
            <a:xfrm>
              <a:off x="7536279" y="1647096"/>
              <a:ext cx="802537" cy="42771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1" strike="noStrike" spc="-1" dirty="0" smtClean="0">
                  <a:solidFill>
                    <a:srgbClr val="000000"/>
                  </a:solidFill>
                  <a:latin typeface="Calibri Light"/>
                  <a:ea typeface="DejaVu Sans"/>
                </a:rPr>
                <a:t>НСБ (начальник смены блока)</a:t>
              </a:r>
              <a:endParaRPr lang="ru-RU" sz="800" b="0" strike="noStrike" spc="-1" dirty="0">
                <a:latin typeface="Arial"/>
              </a:endParaRPr>
            </a:p>
          </p:txBody>
        </p:sp>
        <p:sp>
          <p:nvSpPr>
            <p:cNvPr id="363" name="CustomShape 34"/>
            <p:cNvSpPr/>
            <p:nvPr/>
          </p:nvSpPr>
          <p:spPr>
            <a:xfrm>
              <a:off x="7387478" y="2087373"/>
              <a:ext cx="1124384" cy="54212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800" b="1" spc="-1" dirty="0" smtClean="0">
                  <a:solidFill>
                    <a:schemeClr val="bg1"/>
                  </a:solidFill>
                  <a:latin typeface="Calibri Light"/>
                </a:rPr>
                <a:t>участие в специализированном резерве </a:t>
              </a:r>
            </a:p>
            <a:p>
              <a:pPr>
                <a:lnSpc>
                  <a:spcPct val="100000"/>
                </a:lnSpc>
              </a:pPr>
              <a:r>
                <a:rPr lang="ru-RU" sz="800" b="1" spc="-1" dirty="0" smtClean="0">
                  <a:solidFill>
                    <a:schemeClr val="bg1"/>
                  </a:solidFill>
                  <a:latin typeface="Calibri Light"/>
                </a:rPr>
                <a:t>(при необходимости)</a:t>
              </a:r>
              <a:endParaRPr lang="ru-RU" sz="800" b="1" spc="-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4" name="CustomShape 35"/>
            <p:cNvSpPr/>
            <p:nvPr/>
          </p:nvSpPr>
          <p:spPr>
            <a:xfrm>
              <a:off x="8330040" y="3932280"/>
              <a:ext cx="181822" cy="54212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3200" b="0" strike="noStrike" spc="-1" dirty="0">
                <a:latin typeface="Arial"/>
              </a:endParaRPr>
            </a:p>
          </p:txBody>
        </p:sp>
        <p:sp>
          <p:nvSpPr>
            <p:cNvPr id="365" name="CustomShape 36"/>
            <p:cNvSpPr/>
            <p:nvPr/>
          </p:nvSpPr>
          <p:spPr>
            <a:xfrm>
              <a:off x="0" y="4680000"/>
              <a:ext cx="91432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88900">
              <a:solidFill>
                <a:srgbClr val="00AD95"/>
              </a:solidFill>
              <a:prstDash val="sysDot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" name="Стрелка вниз 39"/>
          <p:cNvSpPr/>
          <p:nvPr/>
        </p:nvSpPr>
        <p:spPr>
          <a:xfrm rot="16200000">
            <a:off x="1093297" y="1499420"/>
            <a:ext cx="201672" cy="539651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CustomShape 38"/>
          <p:cNvSpPr/>
          <p:nvPr/>
        </p:nvSpPr>
        <p:spPr>
          <a:xfrm>
            <a:off x="116116" y="986379"/>
            <a:ext cx="763816" cy="30743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 dirty="0" smtClean="0">
                <a:latin typeface="Arial"/>
              </a:rPr>
              <a:t>Оплата труда</a:t>
            </a:r>
          </a:p>
          <a:p>
            <a:pPr algn="ctr">
              <a:lnSpc>
                <a:spcPct val="100000"/>
              </a:lnSpc>
            </a:pPr>
            <a:r>
              <a:rPr lang="en-US" sz="700" b="0" strike="noStrike" spc="-1" dirty="0" smtClean="0">
                <a:latin typeface="Arial"/>
              </a:rPr>
              <a:t>75 000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31074" y="1283790"/>
            <a:ext cx="519056" cy="2491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1 год</a:t>
            </a:r>
            <a:endParaRPr lang="en-US" sz="700" dirty="0"/>
          </a:p>
        </p:txBody>
      </p:sp>
      <p:sp>
        <p:nvSpPr>
          <p:cNvPr id="48" name="CustomShape 5"/>
          <p:cNvSpPr/>
          <p:nvPr/>
        </p:nvSpPr>
        <p:spPr>
          <a:xfrm>
            <a:off x="1558775" y="1414891"/>
            <a:ext cx="740792" cy="3371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Старший оператор </a:t>
            </a:r>
            <a:r>
              <a:rPr lang="ru-RU" sz="8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РО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2566699" y="1499419"/>
            <a:ext cx="193125" cy="539651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400254" y="1286653"/>
            <a:ext cx="519056" cy="2491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1 год</a:t>
            </a:r>
            <a:endParaRPr lang="en-US" sz="700" dirty="0"/>
          </a:p>
        </p:txBody>
      </p:sp>
      <p:sp>
        <p:nvSpPr>
          <p:cNvPr id="51" name="Овал 50"/>
          <p:cNvSpPr/>
          <p:nvPr/>
        </p:nvSpPr>
        <p:spPr>
          <a:xfrm>
            <a:off x="3929946" y="1280338"/>
            <a:ext cx="519056" cy="2491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1-2 года</a:t>
            </a:r>
            <a:endParaRPr lang="en-US" sz="700" dirty="0"/>
          </a:p>
        </p:txBody>
      </p:sp>
      <p:sp>
        <p:nvSpPr>
          <p:cNvPr id="52" name="CustomShape 38"/>
          <p:cNvSpPr/>
          <p:nvPr/>
        </p:nvSpPr>
        <p:spPr>
          <a:xfrm>
            <a:off x="1496637" y="979553"/>
            <a:ext cx="866252" cy="30743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 dirty="0" smtClean="0">
                <a:latin typeface="Arial"/>
              </a:rPr>
              <a:t>Оплата труда</a:t>
            </a:r>
          </a:p>
          <a:p>
            <a:pPr algn="ctr">
              <a:lnSpc>
                <a:spcPct val="100000"/>
              </a:lnSpc>
            </a:pPr>
            <a:r>
              <a:rPr lang="en-US" sz="700" spc="-1" dirty="0" smtClean="0">
                <a:latin typeface="Arial"/>
              </a:rPr>
              <a:t>90 000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4096352" y="1510956"/>
            <a:ext cx="193125" cy="539651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CustomShape 38"/>
          <p:cNvSpPr/>
          <p:nvPr/>
        </p:nvSpPr>
        <p:spPr>
          <a:xfrm>
            <a:off x="2933087" y="979553"/>
            <a:ext cx="920224" cy="30743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 dirty="0" smtClean="0">
                <a:latin typeface="Arial"/>
              </a:rPr>
              <a:t>Оплата труда</a:t>
            </a:r>
          </a:p>
          <a:p>
            <a:pPr algn="ctr">
              <a:lnSpc>
                <a:spcPct val="100000"/>
              </a:lnSpc>
            </a:pPr>
            <a:r>
              <a:rPr lang="en-US" sz="700" spc="-1" dirty="0" smtClean="0">
                <a:latin typeface="Arial"/>
              </a:rPr>
              <a:t>100 000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56" name="CustomShape 38"/>
          <p:cNvSpPr/>
          <p:nvPr/>
        </p:nvSpPr>
        <p:spPr>
          <a:xfrm>
            <a:off x="4488493" y="979553"/>
            <a:ext cx="924509" cy="30743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 dirty="0" smtClean="0">
                <a:latin typeface="Arial"/>
              </a:rPr>
              <a:t>Оплата труда</a:t>
            </a:r>
          </a:p>
          <a:p>
            <a:pPr algn="ctr">
              <a:lnSpc>
                <a:spcPct val="100000"/>
              </a:lnSpc>
            </a:pPr>
            <a:r>
              <a:rPr lang="en-US" sz="700" spc="-1" dirty="0" smtClean="0">
                <a:latin typeface="Arial"/>
              </a:rPr>
              <a:t>130 000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57" name="Стрелка вниз 56"/>
          <p:cNvSpPr/>
          <p:nvPr/>
        </p:nvSpPr>
        <p:spPr>
          <a:xfrm rot="16200000">
            <a:off x="5653589" y="1504242"/>
            <a:ext cx="193125" cy="539651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CustomShape 38"/>
          <p:cNvSpPr/>
          <p:nvPr/>
        </p:nvSpPr>
        <p:spPr>
          <a:xfrm>
            <a:off x="6059561" y="983781"/>
            <a:ext cx="952102" cy="30743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 dirty="0" smtClean="0">
                <a:latin typeface="Arial"/>
              </a:rPr>
              <a:t>Оплата труда</a:t>
            </a:r>
          </a:p>
          <a:p>
            <a:pPr algn="ctr">
              <a:lnSpc>
                <a:spcPct val="100000"/>
              </a:lnSpc>
            </a:pPr>
            <a:r>
              <a:rPr lang="en-US" sz="700" spc="-1" dirty="0" smtClean="0">
                <a:latin typeface="Arial"/>
              </a:rPr>
              <a:t>160 000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489563" y="1280338"/>
            <a:ext cx="519056" cy="2491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1-3 года</a:t>
            </a:r>
            <a:endParaRPr lang="en-US" sz="700" dirty="0"/>
          </a:p>
        </p:txBody>
      </p:sp>
      <p:sp>
        <p:nvSpPr>
          <p:cNvPr id="61" name="Стрелка вниз 60"/>
          <p:cNvSpPr/>
          <p:nvPr/>
        </p:nvSpPr>
        <p:spPr>
          <a:xfrm rot="16200000">
            <a:off x="7270933" y="1498507"/>
            <a:ext cx="193125" cy="539651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 rot="18505440">
            <a:off x="7261140" y="2698107"/>
            <a:ext cx="193125" cy="611776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CustomShape 38"/>
          <p:cNvSpPr/>
          <p:nvPr/>
        </p:nvSpPr>
        <p:spPr>
          <a:xfrm>
            <a:off x="7634576" y="979090"/>
            <a:ext cx="1009261" cy="30743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 dirty="0" smtClean="0">
                <a:latin typeface="Arial"/>
              </a:rPr>
              <a:t>Оплата труда</a:t>
            </a:r>
          </a:p>
          <a:p>
            <a:pPr algn="ctr">
              <a:lnSpc>
                <a:spcPct val="100000"/>
              </a:lnSpc>
            </a:pPr>
            <a:r>
              <a:rPr lang="en-US" sz="700" spc="-1" dirty="0" smtClean="0">
                <a:latin typeface="Arial"/>
              </a:rPr>
              <a:t>190 000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081301" y="1271391"/>
            <a:ext cx="519056" cy="2491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2-3 года</a:t>
            </a:r>
            <a:endParaRPr lang="en-US" sz="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60200" y="3197262"/>
          <a:ext cx="1810840" cy="144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41">
                  <a:extLst>
                    <a:ext uri="{9D8B030D-6E8A-4147-A177-3AD203B41FA5}">
                      <a16:colId xmlns:a16="http://schemas.microsoft.com/office/drawing/2014/main" val="3226886554"/>
                    </a:ext>
                  </a:extLst>
                </a:gridCol>
                <a:gridCol w="504799">
                  <a:extLst>
                    <a:ext uri="{9D8B030D-6E8A-4147-A177-3AD203B41FA5}">
                      <a16:colId xmlns:a16="http://schemas.microsoft.com/office/drawing/2014/main" val="1866083829"/>
                    </a:ext>
                  </a:extLst>
                </a:gridCol>
              </a:tblGrid>
              <a:tr h="288070">
                <a:tc>
                  <a:txBody>
                    <a:bodyPr/>
                    <a:lstStyle/>
                    <a:p>
                      <a:r>
                        <a:rPr lang="ru-RU" sz="700" b="1" i="0" dirty="0" smtClean="0">
                          <a:solidFill>
                            <a:schemeClr val="tx1"/>
                          </a:solidFill>
                        </a:rPr>
                        <a:t>ОРО</a:t>
                      </a:r>
                      <a:endParaRPr lang="en-US" sz="7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1" i="1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71836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ru-RU" sz="700" b="1" i="0" dirty="0" smtClean="0"/>
                        <a:t>СОРО</a:t>
                      </a:r>
                      <a:endParaRPr lang="en-US" sz="7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1" i="1" smtClean="0"/>
                        <a:t>5/7</a:t>
                      </a:r>
                      <a:endParaRPr lang="en-US" sz="700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20333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ru-RU" sz="700" b="1" i="0" dirty="0" smtClean="0"/>
                        <a:t>ИЭО</a:t>
                      </a:r>
                      <a:endParaRPr lang="en-US" sz="7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1" i="1" dirty="0" smtClean="0"/>
                        <a:t>4/7</a:t>
                      </a:r>
                      <a:endParaRPr lang="en-US" sz="700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4298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ru-RU" sz="700" b="1" i="0" dirty="0" smtClean="0"/>
                        <a:t>ВИУР</a:t>
                      </a:r>
                      <a:endParaRPr lang="en-US" sz="7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1" i="1" dirty="0" smtClean="0"/>
                        <a:t>3/7</a:t>
                      </a:r>
                      <a:endParaRPr lang="en-US" sz="700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71420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ru-RU" sz="700" b="1" i="0" dirty="0" smtClean="0"/>
                        <a:t>НСЦ</a:t>
                      </a:r>
                      <a:endParaRPr lang="en-US" sz="7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b="1" i="1" dirty="0" smtClean="0"/>
                        <a:t>2/7</a:t>
                      </a:r>
                      <a:endParaRPr lang="en-US" sz="700" b="1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9116" y="3238993"/>
            <a:ext cx="914400" cy="1906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Прямоугольник 72"/>
          <p:cNvSpPr/>
          <p:nvPr/>
        </p:nvSpPr>
        <p:spPr>
          <a:xfrm>
            <a:off x="572933" y="3507828"/>
            <a:ext cx="914400" cy="1906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Прямоугольник 73"/>
          <p:cNvSpPr/>
          <p:nvPr/>
        </p:nvSpPr>
        <p:spPr>
          <a:xfrm>
            <a:off x="582589" y="3776663"/>
            <a:ext cx="702027" cy="1906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Прямоугольник 74"/>
          <p:cNvSpPr/>
          <p:nvPr/>
        </p:nvSpPr>
        <p:spPr>
          <a:xfrm>
            <a:off x="578943" y="4051499"/>
            <a:ext cx="603081" cy="1906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Прямоугольник 75"/>
          <p:cNvSpPr/>
          <p:nvPr/>
        </p:nvSpPr>
        <p:spPr>
          <a:xfrm>
            <a:off x="582589" y="4325583"/>
            <a:ext cx="428781" cy="19064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829589" y="2981879"/>
            <a:ext cx="2716666" cy="1603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На этапе сооружения</a:t>
            </a:r>
            <a:r>
              <a:rPr lang="ru-RU" sz="900" dirty="0" smtClean="0">
                <a:solidFill>
                  <a:schemeClr val="tx1"/>
                </a:solidFill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Для карьерного шага </a:t>
            </a:r>
            <a:r>
              <a:rPr lang="ru-RU" sz="900" b="1" dirty="0" smtClean="0">
                <a:solidFill>
                  <a:schemeClr val="tx1"/>
                </a:solidFill>
              </a:rPr>
              <a:t>ИОЭ -  ВИУР</a:t>
            </a:r>
            <a:r>
              <a:rPr lang="ru-RU" sz="900" dirty="0" smtClean="0">
                <a:solidFill>
                  <a:schemeClr val="tx1"/>
                </a:solidFill>
              </a:rPr>
              <a:t> участие в специализированном резерве обязательно.</a:t>
            </a: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Для карьерного шага </a:t>
            </a:r>
            <a:r>
              <a:rPr lang="ru-RU" sz="900" b="1" dirty="0" smtClean="0">
                <a:solidFill>
                  <a:schemeClr val="tx1"/>
                </a:solidFill>
              </a:rPr>
              <a:t>ВИУР – НСЦ </a:t>
            </a:r>
            <a:r>
              <a:rPr lang="ru-RU" sz="900" dirty="0" smtClean="0">
                <a:solidFill>
                  <a:schemeClr val="tx1"/>
                </a:solidFill>
              </a:rPr>
              <a:t>участие в специализированном резерве по рекомендации руководства цеха/станции.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Для карьерного шага </a:t>
            </a:r>
            <a:r>
              <a:rPr lang="ru-RU" sz="900" b="1" dirty="0" smtClean="0">
                <a:solidFill>
                  <a:schemeClr val="tx1"/>
                </a:solidFill>
              </a:rPr>
              <a:t>НСЦ – НСБ </a:t>
            </a:r>
            <a:r>
              <a:rPr lang="ru-RU" sz="900" dirty="0" smtClean="0">
                <a:solidFill>
                  <a:schemeClr val="tx1"/>
                </a:solidFill>
              </a:rPr>
              <a:t>участие в специализированном резерве по рекомендации руководства цеха/станции.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933" y="2281417"/>
            <a:ext cx="920583" cy="90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Планируемое количество персонала (смены цеха)  для продвижения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2799" y="3507828"/>
            <a:ext cx="2092583" cy="1077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Критические должности РЦ</a:t>
            </a:r>
            <a:r>
              <a:rPr lang="ru-RU" sz="9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Начальник смены цеха (НСЦ).</a:t>
            </a:r>
          </a:p>
          <a:p>
            <a:pPr marL="228600" indent="-228600">
              <a:buAutoNum type="arabicPeriod"/>
            </a:pPr>
            <a:endParaRPr lang="ru-RU" sz="9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Ведущий инженер по управлению реактором (ВИУР).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1368</TotalTime>
  <Words>517</Words>
  <Application>Microsoft Office PowerPoint</Application>
  <PresentationFormat>Произвольный</PresentationFormat>
  <Paragraphs>137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DejaVu Sans</vt:lpstr>
      <vt:lpstr>Rosatom Light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Малыхина Марина Александровна</cp:lastModifiedBy>
  <cp:revision>162</cp:revision>
  <dcterms:created xsi:type="dcterms:W3CDTF">2019-09-24T12:37:05Z</dcterms:created>
  <dcterms:modified xsi:type="dcterms:W3CDTF">2022-11-07T14:45:57Z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Произвольный</vt:lpwstr>
  </property>
  <property fmtid="{D5CDD505-2E9C-101B-9397-08002B2CF9AE}" pid="4" name="Slides">
    <vt:i4>22</vt:i4>
  </property>
</Properties>
</file>