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7.xml.rels" ContentType="application/vnd.openxmlformats-package.relationships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35.gif" ContentType="image/gif"/>
  <Override PartName="/ppt/media/image15.jpeg" ContentType="image/jpeg"/>
  <Override PartName="/ppt/media/image36.jpeg" ContentType="image/jpeg"/>
  <Override PartName="/ppt/media/image28.png" ContentType="image/png"/>
  <Override PartName="/ppt/media/image20.png" ContentType="image/png"/>
  <Override PartName="/ppt/media/image8.jpeg" ContentType="image/jpeg"/>
  <Override PartName="/ppt/media/image17.png" ContentType="image/png"/>
  <Override PartName="/ppt/media/image9.jpeg" ContentType="image/jpeg"/>
  <Override PartName="/ppt/media/image21.png" ContentType="image/png"/>
  <Override PartName="/ppt/media/image33.png" ContentType="image/png"/>
  <Override PartName="/ppt/media/image34.png" ContentType="image/png"/>
  <Override PartName="/ppt/media/image12.png" ContentType="image/png"/>
  <Override PartName="/ppt/media/image37.png" ContentType="image/png"/>
  <Override PartName="/ppt/media/image19.jpeg" ContentType="image/jpeg"/>
  <Override PartName="/ppt/media/image18.jpeg" ContentType="image/jpeg"/>
  <Override PartName="/ppt/media/image16.jpeg" ContentType="image/jpeg"/>
  <Override PartName="/ppt/media/image11.jpeg" ContentType="image/jpeg"/>
  <Override PartName="/ppt/media/image14.jpeg" ContentType="image/jpeg"/>
  <Override PartName="/ppt/media/image10.jpeg" ContentType="image/jpeg"/>
  <Override PartName="/ppt/media/image13.jpeg" ContentType="image/jpeg"/>
  <Override PartName="/ppt/media/image39.jpeg" ContentType="image/jpeg"/>
  <Override PartName="/ppt/media/image32.jpeg" ContentType="image/jpeg"/>
  <Override PartName="/ppt/media/image38.jpeg" ContentType="image/jpeg"/>
  <Override PartName="/ppt/media/image2.png" ContentType="image/png"/>
  <Override PartName="/ppt/media/image40.jpeg" ContentType="image/jpeg"/>
  <Override PartName="/ppt/media/image1.png" ContentType="image/png"/>
  <Override PartName="/ppt/media/image4.png" ContentType="image/png"/>
  <Override PartName="/ppt/media/image3.png" ContentType="image/png"/>
  <Override PartName="/ppt/media/image6.png" ContentType="image/pn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5.jpeg" ContentType="image/jpeg"/>
  <Override PartName="/ppt/media/image27.jpeg" ContentType="image/jpeg"/>
  <Override PartName="/ppt/media/image7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notesSlides/_rels/notesSlide21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4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6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.xml.rels" ContentType="application/vnd.openxmlformats-package.relationships+xml"/>
  <Override PartName="/ppt/notesSlides/_rels/notesSlide7.xml.rels" ContentType="application/vnd.openxmlformats-package.relationships+xml"/>
  <Override PartName="/ppt/notesSlides/_rels/notesSlide9.xml.rels" ContentType="application/vnd.openxmlformats-package.relationships+xml"/>
  <Override PartName="/ppt/notesSlides/_rels/notesSlide8.xml.rels" ContentType="application/vnd.openxmlformats-package.relationships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19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9144000" cy="5148262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C3604198-CE07-4E48-B633-894322C327C1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0400" cy="3419640"/>
          </a:xfrm>
          <a:prstGeom prst="rect">
            <a:avLst/>
          </a:prstGeom>
        </p:spPr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51" name="Номер слайда 3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07A4995B-FEAD-4E9A-A530-7A383672554E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0400" cy="3419640"/>
          </a:xfrm>
          <a:prstGeom prst="rect">
            <a:avLst/>
          </a:prstGeom>
        </p:spPr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78" name="Номер слайда 3_1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E46BC386-3FEB-480F-B79B-E259D41A681D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0400" cy="3419640"/>
          </a:xfrm>
          <a:prstGeom prst="rect">
            <a:avLst/>
          </a:prstGeom>
        </p:spPr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81" name="Номер слайда 3_2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5AC5327B-FF1C-434C-9A68-6325C7E2D870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0400" cy="3419640"/>
          </a:xfrm>
          <a:prstGeom prst="rect">
            <a:avLst/>
          </a:prstGeom>
        </p:spPr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84" name="Номер слайда 3_3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D999C24-DB26-47C1-8FE4-419FAD54B3AB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0400" cy="3419640"/>
          </a:xfrm>
          <a:prstGeom prst="rect">
            <a:avLst/>
          </a:prstGeom>
        </p:spPr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87" name="Номер слайда 3_4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09C46BC5-FC56-488D-853E-80831F4FA146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0400" cy="3419640"/>
          </a:xfrm>
          <a:prstGeom prst="rect">
            <a:avLst/>
          </a:prstGeom>
        </p:spPr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90" name="Номер слайда 3_5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15938110-E6A2-41C3-8DFA-443973AEB2AF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0400" cy="3419640"/>
          </a:xfrm>
          <a:prstGeom prst="rect">
            <a:avLst/>
          </a:prstGeom>
        </p:spPr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93" name="Номер слайда 3_9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9787E5B1-0564-4335-B056-40A77E52FE3C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0400" cy="3419640"/>
          </a:xfrm>
          <a:prstGeom prst="rect">
            <a:avLst/>
          </a:prstGeom>
        </p:spPr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96" name="Номер слайда 3_6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03075F59-FA58-4CF2-9A7E-B44CA3D06BDD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0400" cy="3419640"/>
          </a:xfrm>
          <a:prstGeom prst="rect">
            <a:avLst/>
          </a:prstGeom>
        </p:spPr>
      </p:sp>
      <p:sp>
        <p:nvSpPr>
          <p:cNvPr id="39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99" name="Номер слайда 3_8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11C5A88C-9FBB-4716-AF76-3ED9A2914415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0400" cy="3419640"/>
          </a:xfrm>
          <a:prstGeom prst="rect">
            <a:avLst/>
          </a:prstGeom>
        </p:spPr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02" name="Номер слайда 3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F322EC1-A699-4005-9A24-5AE9D531452B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0400" cy="3419640"/>
          </a:xfrm>
          <a:prstGeom prst="rect">
            <a:avLst/>
          </a:prstGeom>
        </p:spPr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08080">
              <a:lnSpc>
                <a:spcPct val="100000"/>
              </a:lnSpc>
              <a:tabLst>
                <a:tab algn="l" pos="0"/>
              </a:tabLst>
            </a:pPr>
            <a:r>
              <a:rPr b="0" lang="ru-RU" sz="1000" spc="-1" strike="noStrike">
                <a:latin typeface="Arial"/>
              </a:rPr>
              <a:t>ВВЭР-ТОИ — это типовой проект двухблочной, оптимизированной по технико-экономическим показателям АЭС поколения III+ с реакторными установками технологии ВВЭР (водо-водяной энергетический реактор), разработанный в современной информационно-технологической среде проектирования.</a:t>
            </a:r>
            <a:endParaRPr b="0" lang="ru-RU" sz="1000" spc="-1" strike="noStrike">
              <a:latin typeface="Arial"/>
            </a:endParaRPr>
          </a:p>
          <a:p>
            <a:pPr marL="216000" indent="-208080">
              <a:lnSpc>
                <a:spcPct val="100000"/>
              </a:lnSpc>
              <a:tabLst>
                <a:tab algn="l" pos="0"/>
              </a:tabLst>
            </a:pPr>
            <a:endParaRPr b="0" lang="ru-RU" sz="1000" spc="-1" strike="noStrike">
              <a:latin typeface="Arial"/>
            </a:endParaRPr>
          </a:p>
          <a:p>
            <a:pPr marL="216000" indent="-208080">
              <a:lnSpc>
                <a:spcPct val="100000"/>
              </a:lnSpc>
              <a:tabLst>
                <a:tab algn="l" pos="0"/>
              </a:tabLst>
            </a:pPr>
            <a:r>
              <a:rPr b="0" lang="ru-RU" sz="1000" spc="-1" strike="noStrike">
                <a:latin typeface="Arial"/>
              </a:rPr>
              <a:t> </a:t>
            </a:r>
            <a:r>
              <a:rPr b="0" lang="ru-RU" sz="1000" spc="-1" strike="noStrike">
                <a:latin typeface="Arial"/>
              </a:rPr>
              <a:t>Проект ВВЭР-ТОИ разработан на основе материалов проекта АЭС-2006, с максимальным учётом опыта, полученного отраслевыми организациями при создании последних проектов АЭС технологии ВВЭР (Ленинградская АЭС-2, Нововоронежская АЭС-2).</a:t>
            </a:r>
            <a:endParaRPr b="0" lang="ru-RU" sz="1000" spc="-1" strike="noStrike">
              <a:latin typeface="Arial"/>
            </a:endParaRPr>
          </a:p>
          <a:p>
            <a:pPr marL="216000" indent="-208080">
              <a:lnSpc>
                <a:spcPct val="100000"/>
              </a:lnSpc>
              <a:tabLst>
                <a:tab algn="l" pos="0"/>
              </a:tabLst>
            </a:pPr>
            <a:endParaRPr b="0" lang="ru-RU" sz="1000" spc="-1" strike="noStrike">
              <a:latin typeface="Arial"/>
            </a:endParaRPr>
          </a:p>
          <a:p>
            <a:pPr marL="216000" indent="-208080">
              <a:lnSpc>
                <a:spcPct val="100000"/>
              </a:lnSpc>
              <a:tabLst>
                <a:tab algn="l" pos="0"/>
              </a:tabLst>
            </a:pPr>
            <a:r>
              <a:rPr b="0" lang="ru-RU" sz="1000" spc="-1" strike="noStrike">
                <a:latin typeface="Arial"/>
              </a:rPr>
              <a:t>Применение базового варианта проекта ВВЭР-ТОИ в индивидуальных проектах различных АЭС не требует изменений основных концептуальных, конструктивных и компоновочных решений. Кроме того, разработан ряд дополнительных опций, расширяющих базовый функционал проекта ВВЭР-ТОИ:</a:t>
            </a:r>
            <a:endParaRPr b="0" lang="ru-RU" sz="1000" spc="-1" strike="noStrike">
              <a:latin typeface="Arial"/>
            </a:endParaRPr>
          </a:p>
          <a:p>
            <a:pPr marL="216000" indent="-208080">
              <a:lnSpc>
                <a:spcPct val="100000"/>
              </a:lnSpc>
              <a:tabLst>
                <a:tab algn="l" pos="0"/>
              </a:tabLst>
            </a:pPr>
            <a:r>
              <a:rPr b="0" lang="ru-RU" sz="1000" spc="-1" strike="noStrike">
                <a:latin typeface="Arial"/>
              </a:rPr>
              <a:t>- повышенная сейсмостойкость основных зданий и сооружений АЭС</a:t>
            </a:r>
            <a:endParaRPr b="0" lang="ru-RU" sz="1000" spc="-1" strike="noStrike">
              <a:latin typeface="Arial"/>
            </a:endParaRPr>
          </a:p>
          <a:p>
            <a:pPr marL="216000" indent="-208080">
              <a:lnSpc>
                <a:spcPct val="100000"/>
              </a:lnSpc>
              <a:tabLst>
                <a:tab algn="l" pos="0"/>
              </a:tabLst>
            </a:pPr>
            <a:r>
              <a:rPr b="0" lang="ru-RU" sz="1000" spc="-1" strike="noStrike">
                <a:latin typeface="Arial"/>
              </a:rPr>
              <a:t>- маневрирование выдаваемой мощностью</a:t>
            </a:r>
            <a:endParaRPr b="0" lang="ru-RU" sz="1000" spc="-1" strike="noStrike">
              <a:latin typeface="Arial"/>
            </a:endParaRPr>
          </a:p>
          <a:p>
            <a:pPr marL="216000" indent="-208080">
              <a:lnSpc>
                <a:spcPct val="100000"/>
              </a:lnSpc>
              <a:tabLst>
                <a:tab algn="l" pos="0"/>
              </a:tabLst>
            </a:pPr>
            <a:r>
              <a:rPr b="0" lang="ru-RU" sz="1000" spc="-1" strike="noStrike">
                <a:latin typeface="Arial"/>
              </a:rPr>
              <a:t>- устойчивость к падению объектов на здание реактора (самолёт весом 400 т)</a:t>
            </a:r>
            <a:endParaRPr b="0" lang="ru-RU" sz="1000" spc="-1" strike="noStrike">
              <a:latin typeface="Arial"/>
            </a:endParaRPr>
          </a:p>
          <a:p>
            <a:pPr marL="216000" indent="-208080">
              <a:lnSpc>
                <a:spcPct val="100000"/>
              </a:lnSpc>
              <a:tabLst>
                <a:tab algn="l" pos="0"/>
              </a:tabLst>
            </a:pPr>
            <a:r>
              <a:rPr b="0" lang="ru-RU" sz="1000" spc="-1" strike="noStrike">
                <a:latin typeface="Arial"/>
              </a:rPr>
              <a:t>- применение MOX-топлива</a:t>
            </a:r>
            <a:endParaRPr b="0" lang="ru-RU" sz="1000" spc="-1" strike="noStrike">
              <a:latin typeface="Arial"/>
            </a:endParaRPr>
          </a:p>
          <a:p>
            <a:pPr marL="216000" indent="-208080">
              <a:lnSpc>
                <a:spcPct val="100000"/>
              </a:lnSpc>
              <a:tabLst>
                <a:tab algn="l" pos="0"/>
              </a:tabLst>
            </a:pPr>
            <a:r>
              <a:rPr b="0" lang="ru-RU" sz="1000" spc="-1" strike="noStrike">
                <a:latin typeface="Arial"/>
              </a:rPr>
              <a:t>Проект ВВЭР-ТОИ направлен на обеспечение конкурентоспособности российской технологии ВВЭР на международном рынке и ориентирован на последующее серийное сооружение АЭС с ВВЭР-ТОИ как в России, так и за рубежом.</a:t>
            </a:r>
            <a:endParaRPr b="0" lang="ru-RU" sz="1000" spc="-1" strike="noStrike">
              <a:latin typeface="Arial"/>
            </a:endParaRPr>
          </a:p>
          <a:p>
            <a:pPr marL="216000" indent="-208080">
              <a:lnSpc>
                <a:spcPct val="100000"/>
              </a:lnSpc>
              <a:tabLst>
                <a:tab algn="l" pos="0"/>
              </a:tabLst>
            </a:pPr>
            <a:r>
              <a:rPr b="0" lang="ru-RU" sz="1000" spc="-1" strike="noStrike">
                <a:latin typeface="Arial"/>
              </a:rPr>
              <a:t>Требования, реализованные в проекте ВВЭР-ТОИ:</a:t>
            </a:r>
            <a:endParaRPr b="0" lang="ru-RU" sz="1000" spc="-1" strike="noStrike">
              <a:latin typeface="Arial"/>
            </a:endParaRPr>
          </a:p>
          <a:p>
            <a:pPr marL="216000" indent="-208080">
              <a:lnSpc>
                <a:spcPct val="100000"/>
              </a:lnSpc>
              <a:tabLst>
                <a:tab algn="l" pos="0"/>
              </a:tabLst>
            </a:pPr>
            <a:r>
              <a:rPr b="0" lang="ru-RU" sz="1000" spc="-1" strike="noStrike">
                <a:latin typeface="Arial"/>
              </a:rPr>
              <a:t>-устойчивость при экстремальных внешних воздействиях и природных катаклизмах</a:t>
            </a:r>
            <a:endParaRPr b="0" lang="ru-RU" sz="1000" spc="-1" strike="noStrike">
              <a:latin typeface="Arial"/>
            </a:endParaRPr>
          </a:p>
          <a:p>
            <a:pPr marL="216000" indent="-208080">
              <a:lnSpc>
                <a:spcPct val="100000"/>
              </a:lnSpc>
              <a:tabLst>
                <a:tab algn="l" pos="0"/>
              </a:tabLst>
            </a:pPr>
            <a:r>
              <a:rPr b="0" lang="ru-RU" sz="1000" spc="-1" strike="noStrike">
                <a:latin typeface="Arial"/>
              </a:rPr>
              <a:t>-соответствие принятым в мировой практике нормам и правилам</a:t>
            </a:r>
            <a:endParaRPr b="0" lang="ru-RU" sz="1000" spc="-1" strike="noStrike">
              <a:latin typeface="Arial"/>
            </a:endParaRPr>
          </a:p>
          <a:p>
            <a:pPr marL="216000" indent="-208080">
              <a:lnSpc>
                <a:spcPct val="100000"/>
              </a:lnSpc>
              <a:tabLst>
                <a:tab algn="l" pos="0"/>
              </a:tabLst>
            </a:pPr>
            <a:r>
              <a:rPr b="0" lang="ru-RU" sz="1000" spc="-1" strike="noStrike">
                <a:latin typeface="Arial"/>
              </a:rPr>
              <a:t>-автономность при потере внешних источников электро- и водоснабжения</a:t>
            </a:r>
            <a:endParaRPr b="0" lang="ru-RU" sz="1000" spc="-1" strike="noStrike">
              <a:latin typeface="Arial"/>
            </a:endParaRPr>
          </a:p>
          <a:p>
            <a:pPr marL="216000" indent="-208080">
              <a:lnSpc>
                <a:spcPct val="100000"/>
              </a:lnSpc>
              <a:tabLst>
                <a:tab algn="l" pos="0"/>
              </a:tabLst>
            </a:pPr>
            <a:r>
              <a:rPr b="0" lang="ru-RU" sz="1000" spc="-1" strike="noStrike">
                <a:latin typeface="Arial"/>
              </a:rPr>
              <a:t>-соответствие климатическим условиям от тропиков до северных регионов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354" name="Номер слайда 3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C54920E-614C-415F-B1CE-B9E27ECAD130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0400" cy="3419640"/>
          </a:xfrm>
          <a:prstGeom prst="rect">
            <a:avLst/>
          </a:prstGeom>
        </p:spPr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05" name="Номер слайда 3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85D66771-7B45-4884-8B9E-78B039FE0784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0400" cy="3419640"/>
          </a:xfrm>
          <a:prstGeom prst="rect">
            <a:avLst/>
          </a:prstGeom>
        </p:spPr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08" name="Номер слайда 3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A1A74189-6F90-4991-88A2-E2F1437564D7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0400" cy="3419640"/>
          </a:xfrm>
          <a:prstGeom prst="rect">
            <a:avLst/>
          </a:prstGeom>
        </p:spPr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11" name="Номер слайда 3_7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3F836025-F64C-42CC-8455-46EB3DB6376F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0400" cy="341964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14" name="Номер слайда 3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DE4807D3-7893-4349-976C-7F36A8A80678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0400" cy="3419640"/>
          </a:xfrm>
          <a:prstGeom prst="rect">
            <a:avLst/>
          </a:prstGeom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417" name="Номер слайда 3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25EED7B-925D-4E38-9586-8CFC8F7549BF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0400" cy="3419640"/>
          </a:xfrm>
          <a:prstGeom prst="rect">
            <a:avLst/>
          </a:prstGeom>
        </p:spPr>
      </p:sp>
      <p:sp>
        <p:nvSpPr>
          <p:cNvPr id="35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57" name="Номер слайда 3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3967A740-FD28-4190-9E51-FAEE3D258A38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0400" cy="3419640"/>
          </a:xfrm>
          <a:prstGeom prst="rect">
            <a:avLst/>
          </a:prstGeom>
        </p:spPr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60" name="Номер слайда 3_12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79CB450E-0A61-4674-B7FE-FC7F188E37C7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0400" cy="3419640"/>
          </a:xfrm>
          <a:prstGeom prst="rect">
            <a:avLst/>
          </a:prstGeom>
        </p:spPr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63" name="Номер слайда 3_11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A3ADAA1F-2E76-4503-82CA-D7EEAEAD49BD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0400" cy="3419640"/>
          </a:xfrm>
          <a:prstGeom prst="rect">
            <a:avLst/>
          </a:prstGeom>
        </p:spPr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66" name="Номер слайда 3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D36F903B-0B1B-4ABC-9728-EB29EAB45628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0400" cy="3419640"/>
          </a:xfrm>
          <a:prstGeom prst="rect">
            <a:avLst/>
          </a:prstGeom>
        </p:spPr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69" name="Номер слайда 3_10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16716C4B-05E8-4786-8428-510840CDB944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0400" cy="3419640"/>
          </a:xfrm>
          <a:prstGeom prst="rect">
            <a:avLst/>
          </a:prstGeom>
        </p:spPr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72" name="Номер слайда 3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55C5B870-93C0-41DF-BFF7-F059C4A17A93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sldImg"/>
          </p:nvPr>
        </p:nvSpPr>
        <p:spPr>
          <a:xfrm>
            <a:off x="384120" y="685800"/>
            <a:ext cx="6080400" cy="3419640"/>
          </a:xfrm>
          <a:prstGeom prst="rect">
            <a:avLst/>
          </a:prstGeom>
        </p:spPr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7040" cy="4105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75" name="Номер слайда 3_0"/>
          <p:cNvSpPr/>
          <p:nvPr/>
        </p:nvSpPr>
        <p:spPr>
          <a:xfrm>
            <a:off x="3884760" y="8685360"/>
            <a:ext cx="2962440" cy="44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C9EA0074-B350-4D19-A709-E6B73E4D500F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972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972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972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239640" y="120456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6022080" y="120456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457200" y="276408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239640" y="276408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022080" y="276408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972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972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972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972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4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972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972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972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972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972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972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972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239640" y="120456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022080" y="120456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457200" y="276408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3239640" y="276408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6022080" y="2764080"/>
            <a:ext cx="2649600" cy="1423800"/>
          </a:xfrm>
          <a:prstGeom prst="rect">
            <a:avLst/>
          </a:prstGeom>
        </p:spPr>
        <p:txBody>
          <a:bodyPr lIns="0" rIns="0" tIns="0" bIns="0">
            <a:normAutofit fontScale="49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972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972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972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4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972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5720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972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674240" y="276408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972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204560"/>
            <a:ext cx="401580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7200" y="2764080"/>
            <a:ext cx="8229240" cy="1423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6" descr=""/>
          <p:cNvPicPr/>
          <p:nvPr/>
        </p:nvPicPr>
        <p:blipFill>
          <a:blip r:embed="rId2"/>
          <a:stretch/>
        </p:blipFill>
        <p:spPr>
          <a:xfrm>
            <a:off x="0" y="0"/>
            <a:ext cx="9134640" cy="5143320"/>
          </a:xfrm>
          <a:prstGeom prst="rect">
            <a:avLst/>
          </a:prstGeom>
          <a:ln w="0">
            <a:noFill/>
          </a:ln>
        </p:spPr>
      </p:pic>
      <p:pic>
        <p:nvPicPr>
          <p:cNvPr id="1" name="Рисунок 1" descr=""/>
          <p:cNvPicPr/>
          <p:nvPr/>
        </p:nvPicPr>
        <p:blipFill>
          <a:blip r:embed="rId3"/>
          <a:stretch/>
        </p:blipFill>
        <p:spPr>
          <a:xfrm>
            <a:off x="395640" y="342000"/>
            <a:ext cx="2133360" cy="735480"/>
          </a:xfrm>
          <a:prstGeom prst="rect">
            <a:avLst/>
          </a:prstGeom>
          <a:ln w="0">
            <a:noFill/>
          </a:ln>
        </p:spPr>
      </p:pic>
      <p:sp>
        <p:nvSpPr>
          <p:cNvPr id="2" name="Заголовок 1"/>
          <p:cNvSpPr/>
          <p:nvPr/>
        </p:nvSpPr>
        <p:spPr>
          <a:xfrm>
            <a:off x="468360" y="4172040"/>
            <a:ext cx="2777040" cy="55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9360" rIns="99360" tIns="49680" bIns="49680" anchor="ctr">
            <a:no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333333"/>
                </a:solidFill>
                <a:latin typeface="Arial"/>
                <a:ea typeface="Rosatom Light"/>
              </a:rPr>
              <a:t>Фамилия Имя Отчество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Rosatom Light"/>
              </a:rPr>
              <a:t>Должность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" name="Заголовок 1"/>
          <p:cNvSpPr/>
          <p:nvPr/>
        </p:nvSpPr>
        <p:spPr>
          <a:xfrm>
            <a:off x="430200" y="2012040"/>
            <a:ext cx="4420440" cy="98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9360" rIns="99360" tIns="49680" bIns="49680" anchor="ctr">
            <a:noAutofit/>
          </a:bodyPr>
          <a:p>
            <a:pPr>
              <a:lnSpc>
                <a:spcPts val="3781"/>
              </a:lnSpc>
            </a:pPr>
            <a:r>
              <a:rPr b="1" lang="ru-RU" sz="2700" spc="-1" strike="noStrike">
                <a:solidFill>
                  <a:srgbClr val="333333"/>
                </a:solidFill>
                <a:latin typeface="Arial"/>
                <a:ea typeface="Rosatom Light"/>
              </a:rPr>
              <a:t>Тема </a:t>
            </a:r>
            <a:endParaRPr b="0" lang="ru-RU" sz="2700" spc="-1" strike="noStrike">
              <a:latin typeface="Arial"/>
            </a:endParaRPr>
          </a:p>
          <a:p>
            <a:pPr>
              <a:lnSpc>
                <a:spcPts val="3781"/>
              </a:lnSpc>
            </a:pPr>
            <a:r>
              <a:rPr b="1" lang="ru-RU" sz="2700" spc="-1" strike="noStrike">
                <a:solidFill>
                  <a:srgbClr val="333333"/>
                </a:solidFill>
                <a:latin typeface="Arial"/>
                <a:ea typeface="Rosatom Light"/>
              </a:rPr>
              <a:t>презентации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4" name="Заголовок 1"/>
          <p:cNvSpPr/>
          <p:nvPr/>
        </p:nvSpPr>
        <p:spPr>
          <a:xfrm>
            <a:off x="467640" y="3656880"/>
            <a:ext cx="4877280" cy="55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9360" rIns="99360" tIns="49680" bIns="49680" anchor="ctr">
            <a:no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Rosatom Light"/>
              </a:rPr>
              <a:t>Наименование мероприятия</a:t>
            </a:r>
            <a:r>
              <a:rPr b="0" lang="en-US" sz="1400" spc="-1" strike="noStrike">
                <a:solidFill>
                  <a:srgbClr val="333333"/>
                </a:solidFill>
                <a:latin typeface="Arial"/>
                <a:ea typeface="Rosatom Light"/>
              </a:rPr>
              <a:t> 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Rosatom Light"/>
              </a:rPr>
              <a:t>/</a:t>
            </a:r>
            <a:r>
              <a:rPr b="0" lang="en-US" sz="1400" spc="-1" strike="noStrike">
                <a:solidFill>
                  <a:srgbClr val="333333"/>
                </a:solidFill>
                <a:latin typeface="Arial"/>
                <a:ea typeface="Rosatom Light"/>
              </a:rPr>
              <a:t> </a:t>
            </a: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Rosatom Light"/>
              </a:rPr>
              <a:t>название площадки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" descr=""/>
          <p:cNvPicPr/>
          <p:nvPr/>
        </p:nvPicPr>
        <p:blipFill>
          <a:blip r:embed="rId2"/>
          <a:stretch/>
        </p:blipFill>
        <p:spPr>
          <a:xfrm>
            <a:off x="0" y="0"/>
            <a:ext cx="9126360" cy="5139000"/>
          </a:xfrm>
          <a:prstGeom prst="rect">
            <a:avLst/>
          </a:prstGeom>
          <a:ln w="0">
            <a:noFill/>
          </a:ln>
        </p:spPr>
      </p:pic>
      <p:sp>
        <p:nvSpPr>
          <p:cNvPr id="44" name="Прямоугольник 2"/>
          <p:cNvSpPr/>
          <p:nvPr/>
        </p:nvSpPr>
        <p:spPr>
          <a:xfrm>
            <a:off x="7524360" y="198000"/>
            <a:ext cx="1358640" cy="5666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5" name="Рисунок 3" descr=""/>
          <p:cNvPicPr/>
          <p:nvPr/>
        </p:nvPicPr>
        <p:blipFill>
          <a:blip r:embed="rId3"/>
          <a:stretch/>
        </p:blipFill>
        <p:spPr>
          <a:xfrm>
            <a:off x="7569000" y="319680"/>
            <a:ext cx="1314000" cy="450720"/>
          </a:xfrm>
          <a:prstGeom prst="rect">
            <a:avLst/>
          </a:prstGeom>
          <a:ln w="0">
            <a:noFill/>
          </a:ln>
        </p:spPr>
      </p:pic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9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204560"/>
            <a:ext cx="8229240" cy="2985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gif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6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Заголовок 1"/>
          <p:cNvSpPr/>
          <p:nvPr/>
        </p:nvSpPr>
        <p:spPr>
          <a:xfrm>
            <a:off x="323640" y="3746520"/>
            <a:ext cx="4671000" cy="11944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9360" rIns="99360" tIns="49680" bIns="49680" anchor="ctr">
            <a:no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333333"/>
                </a:solidFill>
                <a:latin typeface="Arial"/>
                <a:ea typeface="Rosatom Light"/>
              </a:rPr>
              <a:t>Киссер Денис Павлович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333333"/>
                </a:solidFill>
                <a:latin typeface="Arial"/>
                <a:ea typeface="Rosatom Light"/>
              </a:rPr>
              <a:t>Заместитель начальника цеха (по подготовке производства и техническому обеспечению)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91" name="Заголовок 1"/>
          <p:cNvSpPr/>
          <p:nvPr/>
        </p:nvSpPr>
        <p:spPr>
          <a:xfrm>
            <a:off x="467640" y="1496880"/>
            <a:ext cx="5860800" cy="9979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9360" rIns="99360" tIns="49680" bIns="49680" anchor="ctr">
            <a:noAutofit/>
          </a:bodyPr>
          <a:p>
            <a:pPr>
              <a:lnSpc>
                <a:spcPts val="3781"/>
              </a:lnSpc>
            </a:pPr>
            <a:r>
              <a:rPr b="1" lang="ru-RU" sz="2700" spc="-1" strike="noStrike">
                <a:solidFill>
                  <a:srgbClr val="333333"/>
                </a:solidFill>
                <a:latin typeface="Arial"/>
                <a:ea typeface="Rosatom Light"/>
              </a:rPr>
              <a:t>Цех тепловой автоматики и измерений (Курской АЭС-2)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92" name="TextBox 1"/>
          <p:cNvSpPr/>
          <p:nvPr/>
        </p:nvSpPr>
        <p:spPr>
          <a:xfrm>
            <a:off x="467640" y="2639880"/>
            <a:ext cx="6183360" cy="5666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1800" spc="-21" strike="noStrike">
                <a:solidFill>
                  <a:srgbClr val="000000"/>
                </a:solidFill>
                <a:latin typeface="Calibri"/>
                <a:ea typeface="DejaVu Sans"/>
              </a:rPr>
              <a:t>    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Box 21_1"/>
          <p:cNvSpPr/>
          <p:nvPr/>
        </p:nvSpPr>
        <p:spPr>
          <a:xfrm>
            <a:off x="600840" y="1329480"/>
            <a:ext cx="7458480" cy="12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Заголовок 1_1"/>
          <p:cNvSpPr/>
          <p:nvPr/>
        </p:nvSpPr>
        <p:spPr>
          <a:xfrm>
            <a:off x="36000" y="73440"/>
            <a:ext cx="7011000" cy="39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9360" tIns="49680" bIns="49680" anchor="ctr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Участок САР и 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73" name=""/>
          <p:cNvSpPr/>
          <p:nvPr/>
        </p:nvSpPr>
        <p:spPr>
          <a:xfrm>
            <a:off x="7163640" y="302148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(55 940 — 80 420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74" name=""/>
          <p:cNvSpPr/>
          <p:nvPr/>
        </p:nvSpPr>
        <p:spPr>
          <a:xfrm>
            <a:off x="7163640" y="232740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Ведущий 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(95 290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75" name=""/>
          <p:cNvSpPr/>
          <p:nvPr/>
        </p:nvSpPr>
        <p:spPr>
          <a:xfrm>
            <a:off x="7163640" y="164592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Начальник участка ОС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(113 892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76" name=""/>
          <p:cNvSpPr/>
          <p:nvPr/>
        </p:nvSpPr>
        <p:spPr>
          <a:xfrm>
            <a:off x="7163280" y="95436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Заместитель начальника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цеха по ремонту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77" name=""/>
          <p:cNvSpPr/>
          <p:nvPr/>
        </p:nvSpPr>
        <p:spPr>
          <a:xfrm>
            <a:off x="7974000" y="1525320"/>
            <a:ext cx="171360" cy="9936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"/>
          <p:cNvSpPr/>
          <p:nvPr/>
        </p:nvSpPr>
        <p:spPr>
          <a:xfrm>
            <a:off x="6228000" y="3744000"/>
            <a:ext cx="1791000" cy="7516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Электрослесарь по ремонту 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и обслуживанию автоматики 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и средств измерений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(до 63 091 руб.)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79" name=""/>
          <p:cNvSpPr/>
          <p:nvPr/>
        </p:nvSpPr>
        <p:spPr>
          <a:xfrm>
            <a:off x="7974000" y="2206080"/>
            <a:ext cx="171360" cy="9936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"/>
          <p:cNvSpPr/>
          <p:nvPr/>
        </p:nvSpPr>
        <p:spPr>
          <a:xfrm>
            <a:off x="7974000" y="2893680"/>
            <a:ext cx="171360" cy="9936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"/>
          <p:cNvSpPr/>
          <p:nvPr/>
        </p:nvSpPr>
        <p:spPr>
          <a:xfrm>
            <a:off x="7470000" y="3590280"/>
            <a:ext cx="171360" cy="9936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"/>
          <p:cNvSpPr/>
          <p:nvPr/>
        </p:nvSpPr>
        <p:spPr>
          <a:xfrm>
            <a:off x="6660000" y="3600000"/>
            <a:ext cx="171360" cy="9936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"/>
          <p:cNvSpPr/>
          <p:nvPr/>
        </p:nvSpPr>
        <p:spPr>
          <a:xfrm>
            <a:off x="7002000" y="2880000"/>
            <a:ext cx="189360" cy="9936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84" name="" descr=""/>
          <p:cNvPicPr/>
          <p:nvPr/>
        </p:nvPicPr>
        <p:blipFill>
          <a:blip r:embed="rId1"/>
          <a:stretch/>
        </p:blipFill>
        <p:spPr>
          <a:xfrm>
            <a:off x="186480" y="429840"/>
            <a:ext cx="5391360" cy="3596400"/>
          </a:xfrm>
          <a:prstGeom prst="rect">
            <a:avLst/>
          </a:prstGeom>
          <a:ln w="0">
            <a:noFill/>
          </a:ln>
        </p:spPr>
      </p:pic>
      <p:sp>
        <p:nvSpPr>
          <p:cNvPr id="185" name=""/>
          <p:cNvSpPr/>
          <p:nvPr/>
        </p:nvSpPr>
        <p:spPr>
          <a:xfrm>
            <a:off x="5292360" y="302400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Мастер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(80 420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86" name=""/>
          <p:cNvSpPr/>
          <p:nvPr/>
        </p:nvSpPr>
        <p:spPr>
          <a:xfrm>
            <a:off x="108000" y="4209120"/>
            <a:ext cx="7016760" cy="59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Times New Roman"/>
                <a:ea typeface="Tahoma"/>
              </a:rPr>
              <a:t>Основные функции: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Times New Roman"/>
                <a:ea typeface="Tahoma"/>
              </a:rPr>
              <a:t>- обслуживание и настройка схем управления электроприводов согласно действующим инструкциям 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Times New Roman"/>
                <a:ea typeface="Tahoma"/>
              </a:rPr>
              <a:t>(рабочим программам);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286"/>
              </a:spcBef>
              <a:spcAft>
                <a:spcPts val="286"/>
              </a:spcAft>
              <a:tabLst>
                <a:tab algn="l" pos="435600"/>
                <a:tab algn="l" pos="67896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Times New Roman"/>
                <a:ea typeface="Tahoma"/>
              </a:rPr>
              <a:t>- обслуживание и настройка автоматических регуляторов.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435600"/>
                <a:tab algn="l" pos="678960"/>
              </a:tabLst>
            </a:pP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endParaRPr b="0" lang="ru-RU" sz="1100" spc="-1" strike="noStrike"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Box 21_2"/>
          <p:cNvSpPr/>
          <p:nvPr/>
        </p:nvSpPr>
        <p:spPr>
          <a:xfrm>
            <a:off x="600840" y="1329480"/>
            <a:ext cx="7458480" cy="12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Заголовок 1_2"/>
          <p:cNvSpPr/>
          <p:nvPr/>
        </p:nvSpPr>
        <p:spPr>
          <a:xfrm>
            <a:off x="144000" y="150120"/>
            <a:ext cx="7011000" cy="56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9360" tIns="49680" bIns="49680" anchor="ctr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Участок кабельного хозяйства и импульсных трубопроводов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9" name=""/>
          <p:cNvSpPr/>
          <p:nvPr/>
        </p:nvSpPr>
        <p:spPr>
          <a:xfrm>
            <a:off x="7127640" y="358452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(55 940 — 80 420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90" name=""/>
          <p:cNvSpPr/>
          <p:nvPr/>
        </p:nvSpPr>
        <p:spPr>
          <a:xfrm>
            <a:off x="7127640" y="270360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Ведущий 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(95 290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91" name=""/>
          <p:cNvSpPr/>
          <p:nvPr/>
        </p:nvSpPr>
        <p:spPr>
          <a:xfrm>
            <a:off x="7127640" y="182592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Начальник участка КХиИТ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(113 892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92" name=""/>
          <p:cNvSpPr/>
          <p:nvPr/>
        </p:nvSpPr>
        <p:spPr>
          <a:xfrm>
            <a:off x="7127280" y="95436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Заместитель начальника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цеха по ремонту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93" name=""/>
          <p:cNvSpPr/>
          <p:nvPr/>
        </p:nvSpPr>
        <p:spPr>
          <a:xfrm>
            <a:off x="7938000" y="327348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"/>
          <p:cNvSpPr/>
          <p:nvPr/>
        </p:nvSpPr>
        <p:spPr>
          <a:xfrm>
            <a:off x="7938360" y="239688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"/>
          <p:cNvSpPr/>
          <p:nvPr/>
        </p:nvSpPr>
        <p:spPr>
          <a:xfrm>
            <a:off x="7938000" y="152532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"/>
          <p:cNvSpPr/>
          <p:nvPr/>
        </p:nvSpPr>
        <p:spPr>
          <a:xfrm>
            <a:off x="7127640" y="4453920"/>
            <a:ext cx="1791000" cy="58176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Электрослесарь по ремонту 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и обслуживанию автоматики 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и средств измерений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(до 63 091 руб.)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97" name=""/>
          <p:cNvSpPr/>
          <p:nvPr/>
        </p:nvSpPr>
        <p:spPr>
          <a:xfrm>
            <a:off x="7938000" y="414288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98" name="" descr=""/>
          <p:cNvPicPr/>
          <p:nvPr/>
        </p:nvPicPr>
        <p:blipFill>
          <a:blip r:embed="rId1"/>
          <a:stretch/>
        </p:blipFill>
        <p:spPr>
          <a:xfrm>
            <a:off x="258840" y="893520"/>
            <a:ext cx="3517560" cy="2342880"/>
          </a:xfrm>
          <a:prstGeom prst="rect">
            <a:avLst/>
          </a:prstGeom>
          <a:ln w="0">
            <a:noFill/>
          </a:ln>
        </p:spPr>
      </p:pic>
      <p:pic>
        <p:nvPicPr>
          <p:cNvPr id="199" name="" descr=""/>
          <p:cNvPicPr/>
          <p:nvPr/>
        </p:nvPicPr>
        <p:blipFill>
          <a:blip r:embed="rId2"/>
          <a:stretch/>
        </p:blipFill>
        <p:spPr>
          <a:xfrm>
            <a:off x="3034800" y="1310040"/>
            <a:ext cx="3981600" cy="2646360"/>
          </a:xfrm>
          <a:prstGeom prst="rect">
            <a:avLst/>
          </a:prstGeom>
          <a:ln w="0">
            <a:noFill/>
          </a:ln>
        </p:spPr>
      </p:pic>
      <p:sp>
        <p:nvSpPr>
          <p:cNvPr id="200" name=""/>
          <p:cNvSpPr/>
          <p:nvPr/>
        </p:nvSpPr>
        <p:spPr>
          <a:xfrm>
            <a:off x="72000" y="3996000"/>
            <a:ext cx="7016760" cy="59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Основные функции: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- проведение продувок импульсных линий контрольно-измерительных приборов и автоматики согласно графику и по мере необходимости во время работы оборудования;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286"/>
              </a:spcBef>
              <a:spcAft>
                <a:spcPts val="286"/>
              </a:spcAft>
              <a:tabLst>
                <a:tab algn="l" pos="435600"/>
                <a:tab algn="l" pos="67896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- организация и проведение испытаний и технического освидетельствования импульсных трубопроводов.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endParaRPr b="0" lang="ru-RU" sz="1200" spc="-1" strike="noStrike"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Box 21_3"/>
          <p:cNvSpPr/>
          <p:nvPr/>
        </p:nvSpPr>
        <p:spPr>
          <a:xfrm>
            <a:off x="600840" y="1329480"/>
            <a:ext cx="7458480" cy="12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Заголовок 1_3"/>
          <p:cNvSpPr/>
          <p:nvPr/>
        </p:nvSpPr>
        <p:spPr>
          <a:xfrm>
            <a:off x="108000" y="145440"/>
            <a:ext cx="7011000" cy="39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9360" tIns="49680" bIns="49680" anchor="ctr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Участок 1 комплекта систем безопасности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03" name=""/>
          <p:cNvSpPr/>
          <p:nvPr/>
        </p:nvSpPr>
        <p:spPr>
          <a:xfrm>
            <a:off x="7127280" y="394416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(55 940 — 80 420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04" name=""/>
          <p:cNvSpPr/>
          <p:nvPr/>
        </p:nvSpPr>
        <p:spPr>
          <a:xfrm>
            <a:off x="7127280" y="306324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Ведущий 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(95 290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05" name=""/>
          <p:cNvSpPr/>
          <p:nvPr/>
        </p:nvSpPr>
        <p:spPr>
          <a:xfrm>
            <a:off x="7127280" y="218556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Начальник участка 1к.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систем безопасности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(113 892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06" name=""/>
          <p:cNvSpPr/>
          <p:nvPr/>
        </p:nvSpPr>
        <p:spPr>
          <a:xfrm>
            <a:off x="7126920" y="131400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Заместитель начальника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цеха по спецсистемам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07" name=""/>
          <p:cNvSpPr/>
          <p:nvPr/>
        </p:nvSpPr>
        <p:spPr>
          <a:xfrm>
            <a:off x="7937640" y="363312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"/>
          <p:cNvSpPr/>
          <p:nvPr/>
        </p:nvSpPr>
        <p:spPr>
          <a:xfrm>
            <a:off x="7938000" y="275652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"/>
          <p:cNvSpPr/>
          <p:nvPr/>
        </p:nvSpPr>
        <p:spPr>
          <a:xfrm>
            <a:off x="7937640" y="188496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10" name="" descr=""/>
          <p:cNvPicPr/>
          <p:nvPr/>
        </p:nvPicPr>
        <p:blipFill>
          <a:blip r:embed="rId1"/>
          <a:stretch/>
        </p:blipFill>
        <p:spPr>
          <a:xfrm>
            <a:off x="277200" y="716400"/>
            <a:ext cx="6560280" cy="3497760"/>
          </a:xfrm>
          <a:prstGeom prst="rect">
            <a:avLst/>
          </a:prstGeom>
          <a:ln w="0">
            <a:noFill/>
          </a:ln>
        </p:spPr>
      </p:pic>
      <p:sp>
        <p:nvSpPr>
          <p:cNvPr id="211" name=""/>
          <p:cNvSpPr/>
          <p:nvPr/>
        </p:nvSpPr>
        <p:spPr>
          <a:xfrm>
            <a:off x="177480" y="4312800"/>
            <a:ext cx="8814960" cy="72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Основные функции участка: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- обеспечение надежной и безопасной работы оборудования 1-го комплекта систем безопасности;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- проведение технического обслуживания и ремонта оборудования 1-го комплекта систем безопасности.</a:t>
            </a:r>
            <a:endParaRPr b="0" lang="ru-RU" sz="1200" spc="-1" strike="noStrike"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Box 21_9"/>
          <p:cNvSpPr/>
          <p:nvPr/>
        </p:nvSpPr>
        <p:spPr>
          <a:xfrm>
            <a:off x="600840" y="1329480"/>
            <a:ext cx="7458480" cy="12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"/>
          <p:cNvSpPr/>
          <p:nvPr/>
        </p:nvSpPr>
        <p:spPr>
          <a:xfrm>
            <a:off x="7127280" y="394416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(55 940 — 80 420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14" name=""/>
          <p:cNvSpPr/>
          <p:nvPr/>
        </p:nvSpPr>
        <p:spPr>
          <a:xfrm>
            <a:off x="7127280" y="306324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Ведущий 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(95 290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15" name=""/>
          <p:cNvSpPr/>
          <p:nvPr/>
        </p:nvSpPr>
        <p:spPr>
          <a:xfrm>
            <a:off x="7127280" y="218556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Начальник участка 2к.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систем безопасности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(113 892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16" name=""/>
          <p:cNvSpPr/>
          <p:nvPr/>
        </p:nvSpPr>
        <p:spPr>
          <a:xfrm>
            <a:off x="7126920" y="131400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Заместитель начальника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цеха по АСУ ТП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17" name=""/>
          <p:cNvSpPr/>
          <p:nvPr/>
        </p:nvSpPr>
        <p:spPr>
          <a:xfrm>
            <a:off x="7937640" y="363312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"/>
          <p:cNvSpPr/>
          <p:nvPr/>
        </p:nvSpPr>
        <p:spPr>
          <a:xfrm>
            <a:off x="7938000" y="275652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"/>
          <p:cNvSpPr/>
          <p:nvPr/>
        </p:nvSpPr>
        <p:spPr>
          <a:xfrm>
            <a:off x="7937640" y="188496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20" name="" descr=""/>
          <p:cNvPicPr/>
          <p:nvPr/>
        </p:nvPicPr>
        <p:blipFill>
          <a:blip r:embed="rId1"/>
          <a:stretch/>
        </p:blipFill>
        <p:spPr>
          <a:xfrm>
            <a:off x="396360" y="216000"/>
            <a:ext cx="6369120" cy="4273560"/>
          </a:xfrm>
          <a:prstGeom prst="rect">
            <a:avLst/>
          </a:prstGeom>
          <a:ln w="0">
            <a:noFill/>
          </a:ln>
        </p:spPr>
      </p:pic>
      <p:sp>
        <p:nvSpPr>
          <p:cNvPr id="221" name="Заголовок 1_14"/>
          <p:cNvSpPr/>
          <p:nvPr/>
        </p:nvSpPr>
        <p:spPr>
          <a:xfrm>
            <a:off x="216000" y="230400"/>
            <a:ext cx="6621480" cy="39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9360" tIns="49680" bIns="49680" anchor="ctr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Участок 2 комплекта систем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безопасности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22" name=""/>
          <p:cNvSpPr/>
          <p:nvPr/>
        </p:nvSpPr>
        <p:spPr>
          <a:xfrm>
            <a:off x="177480" y="4456800"/>
            <a:ext cx="8814960" cy="72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Основные функции участка: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- обеспечение надежной и безопасной работы оборудования 2-го комплекта систем безопасности;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- проведение технического обслуживания и ремонта оборудования 2-го комплекта систем безопасности.</a:t>
            </a:r>
            <a:endParaRPr b="0" lang="ru-RU" sz="1200" spc="-1" strike="noStrike"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Box 21_4"/>
          <p:cNvSpPr/>
          <p:nvPr/>
        </p:nvSpPr>
        <p:spPr>
          <a:xfrm>
            <a:off x="600840" y="1329480"/>
            <a:ext cx="7458480" cy="12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Заголовок 1_4"/>
          <p:cNvSpPr/>
          <p:nvPr/>
        </p:nvSpPr>
        <p:spPr>
          <a:xfrm>
            <a:off x="262800" y="189000"/>
            <a:ext cx="5048640" cy="27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333333"/>
                </a:solidFill>
                <a:latin typeface="Calibri Light"/>
                <a:ea typeface="DejaVu Sans"/>
              </a:rPr>
              <a:t>Участок систем управления и защиты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25" name=""/>
          <p:cNvSpPr/>
          <p:nvPr/>
        </p:nvSpPr>
        <p:spPr>
          <a:xfrm>
            <a:off x="7083720" y="3071880"/>
            <a:ext cx="1792440" cy="54252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 /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Инженер-электроник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(55 940 — 80 420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26" name=""/>
          <p:cNvSpPr/>
          <p:nvPr/>
        </p:nvSpPr>
        <p:spPr>
          <a:xfrm>
            <a:off x="7083720" y="2363040"/>
            <a:ext cx="1792440" cy="54252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Ведущий 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(95 290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27" name=""/>
          <p:cNvSpPr/>
          <p:nvPr/>
        </p:nvSpPr>
        <p:spPr>
          <a:xfrm>
            <a:off x="7083720" y="1681560"/>
            <a:ext cx="1792440" cy="54252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Начальник участка СУЗ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(113 892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28" name=""/>
          <p:cNvSpPr/>
          <p:nvPr/>
        </p:nvSpPr>
        <p:spPr>
          <a:xfrm>
            <a:off x="7083720" y="975240"/>
            <a:ext cx="1792440" cy="54252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Заместитель начальника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цеха по спецсистемам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29" name=""/>
          <p:cNvSpPr/>
          <p:nvPr/>
        </p:nvSpPr>
        <p:spPr>
          <a:xfrm>
            <a:off x="7893360" y="1560960"/>
            <a:ext cx="172800" cy="1008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"/>
          <p:cNvSpPr/>
          <p:nvPr/>
        </p:nvSpPr>
        <p:spPr>
          <a:xfrm>
            <a:off x="7082280" y="3745080"/>
            <a:ext cx="1794960" cy="6058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Электрослесарь по ремонту 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и обслуживанию автоматики 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и средств измерений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(до 63 091 руб.)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31" name=""/>
          <p:cNvSpPr/>
          <p:nvPr/>
        </p:nvSpPr>
        <p:spPr>
          <a:xfrm>
            <a:off x="7893360" y="2241720"/>
            <a:ext cx="172800" cy="1008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"/>
          <p:cNvSpPr/>
          <p:nvPr/>
        </p:nvSpPr>
        <p:spPr>
          <a:xfrm>
            <a:off x="7893360" y="2929320"/>
            <a:ext cx="172800" cy="1008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"/>
          <p:cNvSpPr/>
          <p:nvPr/>
        </p:nvSpPr>
        <p:spPr>
          <a:xfrm>
            <a:off x="7893360" y="3625920"/>
            <a:ext cx="172800" cy="1008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34" name="" descr=""/>
          <p:cNvPicPr/>
          <p:nvPr/>
        </p:nvPicPr>
        <p:blipFill>
          <a:blip r:embed="rId1"/>
          <a:stretch/>
        </p:blipFill>
        <p:spPr>
          <a:xfrm>
            <a:off x="246240" y="576360"/>
            <a:ext cx="4068720" cy="2721240"/>
          </a:xfrm>
          <a:prstGeom prst="rect">
            <a:avLst/>
          </a:prstGeom>
          <a:ln w="0">
            <a:noFill/>
          </a:ln>
        </p:spPr>
      </p:pic>
      <p:pic>
        <p:nvPicPr>
          <p:cNvPr id="235" name="" descr=""/>
          <p:cNvPicPr/>
          <p:nvPr/>
        </p:nvPicPr>
        <p:blipFill>
          <a:blip r:embed="rId2"/>
          <a:stretch/>
        </p:blipFill>
        <p:spPr>
          <a:xfrm>
            <a:off x="3744000" y="2484360"/>
            <a:ext cx="3158640" cy="1762920"/>
          </a:xfrm>
          <a:prstGeom prst="rect">
            <a:avLst/>
          </a:prstGeom>
          <a:ln w="0">
            <a:noFill/>
          </a:ln>
        </p:spPr>
      </p:pic>
      <p:sp>
        <p:nvSpPr>
          <p:cNvPr id="236" name=""/>
          <p:cNvSpPr/>
          <p:nvPr/>
        </p:nvSpPr>
        <p:spPr>
          <a:xfrm>
            <a:off x="108000" y="4328640"/>
            <a:ext cx="8814960" cy="59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Основные функции участка СУЗ: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- обеспечение надежной и безопасной работы оборудования, отвечающего за у</a:t>
            </a: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правление мощностью и реактивностью ректора, распределение энерговыделения в активной зоне реактора и контроль нейтронно-физических параметров реактора.</a:t>
            </a:r>
            <a:endParaRPr b="0" lang="ru-RU" sz="1200" spc="-1" strike="noStrike"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Box 21_5"/>
          <p:cNvSpPr/>
          <p:nvPr/>
        </p:nvSpPr>
        <p:spPr>
          <a:xfrm>
            <a:off x="600840" y="1329480"/>
            <a:ext cx="7458480" cy="12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Заголовок 1_5"/>
          <p:cNvSpPr/>
          <p:nvPr/>
        </p:nvSpPr>
        <p:spPr>
          <a:xfrm>
            <a:off x="72000" y="73440"/>
            <a:ext cx="7011000" cy="74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9360" tIns="49680" bIns="49680" anchor="ctr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333333"/>
                </a:solidFill>
                <a:latin typeface="Calibri Light"/>
                <a:ea typeface="Arial"/>
              </a:rPr>
              <a:t>Участок систем контроля, управления и диагностики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39" name="" descr=""/>
          <p:cNvPicPr/>
          <p:nvPr/>
        </p:nvPicPr>
        <p:blipFill>
          <a:blip r:embed="rId1"/>
          <a:stretch/>
        </p:blipFill>
        <p:spPr>
          <a:xfrm>
            <a:off x="144000" y="972000"/>
            <a:ext cx="3993840" cy="266400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2_0" descr=""/>
          <p:cNvPicPr/>
          <p:nvPr/>
        </p:nvPicPr>
        <p:blipFill>
          <a:blip r:embed="rId2"/>
          <a:stretch/>
        </p:blipFill>
        <p:spPr>
          <a:xfrm>
            <a:off x="3638880" y="1552680"/>
            <a:ext cx="3340080" cy="2393640"/>
          </a:xfrm>
          <a:prstGeom prst="rect">
            <a:avLst/>
          </a:prstGeom>
          <a:ln w="9360">
            <a:solidFill>
              <a:srgbClr val="c00000"/>
            </a:solidFill>
            <a:miter/>
          </a:ln>
        </p:spPr>
      </p:pic>
      <p:sp>
        <p:nvSpPr>
          <p:cNvPr id="241" name=""/>
          <p:cNvSpPr/>
          <p:nvPr/>
        </p:nvSpPr>
        <p:spPr>
          <a:xfrm>
            <a:off x="7115400" y="2916000"/>
            <a:ext cx="1792440" cy="54252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 /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Инженер-программист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(55 940 — 80 420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42" name=""/>
          <p:cNvSpPr/>
          <p:nvPr/>
        </p:nvSpPr>
        <p:spPr>
          <a:xfrm>
            <a:off x="7117920" y="2220480"/>
            <a:ext cx="1792440" cy="54252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Ведущий 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(95 290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43" name=""/>
          <p:cNvSpPr/>
          <p:nvPr/>
        </p:nvSpPr>
        <p:spPr>
          <a:xfrm>
            <a:off x="7117920" y="1539000"/>
            <a:ext cx="1792440" cy="54252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Начальник участка СКУД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(113 892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44" name=""/>
          <p:cNvSpPr/>
          <p:nvPr/>
        </p:nvSpPr>
        <p:spPr>
          <a:xfrm>
            <a:off x="7117920" y="847440"/>
            <a:ext cx="1792440" cy="54252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Заместитель начальника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цеха по спецсистемам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45" name=""/>
          <p:cNvSpPr/>
          <p:nvPr/>
        </p:nvSpPr>
        <p:spPr>
          <a:xfrm>
            <a:off x="7889400" y="1418400"/>
            <a:ext cx="172800" cy="1008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"/>
          <p:cNvSpPr/>
          <p:nvPr/>
        </p:nvSpPr>
        <p:spPr>
          <a:xfrm>
            <a:off x="7115400" y="3620520"/>
            <a:ext cx="1792440" cy="58824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Электрослесарь по ремонту 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и обслуживанию автоматики 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и средств измерений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(до 63 091 руб.)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47" name=""/>
          <p:cNvSpPr/>
          <p:nvPr/>
        </p:nvSpPr>
        <p:spPr>
          <a:xfrm>
            <a:off x="7889400" y="2099160"/>
            <a:ext cx="172800" cy="1008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"/>
          <p:cNvSpPr/>
          <p:nvPr/>
        </p:nvSpPr>
        <p:spPr>
          <a:xfrm>
            <a:off x="7889400" y="2786760"/>
            <a:ext cx="172800" cy="1008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"/>
          <p:cNvSpPr/>
          <p:nvPr/>
        </p:nvSpPr>
        <p:spPr>
          <a:xfrm>
            <a:off x="7835400" y="3483360"/>
            <a:ext cx="174960" cy="1008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"/>
          <p:cNvSpPr/>
          <p:nvPr/>
        </p:nvSpPr>
        <p:spPr>
          <a:xfrm>
            <a:off x="69480" y="3969000"/>
            <a:ext cx="8814960" cy="110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Основные функции участка СКУД: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- обеспечение надежной и безопасной работы оборудования, отвечающего за контроль активной зоны реактора на основе внутриреакторных измерений с целью безопасной и экономичной эксплуатации реакторной установки;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- диагностирование основного технологического оборудования РУ в части контроля вибронагруженности и надежности крепления элементов оборудования РУ, обнаружения свободных и слабозакрепленных предметов в контуре циркуляции, контроля герметичности ГЦК и оценки остаточного ресурса.</a:t>
            </a:r>
            <a:endParaRPr b="0" lang="ru-RU" sz="1200" spc="-1" strike="noStrike"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Box 21_7"/>
          <p:cNvSpPr/>
          <p:nvPr/>
        </p:nvSpPr>
        <p:spPr>
          <a:xfrm>
            <a:off x="600840" y="1329480"/>
            <a:ext cx="7458480" cy="12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Заголовок 1_9"/>
          <p:cNvSpPr/>
          <p:nvPr/>
        </p:nvSpPr>
        <p:spPr>
          <a:xfrm>
            <a:off x="180000" y="109440"/>
            <a:ext cx="7011000" cy="38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9360" tIns="49680" bIns="4968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333333"/>
                </a:solidFill>
                <a:latin typeface="Calibri Light"/>
                <a:ea typeface="Arial"/>
              </a:rPr>
              <a:t>Участок систем верхнего блочного уровня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53" name=""/>
          <p:cNvSpPr/>
          <p:nvPr/>
        </p:nvSpPr>
        <p:spPr>
          <a:xfrm>
            <a:off x="7163640" y="302040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(55 940 — 80 420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54" name=""/>
          <p:cNvSpPr/>
          <p:nvPr/>
        </p:nvSpPr>
        <p:spPr>
          <a:xfrm>
            <a:off x="7163640" y="232632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Ведущий 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(95 290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55" name=""/>
          <p:cNvSpPr/>
          <p:nvPr/>
        </p:nvSpPr>
        <p:spPr>
          <a:xfrm>
            <a:off x="7163640" y="164484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Начальник участка СВБУ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(113 892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56" name=""/>
          <p:cNvSpPr/>
          <p:nvPr/>
        </p:nvSpPr>
        <p:spPr>
          <a:xfrm>
            <a:off x="7163280" y="95328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Заместитель начальника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цеха по АСУ ТП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57" name=""/>
          <p:cNvSpPr/>
          <p:nvPr/>
        </p:nvSpPr>
        <p:spPr>
          <a:xfrm>
            <a:off x="7974000" y="1524240"/>
            <a:ext cx="171360" cy="9936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"/>
          <p:cNvSpPr/>
          <p:nvPr/>
        </p:nvSpPr>
        <p:spPr>
          <a:xfrm>
            <a:off x="5308560" y="302400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Инженер-программист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(55 940 — 80 420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59" name=""/>
          <p:cNvSpPr/>
          <p:nvPr/>
        </p:nvSpPr>
        <p:spPr>
          <a:xfrm>
            <a:off x="7974000" y="2205000"/>
            <a:ext cx="171360" cy="9936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"/>
          <p:cNvSpPr/>
          <p:nvPr/>
        </p:nvSpPr>
        <p:spPr>
          <a:xfrm>
            <a:off x="7974000" y="2892600"/>
            <a:ext cx="171360" cy="9936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"/>
          <p:cNvSpPr/>
          <p:nvPr/>
        </p:nvSpPr>
        <p:spPr>
          <a:xfrm>
            <a:off x="6120000" y="2896200"/>
            <a:ext cx="171360" cy="9936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"/>
          <p:cNvSpPr/>
          <p:nvPr/>
        </p:nvSpPr>
        <p:spPr>
          <a:xfrm>
            <a:off x="5308200" y="233460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Ведущий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 -программист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(95 290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63" name=""/>
          <p:cNvSpPr/>
          <p:nvPr/>
        </p:nvSpPr>
        <p:spPr>
          <a:xfrm rot="2160000">
            <a:off x="6947280" y="2192400"/>
            <a:ext cx="189360" cy="9936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"/>
          <p:cNvSpPr/>
          <p:nvPr/>
        </p:nvSpPr>
        <p:spPr>
          <a:xfrm>
            <a:off x="180000" y="4104000"/>
            <a:ext cx="8858520" cy="89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Основные функции: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Liberation Serif;Times New Roman"/>
                <a:ea typeface="Tahoma"/>
              </a:rPr>
              <a:t>- </a:t>
            </a: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обеспечение функционирования систем верхнего уровня АСУ ТП и смежных автоматизированных систем (АС) в штатном режиме;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- поддержка системного и прикладного программного обеспечения серверов и автоматизированных рабочих мест АСУ ТП;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- анализ работы, техническое обслуживание оборудования АСУ ТП с учетом требований нормативных документов;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Calibri"/>
              </a:rPr>
              <a:t>- планирование работ по модернизации и замене оборудования.</a:t>
            </a:r>
            <a:endParaRPr b="0" lang="ru-RU" sz="1200" spc="-1" strike="noStrike">
              <a:latin typeface="Arial"/>
            </a:endParaRPr>
          </a:p>
        </p:txBody>
      </p:sp>
      <p:pic>
        <p:nvPicPr>
          <p:cNvPr id="265" name="" descr=""/>
          <p:cNvPicPr/>
          <p:nvPr/>
        </p:nvPicPr>
        <p:blipFill>
          <a:blip r:embed="rId1"/>
          <a:stretch/>
        </p:blipFill>
        <p:spPr>
          <a:xfrm>
            <a:off x="252000" y="792000"/>
            <a:ext cx="4962960" cy="3236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Box 21_6"/>
          <p:cNvSpPr/>
          <p:nvPr/>
        </p:nvSpPr>
        <p:spPr>
          <a:xfrm>
            <a:off x="600840" y="1329480"/>
            <a:ext cx="7458480" cy="12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Заголовок 1_6"/>
          <p:cNvSpPr/>
          <p:nvPr/>
        </p:nvSpPr>
        <p:spPr>
          <a:xfrm>
            <a:off x="144000" y="72000"/>
            <a:ext cx="7011000" cy="53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9360" tIns="49680" bIns="4968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333333"/>
                </a:solidFill>
                <a:latin typeface="Calibri Light"/>
                <a:ea typeface="Arial"/>
              </a:rPr>
              <a:t>Участок систем контроля и управления нормальной эксплуатацией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68" name=""/>
          <p:cNvSpPr/>
          <p:nvPr/>
        </p:nvSpPr>
        <p:spPr>
          <a:xfrm>
            <a:off x="7163280" y="346536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(55 940 — 80 420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69" name=""/>
          <p:cNvSpPr/>
          <p:nvPr/>
        </p:nvSpPr>
        <p:spPr>
          <a:xfrm>
            <a:off x="7163280" y="259380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Ведущий 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(95 290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70" name=""/>
          <p:cNvSpPr/>
          <p:nvPr/>
        </p:nvSpPr>
        <p:spPr>
          <a:xfrm>
            <a:off x="7163280" y="173160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Начальник участка СКУ НЭ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(113 892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71" name=""/>
          <p:cNvSpPr/>
          <p:nvPr/>
        </p:nvSpPr>
        <p:spPr>
          <a:xfrm>
            <a:off x="7162920" y="88200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Заместитель начальника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цеха по АСУ ТП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72" name=""/>
          <p:cNvSpPr/>
          <p:nvPr/>
        </p:nvSpPr>
        <p:spPr>
          <a:xfrm>
            <a:off x="7973640" y="315432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"/>
          <p:cNvSpPr/>
          <p:nvPr/>
        </p:nvSpPr>
        <p:spPr>
          <a:xfrm>
            <a:off x="7974000" y="229176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"/>
          <p:cNvSpPr/>
          <p:nvPr/>
        </p:nvSpPr>
        <p:spPr>
          <a:xfrm>
            <a:off x="7973640" y="143568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"/>
          <p:cNvSpPr/>
          <p:nvPr/>
        </p:nvSpPr>
        <p:spPr>
          <a:xfrm>
            <a:off x="7163280" y="4330080"/>
            <a:ext cx="1791000" cy="63360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Электрослесарь по ремонту 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и обслуживанию автоматики 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и средств измерений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(до 63 091 руб.)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276" name=""/>
          <p:cNvSpPr/>
          <p:nvPr/>
        </p:nvSpPr>
        <p:spPr>
          <a:xfrm>
            <a:off x="7973640" y="402372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77" name="" descr=""/>
          <p:cNvPicPr/>
          <p:nvPr/>
        </p:nvPicPr>
        <p:blipFill>
          <a:blip r:embed="rId1"/>
          <a:stretch/>
        </p:blipFill>
        <p:spPr>
          <a:xfrm>
            <a:off x="152640" y="756360"/>
            <a:ext cx="1588680" cy="3203640"/>
          </a:xfrm>
          <a:prstGeom prst="rect">
            <a:avLst/>
          </a:prstGeom>
          <a:ln w="0">
            <a:noFill/>
          </a:ln>
        </p:spPr>
      </p:pic>
      <p:pic>
        <p:nvPicPr>
          <p:cNvPr id="278" name="" descr=""/>
          <p:cNvPicPr/>
          <p:nvPr/>
        </p:nvPicPr>
        <p:blipFill>
          <a:blip r:embed="rId2"/>
          <a:stretch/>
        </p:blipFill>
        <p:spPr>
          <a:xfrm>
            <a:off x="1836360" y="996120"/>
            <a:ext cx="5034240" cy="2835000"/>
          </a:xfrm>
          <a:prstGeom prst="rect">
            <a:avLst/>
          </a:prstGeom>
          <a:ln w="0">
            <a:noFill/>
          </a:ln>
        </p:spPr>
      </p:pic>
      <p:sp>
        <p:nvSpPr>
          <p:cNvPr id="279" name=""/>
          <p:cNvSpPr/>
          <p:nvPr/>
        </p:nvSpPr>
        <p:spPr>
          <a:xfrm>
            <a:off x="180000" y="3884760"/>
            <a:ext cx="6912000" cy="759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Основные функции: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Liberation Serif;Times New Roman"/>
                <a:ea typeface="Tahoma"/>
              </a:rPr>
              <a:t>- </a:t>
            </a: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обслуживание программно-технических комплексов на база средств ТПТС-НТ;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- корректировка прикладного программного обеспечения (GET-проекта)  в части алгоритмов работы технологических систем (реакторное, турбинное отделение и т. д.);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- обслуживание Панелей оперативно-диспетчерского управления расположенных на блочном пункте управления</a:t>
            </a:r>
            <a:endParaRPr b="0" lang="ru-RU" sz="1200" spc="-1" strike="noStrike"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Box 21_8"/>
          <p:cNvSpPr/>
          <p:nvPr/>
        </p:nvSpPr>
        <p:spPr>
          <a:xfrm>
            <a:off x="600840" y="1329480"/>
            <a:ext cx="7458480" cy="12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Заголовок 1_8"/>
          <p:cNvSpPr/>
          <p:nvPr/>
        </p:nvSpPr>
        <p:spPr>
          <a:xfrm>
            <a:off x="-36000" y="-72000"/>
            <a:ext cx="7587720" cy="35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9360" tIns="49680" bIns="4968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333333"/>
                </a:solidFill>
                <a:latin typeface="Calibri Light"/>
                <a:ea typeface="Arial"/>
              </a:rPr>
              <a:t>  </a:t>
            </a:r>
            <a:r>
              <a:rPr b="1" lang="ru-RU" sz="1800" spc="-1" strike="noStrike">
                <a:solidFill>
                  <a:srgbClr val="333333"/>
                </a:solidFill>
                <a:latin typeface="Calibri Light"/>
                <a:ea typeface="Arial"/>
              </a:rPr>
              <a:t>Участок обеспечения информационной безопасности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82" name=""/>
          <p:cNvSpPr/>
          <p:nvPr/>
        </p:nvSpPr>
        <p:spPr>
          <a:xfrm>
            <a:off x="7126920" y="340416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(55 940 — 80 420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83" name=""/>
          <p:cNvSpPr/>
          <p:nvPr/>
        </p:nvSpPr>
        <p:spPr>
          <a:xfrm>
            <a:off x="7126920" y="252324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Ведущий 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(95 290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84" name=""/>
          <p:cNvSpPr/>
          <p:nvPr/>
        </p:nvSpPr>
        <p:spPr>
          <a:xfrm>
            <a:off x="7126920" y="164556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Начальник участка ОИБ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(113 892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85" name=""/>
          <p:cNvSpPr/>
          <p:nvPr/>
        </p:nvSpPr>
        <p:spPr>
          <a:xfrm>
            <a:off x="7126560" y="77400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Заместитель начальника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цеха по АСУ ТП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86" name=""/>
          <p:cNvSpPr/>
          <p:nvPr/>
        </p:nvSpPr>
        <p:spPr>
          <a:xfrm>
            <a:off x="7937280" y="3093120"/>
            <a:ext cx="171000" cy="27288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"/>
          <p:cNvSpPr/>
          <p:nvPr/>
        </p:nvSpPr>
        <p:spPr>
          <a:xfrm>
            <a:off x="7937640" y="221652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"/>
          <p:cNvSpPr/>
          <p:nvPr/>
        </p:nvSpPr>
        <p:spPr>
          <a:xfrm>
            <a:off x="7937280" y="134496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89" name="" descr=""/>
          <p:cNvPicPr/>
          <p:nvPr/>
        </p:nvPicPr>
        <p:blipFill>
          <a:blip r:embed="rId1"/>
          <a:stretch/>
        </p:blipFill>
        <p:spPr>
          <a:xfrm>
            <a:off x="283320" y="439560"/>
            <a:ext cx="5654520" cy="3227760"/>
          </a:xfrm>
          <a:prstGeom prst="rect">
            <a:avLst/>
          </a:prstGeom>
          <a:ln w="0">
            <a:noFill/>
          </a:ln>
        </p:spPr>
      </p:pic>
      <p:sp>
        <p:nvSpPr>
          <p:cNvPr id="290" name=""/>
          <p:cNvSpPr/>
          <p:nvPr/>
        </p:nvSpPr>
        <p:spPr>
          <a:xfrm>
            <a:off x="180000" y="3708000"/>
            <a:ext cx="8811720" cy="121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Times New Roman"/>
                <a:ea typeface="Tahoma"/>
              </a:rPr>
              <a:t>Основные функции: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1" lang="ru-RU" sz="1100" spc="-1" strike="noStrike">
                <a:solidFill>
                  <a:srgbClr val="000000"/>
                </a:solidFill>
                <a:latin typeface="Liberation Serif;Times New Roman"/>
                <a:ea typeface="Tahoma"/>
              </a:rPr>
              <a:t>- </a:t>
            </a:r>
            <a:r>
              <a:rPr b="0" lang="ru-RU" sz="1100" spc="-1" strike="noStrike">
                <a:solidFill>
                  <a:srgbClr val="000000"/>
                </a:solidFill>
                <a:latin typeface="Times New Roman"/>
                <a:ea typeface="Tahoma"/>
              </a:rPr>
              <a:t>обеспечение функционирования АСУ ТП и смежных автоматизированных систем (АС) в штатном режиме в условиях воздействия угроз безопасности информации;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Times New Roman"/>
                <a:ea typeface="Tahoma"/>
              </a:rPr>
              <a:t>- снижение рисков несанкционированного вмешательства в процессы функционирования АСУ ТП;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Times New Roman"/>
                <a:ea typeface="Tahoma"/>
              </a:rPr>
              <a:t>- организовывает эксплуатацию программно-технических комплексов АСУ ТП с учетом требований нормативных документов по обеспечению безопасности системы контроля управления в отношении компьютерных атак;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Times New Roman"/>
                <a:ea typeface="Calibri"/>
              </a:rPr>
              <a:t>- планирует работы, связанные с обеспечением комплексной защиты информации на основе федеральных законов РФ, требований нормативных документов.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endParaRPr b="0" lang="ru-RU" sz="1100" spc="-1" strike="noStrike"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Box 21"/>
          <p:cNvSpPr/>
          <p:nvPr/>
        </p:nvSpPr>
        <p:spPr>
          <a:xfrm>
            <a:off x="1688040" y="1287720"/>
            <a:ext cx="74466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292" name=""/>
          <p:cNvSpPr/>
          <p:nvPr/>
        </p:nvSpPr>
        <p:spPr>
          <a:xfrm>
            <a:off x="7162560" y="376416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Специалист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(55 940 — 80 420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93" name=""/>
          <p:cNvSpPr/>
          <p:nvPr/>
        </p:nvSpPr>
        <p:spPr>
          <a:xfrm>
            <a:off x="7162560" y="288324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(55 940 — 80 420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94" name=""/>
          <p:cNvSpPr/>
          <p:nvPr/>
        </p:nvSpPr>
        <p:spPr>
          <a:xfrm>
            <a:off x="7162560" y="200556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Ведущий 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(95 290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95" name=""/>
          <p:cNvSpPr/>
          <p:nvPr/>
        </p:nvSpPr>
        <p:spPr>
          <a:xfrm>
            <a:off x="7162200" y="113400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Заместитель начальника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цеха по ППиТО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296" name=""/>
          <p:cNvSpPr/>
          <p:nvPr/>
        </p:nvSpPr>
        <p:spPr>
          <a:xfrm>
            <a:off x="7972920" y="345312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"/>
          <p:cNvSpPr/>
          <p:nvPr/>
        </p:nvSpPr>
        <p:spPr>
          <a:xfrm>
            <a:off x="7973280" y="257652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"/>
          <p:cNvSpPr/>
          <p:nvPr/>
        </p:nvSpPr>
        <p:spPr>
          <a:xfrm>
            <a:off x="7972920" y="170496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Заголовок 1_13"/>
          <p:cNvSpPr/>
          <p:nvPr/>
        </p:nvSpPr>
        <p:spPr>
          <a:xfrm>
            <a:off x="-36000" y="-23400"/>
            <a:ext cx="7371720" cy="35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9360" tIns="49680" bIns="4968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333333"/>
                </a:solidFill>
                <a:latin typeface="Calibri Light"/>
                <a:ea typeface="Arial"/>
              </a:rPr>
              <a:t>  </a:t>
            </a:r>
            <a:r>
              <a:rPr b="1" lang="ru-RU" sz="1800" spc="-1" strike="noStrike">
                <a:solidFill>
                  <a:srgbClr val="333333"/>
                </a:solidFill>
                <a:latin typeface="Calibri Light"/>
                <a:ea typeface="Arial"/>
              </a:rPr>
              <a:t>Производственно-техническая группа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00" name="" descr=""/>
          <p:cNvPicPr/>
          <p:nvPr/>
        </p:nvPicPr>
        <p:blipFill>
          <a:blip r:embed="rId1"/>
          <a:stretch/>
        </p:blipFill>
        <p:spPr>
          <a:xfrm>
            <a:off x="212400" y="504000"/>
            <a:ext cx="6717600" cy="3807720"/>
          </a:xfrm>
          <a:prstGeom prst="rect">
            <a:avLst/>
          </a:prstGeom>
          <a:ln w="0">
            <a:noFill/>
          </a:ln>
        </p:spPr>
      </p:pic>
      <p:sp>
        <p:nvSpPr>
          <p:cNvPr id="301" name=""/>
          <p:cNvSpPr/>
          <p:nvPr/>
        </p:nvSpPr>
        <p:spPr>
          <a:xfrm>
            <a:off x="72000" y="4284000"/>
            <a:ext cx="9063720" cy="81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000" spc="-1" strike="noStrike">
                <a:solidFill>
                  <a:srgbClr val="000000"/>
                </a:solidFill>
                <a:latin typeface="Times New Roman"/>
                <a:ea typeface="Tahoma"/>
              </a:rPr>
              <a:t>Основные функции: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Times New Roman"/>
                <a:ea typeface="Tahoma"/>
              </a:rPr>
              <a:t>- </a:t>
            </a:r>
            <a:r>
              <a:rPr b="0" lang="ru-RU" sz="1000" spc="-1" strike="noStrike">
                <a:solidFill>
                  <a:srgbClr val="000000"/>
                </a:solidFill>
                <a:latin typeface="Times New Roman"/>
                <a:ea typeface="Tahoma"/>
              </a:rPr>
              <a:t>контроль за введение новых и своевременным пересмотром действующих производственных инструкций, принципиальных и электрических схем и другой документации по эксплуатации, ТОиР, находящихся на участках цеха ТАИ</a:t>
            </a:r>
            <a:r>
              <a:rPr b="0" lang="ru-RU" sz="1100" spc="-1" strike="noStrike">
                <a:solidFill>
                  <a:srgbClr val="000000"/>
                </a:solidFill>
                <a:latin typeface="Times New Roman"/>
                <a:ea typeface="Tahoma"/>
              </a:rPr>
              <a:t>;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000" spc="-1" strike="noStrike">
                <a:solidFill>
                  <a:srgbClr val="000000"/>
                </a:solidFill>
                <a:latin typeface="Times New Roman"/>
                <a:ea typeface="Tahoma"/>
              </a:rPr>
              <a:t>- организация работы с организационными, распорядительными и информационными документами, документирование управленческой деятельности, документооборот и делопроизводство.</a:t>
            </a:r>
            <a:endParaRPr b="0" lang="ru-RU" sz="1000" spc="-1" strike="noStrike"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2520000" y="36000"/>
            <a:ext cx="6626520" cy="5103720"/>
          </a:xfrm>
          <a:prstGeom prst="rect">
            <a:avLst/>
          </a:prstGeom>
          <a:ln w="0">
            <a:noFill/>
          </a:ln>
        </p:spPr>
      </p:pic>
      <p:sp>
        <p:nvSpPr>
          <p:cNvPr id="94" name="Прямоугольник 3"/>
          <p:cNvSpPr/>
          <p:nvPr/>
        </p:nvSpPr>
        <p:spPr>
          <a:xfrm>
            <a:off x="123840" y="198000"/>
            <a:ext cx="1808640" cy="455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ВВЭР — ТОИ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95" name=""/>
          <p:cNvSpPr/>
          <p:nvPr/>
        </p:nvSpPr>
        <p:spPr>
          <a:xfrm>
            <a:off x="-36000" y="864000"/>
            <a:ext cx="2547720" cy="4167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Основные показатели: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Срок службы РУ/АЭС — 60 лет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Мощность электрическая -1255 МВт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Мощность тепловая — 3300 МВт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Автономное время работы в случае запроектной аварии — 72 ч.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Основные особенности: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- 18-ти месячный топливный цикл;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-оптимизация конструкции реактора;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- оптимизация компоновки размещения основных узлов;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- повышение мощности;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- самые высокие градирни в России(179 метров);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- тихоходная турбина;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- применение ГЦНА со смазкой и охлаждением двигателя водой;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- применены новые технологии строительства, сокращающие сроки строительства(применение армоблоков).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100" spc="-1" strike="noStrike">
              <a:latin typeface="Arial"/>
            </a:endParaRPr>
          </a:p>
        </p:txBody>
      </p:sp>
      <p:sp>
        <p:nvSpPr>
          <p:cNvPr id="96" name=""/>
          <p:cNvSpPr/>
          <p:nvPr/>
        </p:nvSpPr>
        <p:spPr>
          <a:xfrm>
            <a:off x="4140000" y="180000"/>
            <a:ext cx="3238200" cy="538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Box 21"/>
          <p:cNvSpPr/>
          <p:nvPr/>
        </p:nvSpPr>
        <p:spPr>
          <a:xfrm>
            <a:off x="1580400" y="1329480"/>
            <a:ext cx="7446600" cy="221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"/>
          <p:cNvSpPr/>
          <p:nvPr/>
        </p:nvSpPr>
        <p:spPr>
          <a:xfrm>
            <a:off x="7126920" y="369216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(55 940 — 80 420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304" name=""/>
          <p:cNvSpPr/>
          <p:nvPr/>
        </p:nvSpPr>
        <p:spPr>
          <a:xfrm>
            <a:off x="7126920" y="281124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Ведущий 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(95 290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305" name=""/>
          <p:cNvSpPr/>
          <p:nvPr/>
        </p:nvSpPr>
        <p:spPr>
          <a:xfrm>
            <a:off x="7126920" y="193356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Главный специалист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(113 892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306" name=""/>
          <p:cNvSpPr/>
          <p:nvPr/>
        </p:nvSpPr>
        <p:spPr>
          <a:xfrm>
            <a:off x="7126560" y="106200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Заместитель начальника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цеха по ППиТО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307" name=""/>
          <p:cNvSpPr/>
          <p:nvPr/>
        </p:nvSpPr>
        <p:spPr>
          <a:xfrm>
            <a:off x="7937280" y="338112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"/>
          <p:cNvSpPr/>
          <p:nvPr/>
        </p:nvSpPr>
        <p:spPr>
          <a:xfrm>
            <a:off x="7937640" y="250452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"/>
          <p:cNvSpPr/>
          <p:nvPr/>
        </p:nvSpPr>
        <p:spPr>
          <a:xfrm>
            <a:off x="7937280" y="163296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Заголовок 1_15"/>
          <p:cNvSpPr/>
          <p:nvPr/>
        </p:nvSpPr>
        <p:spPr>
          <a:xfrm>
            <a:off x="0" y="97920"/>
            <a:ext cx="7371720" cy="35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9360" tIns="49680" bIns="49680" anchor="ctr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333333"/>
                </a:solidFill>
                <a:latin typeface="Calibri Light"/>
                <a:ea typeface="Arial"/>
              </a:rPr>
              <a:t>  </a:t>
            </a:r>
            <a:r>
              <a:rPr b="1" lang="ru-RU" sz="1800" spc="-1" strike="noStrike">
                <a:solidFill>
                  <a:srgbClr val="333333"/>
                </a:solidFill>
                <a:latin typeface="Calibri Light"/>
                <a:ea typeface="Arial"/>
              </a:rPr>
              <a:t>Группа инженерно-технической поддержки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11" name="" descr=""/>
          <p:cNvPicPr/>
          <p:nvPr/>
        </p:nvPicPr>
        <p:blipFill>
          <a:blip r:embed="rId1"/>
          <a:stretch/>
        </p:blipFill>
        <p:spPr>
          <a:xfrm>
            <a:off x="308520" y="780840"/>
            <a:ext cx="6605640" cy="3494880"/>
          </a:xfrm>
          <a:prstGeom prst="rect">
            <a:avLst/>
          </a:prstGeom>
          <a:ln w="0">
            <a:noFill/>
          </a:ln>
        </p:spPr>
      </p:pic>
      <p:sp>
        <p:nvSpPr>
          <p:cNvPr id="312" name=""/>
          <p:cNvSpPr/>
          <p:nvPr/>
        </p:nvSpPr>
        <p:spPr>
          <a:xfrm>
            <a:off x="72000" y="4392000"/>
            <a:ext cx="9063720" cy="567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000" spc="-1" strike="noStrike">
                <a:solidFill>
                  <a:srgbClr val="000000"/>
                </a:solidFill>
                <a:latin typeface="Times New Roman"/>
                <a:ea typeface="Tahoma"/>
              </a:rPr>
              <a:t>Основные функции: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Times New Roman"/>
                <a:ea typeface="Tahoma"/>
              </a:rPr>
              <a:t>- осуществляет управление ресурсом и осуществление инженерно-технической поддержки в обеспечении эксплуатации оборудования;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Times New Roman"/>
                <a:ea typeface="Tahoma"/>
              </a:rPr>
              <a:t>- обеспечение ТОиР оборудования, ОТ, культуры безопасности, ИСУ, пожарной безопасности, СОУТ в ЦТАИ (Курской АЭС-2).</a:t>
            </a:r>
            <a:endParaRPr b="0" lang="ru-RU" sz="1100" spc="-1" strike="noStrike"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Box 21"/>
          <p:cNvSpPr/>
          <p:nvPr/>
        </p:nvSpPr>
        <p:spPr>
          <a:xfrm>
            <a:off x="1580400" y="1329480"/>
            <a:ext cx="6942600" cy="221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"/>
          <p:cNvSpPr/>
          <p:nvPr/>
        </p:nvSpPr>
        <p:spPr>
          <a:xfrm>
            <a:off x="7198560" y="365616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(55 940 — 80 420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315" name=""/>
          <p:cNvSpPr/>
          <p:nvPr/>
        </p:nvSpPr>
        <p:spPr>
          <a:xfrm>
            <a:off x="7198560" y="277524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Ведущий 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(95 290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316" name=""/>
          <p:cNvSpPr/>
          <p:nvPr/>
        </p:nvSpPr>
        <p:spPr>
          <a:xfrm>
            <a:off x="7198560" y="189756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Главный специалист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(113 892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317" name=""/>
          <p:cNvSpPr/>
          <p:nvPr/>
        </p:nvSpPr>
        <p:spPr>
          <a:xfrm>
            <a:off x="7198200" y="102600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Заместитель начальника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цеха по ППиТО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318" name=""/>
          <p:cNvSpPr/>
          <p:nvPr/>
        </p:nvSpPr>
        <p:spPr>
          <a:xfrm>
            <a:off x="8008920" y="334512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9" name=""/>
          <p:cNvSpPr/>
          <p:nvPr/>
        </p:nvSpPr>
        <p:spPr>
          <a:xfrm>
            <a:off x="8009280" y="246852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"/>
          <p:cNvSpPr/>
          <p:nvPr/>
        </p:nvSpPr>
        <p:spPr>
          <a:xfrm>
            <a:off x="8008920" y="159696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1" name="Заголовок 1_16"/>
          <p:cNvSpPr/>
          <p:nvPr/>
        </p:nvSpPr>
        <p:spPr>
          <a:xfrm>
            <a:off x="0" y="97920"/>
            <a:ext cx="7371720" cy="35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9360" tIns="49680" bIns="49680" anchor="ctr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333333"/>
                </a:solidFill>
                <a:latin typeface="Calibri Light"/>
                <a:ea typeface="Arial"/>
              </a:rPr>
              <a:t>  </a:t>
            </a:r>
            <a:r>
              <a:rPr b="1" lang="ru-RU" sz="1800" spc="-1" strike="noStrike">
                <a:solidFill>
                  <a:srgbClr val="333333"/>
                </a:solidFill>
                <a:latin typeface="Calibri Light"/>
                <a:ea typeface="Arial"/>
              </a:rPr>
              <a:t>Группа подготовки производства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22" name="" descr=""/>
          <p:cNvPicPr/>
          <p:nvPr/>
        </p:nvPicPr>
        <p:blipFill>
          <a:blip r:embed="rId1"/>
          <a:stretch/>
        </p:blipFill>
        <p:spPr>
          <a:xfrm>
            <a:off x="252000" y="542520"/>
            <a:ext cx="6651720" cy="3737520"/>
          </a:xfrm>
          <a:prstGeom prst="rect">
            <a:avLst/>
          </a:prstGeom>
          <a:ln w="0">
            <a:noFill/>
          </a:ln>
        </p:spPr>
      </p:pic>
      <p:sp>
        <p:nvSpPr>
          <p:cNvPr id="323" name=""/>
          <p:cNvSpPr/>
          <p:nvPr/>
        </p:nvSpPr>
        <p:spPr>
          <a:xfrm>
            <a:off x="144000" y="4320000"/>
            <a:ext cx="873972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000" spc="-1" strike="noStrike">
                <a:solidFill>
                  <a:srgbClr val="000000"/>
                </a:solidFill>
                <a:latin typeface="Times New Roman"/>
                <a:ea typeface="Tahoma"/>
              </a:rPr>
              <a:t>Основные функции: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Times New Roman"/>
                <a:ea typeface="Tahoma"/>
              </a:rPr>
              <a:t>- материально-техническое обеспечение ЦТАИ (Курской АЭС-2) от разработки ТЗ на МТР до поставки на склад;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Times New Roman"/>
                <a:ea typeface="Tahoma"/>
              </a:rPr>
              <a:t>- обеспечение проведения входного контроля документации и оборудования, испытания оборудования;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Times New Roman"/>
                <a:ea typeface="Tahoma"/>
              </a:rPr>
              <a:t>- модернизация оборудования ЦТАИ (Курской АЭС-2).</a:t>
            </a:r>
            <a:endParaRPr b="0" lang="ru-RU" sz="1100" spc="-1" strike="noStrike"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extBox 21_11"/>
          <p:cNvSpPr/>
          <p:nvPr/>
        </p:nvSpPr>
        <p:spPr>
          <a:xfrm>
            <a:off x="1580400" y="1329480"/>
            <a:ext cx="6942600" cy="221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Заголовок 1_7"/>
          <p:cNvSpPr/>
          <p:nvPr/>
        </p:nvSpPr>
        <p:spPr>
          <a:xfrm>
            <a:off x="72000" y="25920"/>
            <a:ext cx="8277480" cy="35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9360" tIns="49680" bIns="49680" anchor="ctr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333333"/>
                </a:solidFill>
                <a:latin typeface="Calibri Light"/>
                <a:ea typeface="Arial"/>
              </a:rPr>
              <a:t>Карьерный путь выпускника СевГУ в ЦТАИ(Курской АЭС-2)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26" name="Заголовок 1_19"/>
          <p:cNvSpPr/>
          <p:nvPr/>
        </p:nvSpPr>
        <p:spPr>
          <a:xfrm>
            <a:off x="288000" y="576000"/>
            <a:ext cx="7371720" cy="35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9360" tIns="49680" bIns="49680" anchor="ctr">
            <a:no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333333"/>
                </a:solidFill>
                <a:latin typeface="Calibri Light"/>
                <a:ea typeface="Arial"/>
              </a:rPr>
              <a:t> </a:t>
            </a:r>
            <a:r>
              <a:rPr b="1" i="1" lang="ru-RU" sz="1400" spc="-1" strike="noStrike">
                <a:solidFill>
                  <a:srgbClr val="333333"/>
                </a:solidFill>
                <a:latin typeface="Calibri Light"/>
                <a:ea typeface="Arial"/>
              </a:rPr>
              <a:t>Ямпольский Иван Сергеевич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327" name="Заголовок 1_20"/>
          <p:cNvSpPr/>
          <p:nvPr/>
        </p:nvSpPr>
        <p:spPr>
          <a:xfrm>
            <a:off x="108000" y="2418480"/>
            <a:ext cx="4749480" cy="308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9360" tIns="49680" bIns="49680" anchor="ctr">
            <a:noAutofit/>
          </a:bodyPr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333333"/>
                </a:solidFill>
                <a:latin typeface="Calibri Light"/>
                <a:ea typeface="Arial"/>
              </a:rPr>
              <a:t> </a:t>
            </a:r>
            <a:r>
              <a:rPr b="1" lang="ru-RU" sz="900" spc="-1" strike="noStrike">
                <a:solidFill>
                  <a:srgbClr val="333333"/>
                </a:solidFill>
                <a:latin typeface="PT Serif"/>
                <a:ea typeface="Arial"/>
              </a:rPr>
              <a:t>- </a:t>
            </a:r>
            <a:r>
              <a:rPr b="0" lang="ru-RU" sz="900" spc="-1" strike="noStrike">
                <a:solidFill>
                  <a:srgbClr val="333333"/>
                </a:solidFill>
                <a:latin typeface="PT Serif"/>
                <a:ea typeface="Arial"/>
              </a:rPr>
              <a:t>в 2019 году окончил СевГУ по специальности: атомные станции, эксплуатация, инжиниринг;</a:t>
            </a:r>
            <a:endParaRPr b="0" lang="ru-RU" sz="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33333"/>
                </a:solidFill>
                <a:latin typeface="PT Serif"/>
                <a:ea typeface="Arial"/>
              </a:rPr>
              <a:t>- 2 октябре 2019 — трудоустроен на Курскую АЭС инженером без категории в ОСКУД СТОиР (Курской АЭС-2);</a:t>
            </a:r>
            <a:endParaRPr b="0" lang="ru-RU" sz="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33333"/>
                </a:solidFill>
                <a:latin typeface="PT Serif"/>
                <a:ea typeface="Arial"/>
              </a:rPr>
              <a:t>-  в марте 2022 — переведен инженером 2-й категории в ЦТАИ(Курской АЭС-2) участок СУЗ;</a:t>
            </a:r>
            <a:endParaRPr b="0" lang="ru-RU" sz="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33333"/>
                </a:solidFill>
                <a:latin typeface="PT Serif"/>
                <a:ea typeface="Arial"/>
              </a:rPr>
              <a:t>- 06.2022 — прошел успешный отбор в УКР «Таланты Росатома»;</a:t>
            </a:r>
            <a:endParaRPr b="0" lang="ru-RU" sz="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33333"/>
                </a:solidFill>
                <a:latin typeface="PT Serif"/>
                <a:ea typeface="Arial"/>
              </a:rPr>
              <a:t>- с 21.01.21 по 01.03.22 принимал участие в проекте «Курчатов - эффективный город»</a:t>
            </a:r>
            <a:endParaRPr b="0" lang="ru-RU" sz="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33333"/>
                </a:solidFill>
                <a:latin typeface="PT Serif"/>
                <a:ea typeface="Arial"/>
              </a:rPr>
              <a:t>- в 2023г. планируется перевод на должность ведущий инженер участка СУЗ ЦТАИ (Курской АЭС-2)</a:t>
            </a:r>
            <a:endParaRPr b="0" lang="ru-RU" sz="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PT Serif"/>
                <a:ea typeface="Arial"/>
              </a:rPr>
              <a:t>Награды:</a:t>
            </a:r>
            <a:endParaRPr b="0" lang="ru-RU" sz="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PT Serif"/>
                <a:ea typeface="Arial"/>
              </a:rPr>
              <a:t>- 2020 - Диплом за 3 место в номинации «Восходящая звезда» конкурса «Энергия молодых»;</a:t>
            </a:r>
            <a:endParaRPr b="0" lang="ru-RU" sz="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333333"/>
                </a:solidFill>
                <a:latin typeface="PT Serif"/>
                <a:ea typeface="Arial"/>
              </a:rPr>
              <a:t>- 2021 - благодарственное письмо от администрации г. Курчатова, за успешную работу в проекте «Курчатов  - эффективный город»</a:t>
            </a:r>
            <a:r>
              <a:rPr b="0" lang="ru-RU" sz="1100" spc="-1" strike="noStrike">
                <a:solidFill>
                  <a:srgbClr val="000000"/>
                </a:solidFill>
                <a:latin typeface="PT Serif"/>
                <a:ea typeface="Arial"/>
              </a:rPr>
              <a:t>;</a:t>
            </a:r>
            <a:endParaRPr b="0" lang="ru-RU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PT Serif"/>
                <a:ea typeface="Arial"/>
              </a:rPr>
              <a:t>- 2021 - благодарственное письмо от директора Курской АЭС, в связи с 5-ти летием образования  СТОиР (Курской АЭС-2), за «Поддержание безопасности работы АЭС»;</a:t>
            </a:r>
            <a:endParaRPr b="0" lang="ru-RU" sz="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PT Serif"/>
                <a:ea typeface="Arial"/>
              </a:rPr>
              <a:t>- 2022 - Диплом за 3 место в VI Дивизиональном Чемпионате профессионального мастерства «REASKILLS 2022»;</a:t>
            </a:r>
            <a:endParaRPr b="0" lang="ru-RU" sz="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PT Serif"/>
                <a:ea typeface="Arial"/>
              </a:rPr>
              <a:t>- 2022 — Благодарность Генерального директора АО «Концерн Росэнергоатом»</a:t>
            </a:r>
            <a:endParaRPr b="0" lang="ru-RU" sz="9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PT Serif"/>
                <a:ea typeface="Arial"/>
              </a:rPr>
              <a:t>Петрова А.Ю. за высокие достигнутые результаты в VI Дивизиональном Чемпионате профессионального мастерства «REASKILLS 2022»</a:t>
            </a:r>
            <a:r>
              <a:rPr b="0" lang="ru-RU" sz="1100" spc="-1" strike="noStrike">
                <a:solidFill>
                  <a:srgbClr val="000000"/>
                </a:solidFill>
                <a:latin typeface="PT Serif"/>
                <a:ea typeface="Arial"/>
              </a:rPr>
              <a:t>.</a:t>
            </a:r>
            <a:endParaRPr b="0" lang="ru-RU" sz="1100" spc="-1" strike="noStrike">
              <a:latin typeface="Arial"/>
            </a:endParaRPr>
          </a:p>
          <a:p>
            <a:pPr marL="46440" algn="just">
              <a:lnSpc>
                <a:spcPct val="100000"/>
              </a:lnSpc>
              <a:tabLst>
                <a:tab algn="l" pos="518040"/>
                <a:tab algn="ctr" pos="3038400"/>
                <a:tab algn="r" pos="6009120"/>
              </a:tabLst>
            </a:pPr>
            <a:endParaRPr b="0" lang="ru-RU" sz="1100" spc="-1" strike="noStrike">
              <a:latin typeface="Arial"/>
            </a:endParaRPr>
          </a:p>
          <a:p>
            <a:pPr marL="46440">
              <a:lnSpc>
                <a:spcPct val="100000"/>
              </a:lnSpc>
              <a:tabLst>
                <a:tab algn="l" pos="518040"/>
                <a:tab algn="ctr" pos="3038400"/>
                <a:tab algn="r" pos="6009120"/>
              </a:tabLst>
            </a:pPr>
            <a:endParaRPr b="0" lang="ru-RU" sz="1100" spc="-1" strike="noStrike">
              <a:latin typeface="Arial"/>
            </a:endParaRPr>
          </a:p>
          <a:p>
            <a:pPr marL="46440">
              <a:lnSpc>
                <a:spcPct val="100000"/>
              </a:lnSpc>
              <a:tabLst>
                <a:tab algn="l" pos="518040"/>
                <a:tab algn="ctr" pos="3038400"/>
                <a:tab algn="r" pos="6009120"/>
              </a:tabLst>
            </a:pPr>
            <a:endParaRPr b="0" lang="ru-RU" sz="1100" spc="-1" strike="noStrike">
              <a:latin typeface="Arial"/>
            </a:endParaRPr>
          </a:p>
          <a:p>
            <a:pPr marL="46440">
              <a:lnSpc>
                <a:spcPct val="100000"/>
              </a:lnSpc>
              <a:tabLst>
                <a:tab algn="l" pos="518040"/>
                <a:tab algn="ctr" pos="3038400"/>
                <a:tab algn="r" pos="6009120"/>
              </a:tabLst>
            </a:pPr>
            <a:endParaRPr b="0" lang="ru-RU" sz="1100" spc="-1" strike="noStrike">
              <a:latin typeface="Arial"/>
            </a:endParaRPr>
          </a:p>
          <a:p>
            <a:pPr marL="46440">
              <a:lnSpc>
                <a:spcPct val="100000"/>
              </a:lnSpc>
              <a:tabLst>
                <a:tab algn="l" pos="518040"/>
                <a:tab algn="ctr" pos="3038400"/>
                <a:tab algn="r" pos="6009120"/>
              </a:tabLst>
            </a:pPr>
            <a:endParaRPr b="0" lang="ru-RU" sz="1100" spc="-1" strike="noStrike">
              <a:latin typeface="Arial"/>
            </a:endParaRPr>
          </a:p>
          <a:p>
            <a:pPr marL="46440">
              <a:lnSpc>
                <a:spcPct val="100000"/>
              </a:lnSpc>
              <a:tabLst>
                <a:tab algn="l" pos="518040"/>
                <a:tab algn="ctr" pos="3038400"/>
                <a:tab algn="r" pos="6009120"/>
              </a:tabLst>
            </a:pPr>
            <a:endParaRPr b="0" lang="ru-RU" sz="1100" spc="-1" strike="noStrike">
              <a:latin typeface="Arial"/>
            </a:endParaRPr>
          </a:p>
          <a:p>
            <a:pPr marL="46440">
              <a:lnSpc>
                <a:spcPct val="100000"/>
              </a:lnSpc>
              <a:tabLst>
                <a:tab algn="l" pos="518040"/>
                <a:tab algn="ctr" pos="3038400"/>
                <a:tab algn="r" pos="6009120"/>
              </a:tabLst>
            </a:pPr>
            <a:endParaRPr b="0" lang="ru-RU" sz="1100" spc="-1" strike="noStrike">
              <a:latin typeface="Arial"/>
            </a:endParaRPr>
          </a:p>
          <a:p>
            <a:pPr marL="46440">
              <a:lnSpc>
                <a:spcPct val="100000"/>
              </a:lnSpc>
              <a:tabLst>
                <a:tab algn="l" pos="518040"/>
                <a:tab algn="ctr" pos="3038400"/>
                <a:tab algn="r" pos="6009120"/>
              </a:tabLst>
            </a:pPr>
            <a:r>
              <a:rPr b="0" lang="ru-RU" sz="900" spc="-1" strike="noStrike">
                <a:solidFill>
                  <a:srgbClr val="333333"/>
                </a:solidFill>
                <a:latin typeface="PT Serif"/>
                <a:ea typeface="Arial"/>
              </a:rPr>
              <a:t> </a:t>
            </a:r>
            <a:endParaRPr b="0" lang="ru-RU" sz="900" spc="-1" strike="noStrike">
              <a:latin typeface="Arial"/>
            </a:endParaRPr>
          </a:p>
          <a:p>
            <a:pPr marL="46440">
              <a:lnSpc>
                <a:spcPct val="100000"/>
              </a:lnSpc>
              <a:tabLst>
                <a:tab algn="l" pos="518040"/>
                <a:tab algn="ctr" pos="3038400"/>
                <a:tab algn="r" pos="6009120"/>
              </a:tabLst>
            </a:pPr>
            <a:endParaRPr b="0" lang="ru-RU" sz="900" spc="-1" strike="noStrike">
              <a:latin typeface="Arial"/>
            </a:endParaRPr>
          </a:p>
          <a:p>
            <a:pPr marL="46440">
              <a:lnSpc>
                <a:spcPct val="100000"/>
              </a:lnSpc>
              <a:tabLst>
                <a:tab algn="l" pos="518040"/>
                <a:tab algn="ctr" pos="3038400"/>
                <a:tab algn="r" pos="6009120"/>
              </a:tabLst>
            </a:pPr>
            <a:endParaRPr b="0" lang="ru-RU" sz="900" spc="-1" strike="noStrike">
              <a:latin typeface="Arial"/>
            </a:endParaRPr>
          </a:p>
          <a:p>
            <a:pPr marL="46440">
              <a:lnSpc>
                <a:spcPct val="100000"/>
              </a:lnSpc>
              <a:tabLst>
                <a:tab algn="l" pos="518040"/>
                <a:tab algn="ctr" pos="3038400"/>
                <a:tab algn="r" pos="6009120"/>
              </a:tabLst>
            </a:pPr>
            <a:endParaRPr b="0" lang="ru-RU" sz="900" spc="-1" strike="noStrike">
              <a:latin typeface="Arial"/>
            </a:endParaRPr>
          </a:p>
          <a:p>
            <a:pPr marL="46440">
              <a:lnSpc>
                <a:spcPct val="100000"/>
              </a:lnSpc>
              <a:tabLst>
                <a:tab algn="l" pos="518040"/>
                <a:tab algn="ctr" pos="3038400"/>
                <a:tab algn="r" pos="6009120"/>
              </a:tabLst>
            </a:pPr>
            <a:endParaRPr b="0" lang="ru-RU" sz="900" spc="-1" strike="noStrike">
              <a:latin typeface="Arial"/>
            </a:endParaRPr>
          </a:p>
          <a:p>
            <a:pPr marL="46440">
              <a:lnSpc>
                <a:spcPct val="100000"/>
              </a:lnSpc>
              <a:tabLst>
                <a:tab algn="l" pos="518040"/>
                <a:tab algn="ctr" pos="3038400"/>
                <a:tab algn="r" pos="6009120"/>
              </a:tabLst>
            </a:pPr>
            <a:endParaRPr b="0" lang="ru-RU" sz="900" spc="-1" strike="noStrike">
              <a:latin typeface="Arial"/>
            </a:endParaRPr>
          </a:p>
          <a:p>
            <a:pPr marL="46440">
              <a:lnSpc>
                <a:spcPct val="100000"/>
              </a:lnSpc>
              <a:tabLst>
                <a:tab algn="l" pos="518040"/>
                <a:tab algn="ctr" pos="3038400"/>
                <a:tab algn="r" pos="6009120"/>
              </a:tabLst>
            </a:pPr>
            <a:endParaRPr b="0" lang="ru-RU" sz="900" spc="-1" strike="noStrike">
              <a:latin typeface="Arial"/>
            </a:endParaRPr>
          </a:p>
        </p:txBody>
      </p:sp>
      <p:pic>
        <p:nvPicPr>
          <p:cNvPr id="328" name="" descr=""/>
          <p:cNvPicPr/>
          <p:nvPr/>
        </p:nvPicPr>
        <p:blipFill>
          <a:blip r:embed="rId1"/>
          <a:stretch/>
        </p:blipFill>
        <p:spPr>
          <a:xfrm>
            <a:off x="4800240" y="1048680"/>
            <a:ext cx="4125240" cy="3340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" descr=""/>
          <p:cNvPicPr/>
          <p:nvPr/>
        </p:nvPicPr>
        <p:blipFill>
          <a:blip r:embed="rId1"/>
          <a:stretch/>
        </p:blipFill>
        <p:spPr>
          <a:xfrm>
            <a:off x="5308560" y="3060000"/>
            <a:ext cx="3503160" cy="1966680"/>
          </a:xfrm>
          <a:prstGeom prst="rect">
            <a:avLst/>
          </a:prstGeom>
          <a:ln w="0">
            <a:noFill/>
          </a:ln>
        </p:spPr>
      </p:pic>
      <p:sp>
        <p:nvSpPr>
          <p:cNvPr id="330" name="Прямоугольник 4"/>
          <p:cNvSpPr/>
          <p:nvPr/>
        </p:nvSpPr>
        <p:spPr>
          <a:xfrm>
            <a:off x="141840" y="120600"/>
            <a:ext cx="5062680" cy="455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Курчатов (http://www.kurchatov.info)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31" name=""/>
          <p:cNvSpPr/>
          <p:nvPr/>
        </p:nvSpPr>
        <p:spPr>
          <a:xfrm>
            <a:off x="108000" y="864000"/>
            <a:ext cx="8631720" cy="439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Основан</a:t>
            </a: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 в 1968 г.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Население</a:t>
            </a: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: 38 тыс. человек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Расстояние</a:t>
            </a: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 до г.Курск: 29 км.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Школы</a:t>
            </a: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: 7шт.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Детские сады</a:t>
            </a: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: 10шт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Бассейн</a:t>
            </a: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: 50 метров, 8 дорожек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Спортивный комплекс</a:t>
            </a: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 «Энергетик», 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сильная школа фехтования (3 олимпийских чемпиона)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Парк</a:t>
            </a: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 «Теплый берег», разделенный на участки 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по направлениям: скейт-площадка, прогулочные зоны, 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пирс, пляж, зоны для пикника, множество детских 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площадок - место отдыха для жителей 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и гостей города любого возраста.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Кинотеатр</a:t>
            </a: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 «Неон»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Авто/ЖД </a:t>
            </a:r>
            <a:r>
              <a:rPr b="1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вокзал</a:t>
            </a: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 (прямые рейсы до Москвы)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Дворец культуры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Религия</a:t>
            </a: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: 3 храма.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Большое количество </a:t>
            </a:r>
            <a:r>
              <a:rPr b="1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кафе и ресторанов</a:t>
            </a: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имеется большое кол-во организаций по 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300" spc="-1" strike="noStrike">
                <a:solidFill>
                  <a:srgbClr val="000000"/>
                </a:solidFill>
                <a:latin typeface="Arial"/>
                <a:ea typeface="DejaVu Sans"/>
              </a:rPr>
              <a:t>доставке еды.</a:t>
            </a: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3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300" spc="-1" strike="noStrike">
              <a:latin typeface="Arial"/>
            </a:endParaRPr>
          </a:p>
        </p:txBody>
      </p:sp>
      <p:pic>
        <p:nvPicPr>
          <p:cNvPr id="332" name="" descr=""/>
          <p:cNvPicPr/>
          <p:nvPr/>
        </p:nvPicPr>
        <p:blipFill>
          <a:blip r:embed="rId2"/>
          <a:stretch/>
        </p:blipFill>
        <p:spPr>
          <a:xfrm>
            <a:off x="6014520" y="900360"/>
            <a:ext cx="2981160" cy="1971720"/>
          </a:xfrm>
          <a:prstGeom prst="rect">
            <a:avLst/>
          </a:prstGeom>
          <a:ln w="0">
            <a:noFill/>
          </a:ln>
        </p:spPr>
      </p:pic>
      <p:pic>
        <p:nvPicPr>
          <p:cNvPr id="333" name="" descr=""/>
          <p:cNvPicPr/>
          <p:nvPr/>
        </p:nvPicPr>
        <p:blipFill>
          <a:blip r:embed="rId3"/>
          <a:stretch/>
        </p:blipFill>
        <p:spPr>
          <a:xfrm>
            <a:off x="4438080" y="1908000"/>
            <a:ext cx="2609640" cy="1727640"/>
          </a:xfrm>
          <a:prstGeom prst="rect">
            <a:avLst/>
          </a:prstGeom>
          <a:ln w="0">
            <a:noFill/>
          </a:ln>
        </p:spPr>
      </p:pic>
      <p:pic>
        <p:nvPicPr>
          <p:cNvPr id="334" name="" descr=""/>
          <p:cNvPicPr/>
          <p:nvPr/>
        </p:nvPicPr>
        <p:blipFill>
          <a:blip r:embed="rId4"/>
          <a:stretch/>
        </p:blipFill>
        <p:spPr>
          <a:xfrm>
            <a:off x="2952000" y="581040"/>
            <a:ext cx="2670840" cy="1498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Группа 7"/>
          <p:cNvGrpSpPr/>
          <p:nvPr/>
        </p:nvGrpSpPr>
        <p:grpSpPr>
          <a:xfrm>
            <a:off x="7524360" y="4158360"/>
            <a:ext cx="1380240" cy="851040"/>
            <a:chOff x="7524360" y="4158360"/>
            <a:chExt cx="1380240" cy="851040"/>
          </a:xfrm>
        </p:grpSpPr>
        <p:pic>
          <p:nvPicPr>
            <p:cNvPr id="336" name="Picture 2" descr="https://webstockreview.net/images/clipart-phone-mobile-calling-10.png"/>
            <p:cNvPicPr/>
            <p:nvPr/>
          </p:nvPicPr>
          <p:blipFill>
            <a:blip r:embed="rId1"/>
            <a:stretch/>
          </p:blipFill>
          <p:spPr>
            <a:xfrm>
              <a:off x="7524360" y="4163400"/>
              <a:ext cx="633600" cy="675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37" name="TextBox 9"/>
            <p:cNvSpPr/>
            <p:nvPr/>
          </p:nvSpPr>
          <p:spPr>
            <a:xfrm>
              <a:off x="7977960" y="4158360"/>
              <a:ext cx="926640" cy="851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ru-RU" sz="1000" spc="-1" strike="noStrike">
                  <a:solidFill>
                    <a:srgbClr val="000000"/>
                  </a:solidFill>
                  <a:latin typeface="Calibri Light"/>
                  <a:ea typeface="DejaVu Sans"/>
                </a:rPr>
                <a:t>Не забудь сохранить на мобильном телефоне</a:t>
              </a:r>
              <a:endParaRPr b="0" lang="ru-RU" sz="1000" spc="-1" strike="noStrike">
                <a:latin typeface="Arial"/>
              </a:endParaRPr>
            </a:p>
          </p:txBody>
        </p:sp>
      </p:grpSp>
      <p:pic>
        <p:nvPicPr>
          <p:cNvPr id="338" name="Рисунок 5" descr=""/>
          <p:cNvPicPr/>
          <p:nvPr/>
        </p:nvPicPr>
        <p:blipFill>
          <a:blip r:embed="rId2"/>
          <a:stretch/>
        </p:blipFill>
        <p:spPr>
          <a:xfrm>
            <a:off x="6772680" y="1275480"/>
            <a:ext cx="1326240" cy="102960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2" descr="http://qrcoder.ru/code/?https%3A%2F%2Frosatom-career.ru%2Fcenter%2Fmain&amp;8&amp;0"/>
          <p:cNvPicPr/>
          <p:nvPr/>
        </p:nvPicPr>
        <p:blipFill>
          <a:blip r:embed="rId3"/>
          <a:stretch/>
        </p:blipFill>
        <p:spPr>
          <a:xfrm>
            <a:off x="5153760" y="1085760"/>
            <a:ext cx="1430640" cy="1430640"/>
          </a:xfrm>
          <a:prstGeom prst="rect">
            <a:avLst/>
          </a:prstGeom>
          <a:ln w="0">
            <a:noFill/>
          </a:ln>
        </p:spPr>
      </p:pic>
      <p:grpSp>
        <p:nvGrpSpPr>
          <p:cNvPr id="340" name="Группа 1"/>
          <p:cNvGrpSpPr/>
          <p:nvPr/>
        </p:nvGrpSpPr>
        <p:grpSpPr>
          <a:xfrm>
            <a:off x="251640" y="270000"/>
            <a:ext cx="4219560" cy="4587120"/>
            <a:chOff x="251640" y="270000"/>
            <a:chExt cx="4219560" cy="4587120"/>
          </a:xfrm>
        </p:grpSpPr>
        <p:pic>
          <p:nvPicPr>
            <p:cNvPr id="341" name="Рисунок 3" descr=""/>
            <p:cNvPicPr/>
            <p:nvPr/>
          </p:nvPicPr>
          <p:blipFill>
            <a:blip r:embed="rId4"/>
            <a:srcRect l="5143" t="0" r="11571" b="0"/>
            <a:stretch/>
          </p:blipFill>
          <p:spPr>
            <a:xfrm>
              <a:off x="251640" y="270000"/>
              <a:ext cx="4219560" cy="4587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42" name="Рисунок 10" descr=""/>
            <p:cNvPicPr/>
            <p:nvPr/>
          </p:nvPicPr>
          <p:blipFill>
            <a:blip r:embed="rId5"/>
            <a:stretch/>
          </p:blipFill>
          <p:spPr>
            <a:xfrm>
              <a:off x="758160" y="972000"/>
              <a:ext cx="1466280" cy="15660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43" name=""/>
          <p:cNvSpPr/>
          <p:nvPr/>
        </p:nvSpPr>
        <p:spPr>
          <a:xfrm>
            <a:off x="720000" y="3600000"/>
            <a:ext cx="1798200" cy="8982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Рисунок 11" descr="D:\рабочие документы\Личка\личные документы\фото\Фото Малыхина М.А..jpg"/>
          <p:cNvPicPr/>
          <p:nvPr/>
        </p:nvPicPr>
        <p:blipFill>
          <a:blip r:embed="rId1"/>
          <a:stretch/>
        </p:blipFill>
        <p:spPr>
          <a:xfrm>
            <a:off x="141840" y="1926000"/>
            <a:ext cx="1216440" cy="1358640"/>
          </a:xfrm>
          <a:prstGeom prst="rect">
            <a:avLst/>
          </a:prstGeom>
          <a:ln w="0">
            <a:noFill/>
          </a:ln>
        </p:spPr>
      </p:pic>
      <p:sp>
        <p:nvSpPr>
          <p:cNvPr id="345" name="Прямоугольник 2"/>
          <p:cNvSpPr/>
          <p:nvPr/>
        </p:nvSpPr>
        <p:spPr>
          <a:xfrm>
            <a:off x="1511640" y="198000"/>
            <a:ext cx="2655000" cy="603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Calibri"/>
                <a:ea typeface="Times New Roman"/>
              </a:rPr>
              <a:t>Коев Юрий Сергеевич</a:t>
            </a:r>
            <a:r>
              <a:rPr b="0" lang="ru-RU" sz="1600" spc="-1" strike="noStrike">
                <a:solidFill>
                  <a:srgbClr val="000000"/>
                </a:solidFill>
                <a:latin typeface="Calibri"/>
                <a:ea typeface="Times New Roman"/>
              </a:rPr>
              <a:t>, начальник ЦТАИ(Курской АЭС-2), тел.8(47131)3-09-00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15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Calibri"/>
                <a:ea typeface="Times New Roman"/>
              </a:rPr>
              <a:t>Малыхина Марина Александровна</a:t>
            </a:r>
            <a:r>
              <a:rPr b="0" lang="ru-RU" sz="1600" spc="-1" strike="noStrike">
                <a:solidFill>
                  <a:srgbClr val="000000"/>
                </a:solidFill>
                <a:latin typeface="Calibri"/>
                <a:ea typeface="Times New Roman"/>
              </a:rPr>
              <a:t>, начальник ОРП, тел.8(47131)5-46-98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Чуйкова Яна Андреевна</a:t>
            </a:r>
            <a:r>
              <a:rPr b="0" lang="ru-RU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 ,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И.о. начальника ОК,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тел.8(47131)5-33-57</a:t>
            </a:r>
            <a:r>
              <a:rPr b="0" lang="ru-RU" sz="1600" spc="-1" strike="noStrike">
                <a:solidFill>
                  <a:srgbClr val="000000"/>
                </a:solidFill>
                <a:latin typeface="Calibri"/>
                <a:ea typeface="Times New Roman"/>
              </a:rPr>
              <a:t>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algn="just">
              <a:lnSpc>
                <a:spcPct val="115000"/>
              </a:lnSpc>
            </a:pPr>
            <a:endParaRPr b="0" lang="ru-RU" sz="1600" spc="-1" strike="noStrike">
              <a:latin typeface="Arial"/>
            </a:endParaRPr>
          </a:p>
          <a:p>
            <a:pPr algn="just">
              <a:lnSpc>
                <a:spcPct val="115000"/>
              </a:lnSpc>
            </a:pPr>
            <a:endParaRPr b="0" lang="ru-RU" sz="1600" spc="-1" strike="noStrike">
              <a:latin typeface="Arial"/>
            </a:endParaRPr>
          </a:p>
        </p:txBody>
      </p:sp>
      <p:sp>
        <p:nvSpPr>
          <p:cNvPr id="346" name="Прямоугольник 16"/>
          <p:cNvSpPr/>
          <p:nvPr/>
        </p:nvSpPr>
        <p:spPr>
          <a:xfrm>
            <a:off x="4860000" y="2949840"/>
            <a:ext cx="272700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347" name="" descr=""/>
          <p:cNvPicPr/>
          <p:nvPr/>
        </p:nvPicPr>
        <p:blipFill>
          <a:blip r:embed="rId2"/>
          <a:stretch/>
        </p:blipFill>
        <p:spPr>
          <a:xfrm>
            <a:off x="191160" y="156240"/>
            <a:ext cx="1058040" cy="1532160"/>
          </a:xfrm>
          <a:prstGeom prst="rect">
            <a:avLst/>
          </a:prstGeom>
          <a:ln w="0">
            <a:noFill/>
          </a:ln>
        </p:spPr>
      </p:pic>
      <p:pic>
        <p:nvPicPr>
          <p:cNvPr id="348" name="" descr=""/>
          <p:cNvPicPr/>
          <p:nvPr/>
        </p:nvPicPr>
        <p:blipFill>
          <a:blip r:embed="rId3"/>
          <a:stretch/>
        </p:blipFill>
        <p:spPr>
          <a:xfrm>
            <a:off x="144000" y="3348000"/>
            <a:ext cx="1264320" cy="168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1080" y="1080"/>
            <a:ext cx="6855480" cy="5139720"/>
          </a:xfrm>
          <a:prstGeom prst="rect">
            <a:avLst/>
          </a:prstGeom>
          <a:ln w="0">
            <a:noFill/>
          </a:ln>
        </p:spPr>
      </p:pic>
      <p:sp>
        <p:nvSpPr>
          <p:cNvPr id="98" name=""/>
          <p:cNvSpPr/>
          <p:nvPr/>
        </p:nvSpPr>
        <p:spPr>
          <a:xfrm>
            <a:off x="6864840" y="1152000"/>
            <a:ext cx="2306880" cy="341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Директивные сроки сооружения Курской АЭС-2: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50" spc="-1" strike="noStrike">
                <a:solidFill>
                  <a:srgbClr val="000000"/>
                </a:solidFill>
                <a:latin typeface="Arial"/>
                <a:ea typeface="DejaVu Sans"/>
              </a:rPr>
              <a:t>1-й энергоблок:</a:t>
            </a:r>
            <a:endParaRPr b="0" lang="ru-RU" sz="10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50" spc="-1" strike="noStrike">
                <a:solidFill>
                  <a:srgbClr val="000000"/>
                </a:solidFill>
                <a:latin typeface="Arial"/>
                <a:ea typeface="DejaVu Sans"/>
              </a:rPr>
              <a:t>Физический пуск: 19.04.2024</a:t>
            </a:r>
            <a:endParaRPr b="0" lang="ru-RU" sz="10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50" spc="-1" strike="noStrike">
                <a:solidFill>
                  <a:srgbClr val="000000"/>
                </a:solidFill>
                <a:latin typeface="Arial"/>
                <a:ea typeface="DejaVu Sans"/>
              </a:rPr>
              <a:t>Энергетический пуск: 23.11.2024</a:t>
            </a:r>
            <a:endParaRPr b="0" lang="ru-RU" sz="10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50" spc="-1" strike="noStrike">
                <a:solidFill>
                  <a:srgbClr val="000000"/>
                </a:solidFill>
                <a:latin typeface="Arial"/>
                <a:ea typeface="DejaVu Sans"/>
              </a:rPr>
              <a:t>Включение ТГ в сеть: 07.03.2025</a:t>
            </a:r>
            <a:endParaRPr b="0" lang="ru-RU" sz="10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50" spc="-1" strike="noStrike">
                <a:solidFill>
                  <a:srgbClr val="000000"/>
                </a:solidFill>
                <a:latin typeface="Arial"/>
                <a:ea typeface="DejaVu Sans"/>
              </a:rPr>
              <a:t>2-й энергоблок:</a:t>
            </a:r>
            <a:endParaRPr b="0" lang="ru-RU" sz="10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50" spc="-1" strike="noStrike">
                <a:solidFill>
                  <a:srgbClr val="000000"/>
                </a:solidFill>
                <a:latin typeface="Arial"/>
                <a:ea typeface="DejaVu Sans"/>
              </a:rPr>
              <a:t>Физический пуск: 04.05.2026</a:t>
            </a:r>
            <a:endParaRPr b="0" lang="ru-RU" sz="10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50" spc="-1" strike="noStrike">
                <a:solidFill>
                  <a:srgbClr val="000000"/>
                </a:solidFill>
                <a:latin typeface="Arial"/>
                <a:ea typeface="DejaVu Sans"/>
              </a:rPr>
              <a:t>Энергетический пуск: 06.12.2026</a:t>
            </a:r>
            <a:endParaRPr b="0" lang="ru-RU" sz="10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50" spc="-1" strike="noStrike">
                <a:solidFill>
                  <a:srgbClr val="000000"/>
                </a:solidFill>
                <a:latin typeface="Arial"/>
                <a:ea typeface="DejaVu Sans"/>
              </a:rPr>
              <a:t>Включение ТГ в сеть: 07.03.2027</a:t>
            </a:r>
            <a:endParaRPr b="0" lang="ru-RU" sz="10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50" spc="-1" strike="noStrike">
                <a:solidFill>
                  <a:srgbClr val="000000"/>
                </a:solidFill>
                <a:latin typeface="Arial"/>
                <a:ea typeface="DejaVu Sans"/>
              </a:rPr>
              <a:t>В данный момент идут работы по проектированию 3-го и 4-го энергоблоков Курской АЭС-2</a:t>
            </a:r>
            <a:endParaRPr b="0" lang="ru-RU" sz="1050" spc="-1" strike="noStrike"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Заголовок 1_17"/>
          <p:cNvSpPr/>
          <p:nvPr/>
        </p:nvSpPr>
        <p:spPr>
          <a:xfrm>
            <a:off x="144000" y="120600"/>
            <a:ext cx="2799720" cy="35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9360" tIns="49680" bIns="49680" anchor="ctr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Что такое ЦТАИ ?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00" name=""/>
          <p:cNvSpPr/>
          <p:nvPr/>
        </p:nvSpPr>
        <p:spPr>
          <a:xfrm>
            <a:off x="180000" y="756000"/>
            <a:ext cx="8451720" cy="201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Целью деятельности  цеха тепловой автоматики и измерений (Курской АЭС-2) является обеспечение безопасной эксплуатации оборудования Курской АЭС-2 за счет надежной и достоверной работы средств контроля за теплотехническими параметрами систем Курской АЭС-2, их автоматического регулирования, управления исполнительными механизмами, сигнализации и защит в объеме, определенном проектом, при безусловном соблюдении ядерной, радиационной, экологической и промышленной безопасности.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1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Основные задачи цеха: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На этапе сооружения Курской АЭС-2: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- анализ и согласование проектной, конструкторской и рабочей документации;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- обеспечение и контроль соответствия оборудования АСУ ТП проектной, конструкторской и нормативной документации;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- обеспечение ввода в эксплуатацию оборудования АСУ ТП.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На этапе промышленной эксплуатации Курской АЭС-2: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-обеспечение безопасной, бесперебойной работы оборудования АСУ ТП путем технического обслуживания, ремонта и наладки.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01" name=""/>
          <p:cNvSpPr/>
          <p:nvPr/>
        </p:nvSpPr>
        <p:spPr>
          <a:xfrm>
            <a:off x="144000" y="3037680"/>
            <a:ext cx="8451720" cy="163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ЦТАИ обслуживает 49 систем контроля и управления, контрольно-измерительные приборы, системы авторегулирования и дистанционного управления.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1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Основные особенности АСУ ТП Курской АЭС-2: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- впервые разработана и внедрена система обеспечения информационной безопасности;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- внедряется система автоматического тестирования;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- 49 систем АСУ ТП;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- большой объем диагностируемой арматуры.</a:t>
            </a:r>
            <a:endParaRPr b="0" lang="ru-RU" sz="11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endParaRPr b="0" lang="ru-RU" sz="1100" spc="-1" strike="noStrike"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Заголовок 1_18"/>
          <p:cNvSpPr/>
          <p:nvPr/>
        </p:nvSpPr>
        <p:spPr>
          <a:xfrm>
            <a:off x="144000" y="192600"/>
            <a:ext cx="2799720" cy="35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9360" tIns="49680" bIns="49680" anchor="ctr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Почему ЦТАИ ?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03" name=""/>
          <p:cNvSpPr/>
          <p:nvPr/>
        </p:nvSpPr>
        <p:spPr>
          <a:xfrm>
            <a:off x="180000" y="856440"/>
            <a:ext cx="8451720" cy="402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PT Serif"/>
                <a:ea typeface="DejaVu Sans"/>
              </a:rPr>
              <a:t>Цех ТАИ — молодой, сплочённый, дружный, активный, высококвалифицированный коллектив. В АСУ ТП Курской АЭС-2 применены самые современные и передовые технологии и оборудование. Именно поэтому мы ждём тебя — молодого специалиста, получившего современное образование.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PT Serif"/>
                <a:ea typeface="DejaVu Sans"/>
              </a:rPr>
              <a:t>Средний возраст работника ЦТАИ (Курской АЭС-2) — 38,7 года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PT Serif"/>
                <a:ea typeface="DejaVu Sans"/>
              </a:rPr>
              <a:t>Средний возраст руководителя ЦТАИ (Курской АЭС-2) — 42 года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PT Serif"/>
                <a:ea typeface="DejaVu Sans"/>
              </a:rPr>
              <a:t>Общая численность персонала 245 человек, на данный момент работает 34 человека. У тебя есть возможность заявить о себе и смело шагать вверх по карьерной лестнице!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1" lang="ru-RU" sz="1000" spc="-1" strike="noStrike">
                <a:solidFill>
                  <a:srgbClr val="000000"/>
                </a:solidFill>
                <a:latin typeface="PT Serif"/>
                <a:ea typeface="DejaVu Sans"/>
              </a:rPr>
              <a:t>Актуальные вакансии в ЦТАИ(Курской АЭС-2):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000" spc="-1" strike="noStrike">
                <a:solidFill>
                  <a:srgbClr val="000000"/>
                </a:solidFill>
                <a:latin typeface="PT Serif"/>
                <a:ea typeface="DejaVu Sans"/>
              </a:rPr>
              <a:t>Инженер по эксплуатации оборудования группы эксплуатации (</a:t>
            </a:r>
            <a:r>
              <a:rPr b="1" lang="ru-RU" sz="1000" spc="-1" strike="noStrike">
                <a:solidFill>
                  <a:srgbClr val="000000"/>
                </a:solidFill>
                <a:latin typeface="PT Serif"/>
                <a:ea typeface="DejaVu Sans"/>
              </a:rPr>
              <a:t>з/п 71820 р.</a:t>
            </a:r>
            <a:r>
              <a:rPr b="0" lang="ru-RU" sz="1000" spc="-1" strike="noStrike">
                <a:solidFill>
                  <a:srgbClr val="000000"/>
                </a:solidFill>
                <a:latin typeface="PT Serif"/>
                <a:ea typeface="DejaVu Sans"/>
              </a:rPr>
              <a:t>);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Инженер по автоматизированным системам управления технологическими процессами  (</a:t>
            </a:r>
            <a:r>
              <a:rPr b="1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з/п 71820 р.</a:t>
            </a:r>
            <a:r>
              <a:rPr b="0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);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Инженер общестанционных систем  (</a:t>
            </a:r>
            <a:r>
              <a:rPr b="1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з/п 55940 р.</a:t>
            </a:r>
            <a:r>
              <a:rPr b="0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);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Инженер участка кабельного хозяйства и импульсных трубопроводов (</a:t>
            </a:r>
            <a:r>
              <a:rPr b="1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з/п 55940 р.</a:t>
            </a:r>
            <a:r>
              <a:rPr b="0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);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Инженер участка систем автоматического регулирования и дистанционного управления (</a:t>
            </a:r>
            <a:r>
              <a:rPr b="1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з/п 55940 р.</a:t>
            </a:r>
            <a:r>
              <a:rPr b="0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);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Инженер участка систем контроля, управления и диагностики (</a:t>
            </a:r>
            <a:r>
              <a:rPr b="1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з/п 55940 р.</a:t>
            </a:r>
            <a:r>
              <a:rPr b="0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);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Инженер участка контрольно-измерительных приборов, автоматического химического контроля и специзмерений (</a:t>
            </a:r>
            <a:r>
              <a:rPr b="1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з/п 55940 р.</a:t>
            </a:r>
            <a:r>
              <a:rPr b="0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);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Инженер участка систем управления и защиты (</a:t>
            </a:r>
            <a:r>
              <a:rPr b="1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з/п 55940 р.</a:t>
            </a:r>
            <a:r>
              <a:rPr b="0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);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Инженер участка первого комплекта систем безопасности (</a:t>
            </a:r>
            <a:r>
              <a:rPr b="1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з/п 55940 р.</a:t>
            </a:r>
            <a:r>
              <a:rPr b="0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);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Инженер участка систем контроля и управления  нормальной эксплуатации (</a:t>
            </a:r>
            <a:r>
              <a:rPr b="1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з/п 55940 р.</a:t>
            </a:r>
            <a:r>
              <a:rPr b="0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);</a:t>
            </a:r>
            <a:endParaRPr b="0" lang="ru-RU" sz="10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08240"/>
              </a:tabLst>
            </a:pPr>
            <a:r>
              <a:rPr b="0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Инженер участка систем верхнего блочного уровня (</a:t>
            </a:r>
            <a:r>
              <a:rPr b="1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з/п 55940 р.</a:t>
            </a:r>
            <a:r>
              <a:rPr b="0" lang="ru-RU" sz="1000" spc="-1" strike="noStrike">
                <a:solidFill>
                  <a:srgbClr val="000000"/>
                </a:solidFill>
                <a:latin typeface="PT Serif"/>
                <a:ea typeface="Tahoma"/>
              </a:rPr>
              <a:t>).</a:t>
            </a:r>
            <a:endParaRPr b="0" lang="ru-RU" sz="1000" spc="-1" strike="noStrike"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ddddd"/>
            </a:gs>
            <a:gs pos="100000">
              <a:srgbClr val="808080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Заголовок 1"/>
          <p:cNvSpPr/>
          <p:nvPr/>
        </p:nvSpPr>
        <p:spPr>
          <a:xfrm>
            <a:off x="108000" y="1440"/>
            <a:ext cx="6631200" cy="74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9360" tIns="49680" bIns="49680" anchor="ctr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Структура ЦТАИ (Курской АЭС-2)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05" name=""/>
          <p:cNvSpPr/>
          <p:nvPr/>
        </p:nvSpPr>
        <p:spPr>
          <a:xfrm>
            <a:off x="3744000" y="972000"/>
            <a:ext cx="1611000" cy="351000"/>
          </a:xfrm>
          <a:prstGeom prst="rect">
            <a:avLst/>
          </a:prstGeom>
          <a:solidFill>
            <a:srgbClr val="b4c7dc"/>
          </a:solidFill>
          <a:ln w="12600">
            <a:solidFill>
              <a:srgbClr val="35526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Начальник ЦТАИ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06" name=""/>
          <p:cNvSpPr/>
          <p:nvPr/>
        </p:nvSpPr>
        <p:spPr>
          <a:xfrm>
            <a:off x="2052000" y="1512000"/>
            <a:ext cx="1611000" cy="351000"/>
          </a:xfrm>
          <a:prstGeom prst="rect">
            <a:avLst/>
          </a:prstGeom>
          <a:solidFill>
            <a:srgbClr val="b4c7dc"/>
          </a:solidFill>
          <a:ln w="12600">
            <a:solidFill>
              <a:srgbClr val="35526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ЗНЦ по ремонту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07" name=""/>
          <p:cNvSpPr/>
          <p:nvPr/>
        </p:nvSpPr>
        <p:spPr>
          <a:xfrm>
            <a:off x="5508000" y="1512000"/>
            <a:ext cx="1611000" cy="351000"/>
          </a:xfrm>
          <a:prstGeom prst="rect">
            <a:avLst/>
          </a:prstGeom>
          <a:solidFill>
            <a:srgbClr val="b4c7dc"/>
          </a:solidFill>
          <a:ln w="12600">
            <a:solidFill>
              <a:srgbClr val="35526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ЗНЦ по АСУ ТП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08" name=""/>
          <p:cNvSpPr/>
          <p:nvPr/>
        </p:nvSpPr>
        <p:spPr>
          <a:xfrm>
            <a:off x="324000" y="1512000"/>
            <a:ext cx="1611000" cy="351000"/>
          </a:xfrm>
          <a:prstGeom prst="rect">
            <a:avLst/>
          </a:prstGeom>
          <a:solidFill>
            <a:srgbClr val="b4c7dc"/>
          </a:solidFill>
          <a:ln w="12600">
            <a:solidFill>
              <a:srgbClr val="35526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ЗНЦ по эксплуатации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09" name=""/>
          <p:cNvSpPr/>
          <p:nvPr/>
        </p:nvSpPr>
        <p:spPr>
          <a:xfrm>
            <a:off x="3780000" y="1512000"/>
            <a:ext cx="1611000" cy="351000"/>
          </a:xfrm>
          <a:prstGeom prst="rect">
            <a:avLst/>
          </a:prstGeom>
          <a:solidFill>
            <a:srgbClr val="b4c7dc"/>
          </a:solidFill>
          <a:ln w="12600">
            <a:solidFill>
              <a:srgbClr val="35526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ЗНЦ по спецсистемам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10" name=""/>
          <p:cNvSpPr/>
          <p:nvPr/>
        </p:nvSpPr>
        <p:spPr>
          <a:xfrm>
            <a:off x="7218000" y="1512000"/>
            <a:ext cx="1611000" cy="351000"/>
          </a:xfrm>
          <a:prstGeom prst="rect">
            <a:avLst/>
          </a:prstGeom>
          <a:solidFill>
            <a:srgbClr val="b4c7dc"/>
          </a:solidFill>
          <a:ln w="12600">
            <a:solidFill>
              <a:srgbClr val="35526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ЗНЦ по ППиТО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11" name=""/>
          <p:cNvSpPr/>
          <p:nvPr/>
        </p:nvSpPr>
        <p:spPr>
          <a:xfrm>
            <a:off x="324000" y="2041920"/>
            <a:ext cx="1611000" cy="2161080"/>
          </a:xfrm>
          <a:prstGeom prst="rect">
            <a:avLst/>
          </a:prstGeom>
          <a:solidFill>
            <a:srgbClr val="b4c7dc"/>
          </a:solidFill>
          <a:ln w="12600">
            <a:solidFill>
              <a:srgbClr val="35526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Группа эксплуатации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12" name=""/>
          <p:cNvSpPr/>
          <p:nvPr/>
        </p:nvSpPr>
        <p:spPr>
          <a:xfrm>
            <a:off x="2052000" y="2041920"/>
            <a:ext cx="1611000" cy="541080"/>
          </a:xfrm>
          <a:prstGeom prst="rect">
            <a:avLst/>
          </a:prstGeom>
          <a:solidFill>
            <a:srgbClr val="b4c7dc"/>
          </a:solidFill>
          <a:ln w="12600">
            <a:solidFill>
              <a:srgbClr val="35526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Участок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общестанционных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систем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13" name=""/>
          <p:cNvSpPr/>
          <p:nvPr/>
        </p:nvSpPr>
        <p:spPr>
          <a:xfrm>
            <a:off x="2052000" y="2664000"/>
            <a:ext cx="1611000" cy="541080"/>
          </a:xfrm>
          <a:prstGeom prst="rect">
            <a:avLst/>
          </a:prstGeom>
          <a:solidFill>
            <a:srgbClr val="b4c7dc"/>
          </a:solidFill>
          <a:ln w="12600">
            <a:solidFill>
              <a:srgbClr val="35526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Участок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КИП, АХК и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специзмерений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14" name=""/>
          <p:cNvSpPr/>
          <p:nvPr/>
        </p:nvSpPr>
        <p:spPr>
          <a:xfrm>
            <a:off x="2052000" y="3301920"/>
            <a:ext cx="1611000" cy="541080"/>
          </a:xfrm>
          <a:prstGeom prst="rect">
            <a:avLst/>
          </a:prstGeom>
          <a:solidFill>
            <a:srgbClr val="b4c7dc"/>
          </a:solidFill>
          <a:ln w="12600">
            <a:solidFill>
              <a:srgbClr val="35526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Участок САРиДУ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15" name=""/>
          <p:cNvSpPr/>
          <p:nvPr/>
        </p:nvSpPr>
        <p:spPr>
          <a:xfrm>
            <a:off x="2052000" y="3960000"/>
            <a:ext cx="1611000" cy="541080"/>
          </a:xfrm>
          <a:prstGeom prst="rect">
            <a:avLst/>
          </a:prstGeom>
          <a:solidFill>
            <a:srgbClr val="b4c7dc"/>
          </a:solidFill>
          <a:ln w="12600">
            <a:solidFill>
              <a:srgbClr val="35526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Участок КХиИТ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16" name=""/>
          <p:cNvSpPr/>
          <p:nvPr/>
        </p:nvSpPr>
        <p:spPr>
          <a:xfrm>
            <a:off x="3780000" y="2041920"/>
            <a:ext cx="1611000" cy="541080"/>
          </a:xfrm>
          <a:prstGeom prst="rect">
            <a:avLst/>
          </a:prstGeom>
          <a:solidFill>
            <a:srgbClr val="b4c7dc"/>
          </a:solidFill>
          <a:ln w="12600">
            <a:solidFill>
              <a:srgbClr val="35526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Участок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1-го комплекта СБ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17" name=""/>
          <p:cNvSpPr/>
          <p:nvPr/>
        </p:nvSpPr>
        <p:spPr>
          <a:xfrm>
            <a:off x="3780000" y="2664000"/>
            <a:ext cx="1611000" cy="541080"/>
          </a:xfrm>
          <a:prstGeom prst="rect">
            <a:avLst/>
          </a:prstGeom>
          <a:solidFill>
            <a:srgbClr val="b4c7dc"/>
          </a:solidFill>
          <a:ln w="12600">
            <a:solidFill>
              <a:srgbClr val="35526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Участок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СУЗ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18" name=""/>
          <p:cNvSpPr/>
          <p:nvPr/>
        </p:nvSpPr>
        <p:spPr>
          <a:xfrm>
            <a:off x="3780000" y="3301920"/>
            <a:ext cx="1611000" cy="541080"/>
          </a:xfrm>
          <a:prstGeom prst="rect">
            <a:avLst/>
          </a:prstGeom>
          <a:solidFill>
            <a:srgbClr val="b4c7dc"/>
          </a:solidFill>
          <a:ln w="12600">
            <a:solidFill>
              <a:srgbClr val="35526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Участок СКУД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19" name=""/>
          <p:cNvSpPr/>
          <p:nvPr/>
        </p:nvSpPr>
        <p:spPr>
          <a:xfrm>
            <a:off x="5508000" y="2052000"/>
            <a:ext cx="1611000" cy="541080"/>
          </a:xfrm>
          <a:prstGeom prst="rect">
            <a:avLst/>
          </a:prstGeom>
          <a:solidFill>
            <a:srgbClr val="b4c7dc"/>
          </a:solidFill>
          <a:ln w="12600">
            <a:solidFill>
              <a:srgbClr val="35526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Участок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2-го комплекта СБ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20" name=""/>
          <p:cNvSpPr/>
          <p:nvPr/>
        </p:nvSpPr>
        <p:spPr>
          <a:xfrm>
            <a:off x="5508000" y="2674080"/>
            <a:ext cx="1611000" cy="541080"/>
          </a:xfrm>
          <a:prstGeom prst="rect">
            <a:avLst/>
          </a:prstGeom>
          <a:solidFill>
            <a:srgbClr val="b4c7dc"/>
          </a:solidFill>
          <a:ln w="12600">
            <a:solidFill>
              <a:srgbClr val="35526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Участок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СВБУ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21" name=""/>
          <p:cNvSpPr/>
          <p:nvPr/>
        </p:nvSpPr>
        <p:spPr>
          <a:xfrm>
            <a:off x="5508000" y="3312000"/>
            <a:ext cx="1611000" cy="541080"/>
          </a:xfrm>
          <a:prstGeom prst="rect">
            <a:avLst/>
          </a:prstGeom>
          <a:solidFill>
            <a:srgbClr val="b4c7dc"/>
          </a:solidFill>
          <a:ln w="12600">
            <a:solidFill>
              <a:srgbClr val="35526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Участок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СКУ НЭ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22" name=""/>
          <p:cNvSpPr/>
          <p:nvPr/>
        </p:nvSpPr>
        <p:spPr>
          <a:xfrm>
            <a:off x="5508000" y="3970080"/>
            <a:ext cx="1611000" cy="541080"/>
          </a:xfrm>
          <a:prstGeom prst="rect">
            <a:avLst/>
          </a:prstGeom>
          <a:solidFill>
            <a:srgbClr val="b4c7dc"/>
          </a:solidFill>
          <a:ln w="12600">
            <a:solidFill>
              <a:srgbClr val="35526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Участок ОИБ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23" name=""/>
          <p:cNvSpPr/>
          <p:nvPr/>
        </p:nvSpPr>
        <p:spPr>
          <a:xfrm>
            <a:off x="7218000" y="2052000"/>
            <a:ext cx="1611000" cy="541080"/>
          </a:xfrm>
          <a:prstGeom prst="rect">
            <a:avLst/>
          </a:prstGeom>
          <a:solidFill>
            <a:srgbClr val="b4c7dc"/>
          </a:solidFill>
          <a:ln w="12600">
            <a:solidFill>
              <a:srgbClr val="35526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Группа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инженерно-технической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поддержки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24" name=""/>
          <p:cNvSpPr/>
          <p:nvPr/>
        </p:nvSpPr>
        <p:spPr>
          <a:xfrm>
            <a:off x="7218000" y="2674080"/>
            <a:ext cx="1611000" cy="541080"/>
          </a:xfrm>
          <a:prstGeom prst="rect">
            <a:avLst/>
          </a:prstGeom>
          <a:solidFill>
            <a:srgbClr val="b4c7dc"/>
          </a:solidFill>
          <a:ln w="12600">
            <a:solidFill>
              <a:srgbClr val="35526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Группа подготовки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производства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25" name=""/>
          <p:cNvSpPr/>
          <p:nvPr/>
        </p:nvSpPr>
        <p:spPr>
          <a:xfrm>
            <a:off x="7218000" y="3312000"/>
            <a:ext cx="1611000" cy="541080"/>
          </a:xfrm>
          <a:prstGeom prst="rect">
            <a:avLst/>
          </a:prstGeom>
          <a:solidFill>
            <a:srgbClr val="b4c7dc"/>
          </a:solidFill>
          <a:ln w="12600">
            <a:solidFill>
              <a:srgbClr val="35526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Производственно-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техническая группа</a:t>
            </a:r>
            <a:endParaRPr b="0" lang="ru-RU" sz="1100" spc="-1" strike="noStrike"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"/>
          <p:cNvSpPr/>
          <p:nvPr/>
        </p:nvSpPr>
        <p:spPr>
          <a:xfrm>
            <a:off x="5040000" y="1548000"/>
            <a:ext cx="4023000" cy="855000"/>
          </a:xfrm>
          <a:prstGeom prst="rect">
            <a:avLst/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"/>
          <p:cNvSpPr/>
          <p:nvPr/>
        </p:nvSpPr>
        <p:spPr>
          <a:xfrm>
            <a:off x="6840000" y="2545920"/>
            <a:ext cx="2215440" cy="2511000"/>
          </a:xfrm>
          <a:prstGeom prst="rect">
            <a:avLst/>
          </a:prstGeom>
          <a:solidFill>
            <a:srgbClr val="fffff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TextBox 21_10"/>
          <p:cNvSpPr/>
          <p:nvPr/>
        </p:nvSpPr>
        <p:spPr>
          <a:xfrm>
            <a:off x="1580400" y="1329480"/>
            <a:ext cx="744660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br/>
            <a:br/>
            <a:endParaRPr b="0" lang="ru-RU" sz="1800" spc="-1" strike="noStrike">
              <a:latin typeface="Arial"/>
            </a:endParaRPr>
          </a:p>
        </p:txBody>
      </p:sp>
      <p:sp>
        <p:nvSpPr>
          <p:cNvPr id="129" name=""/>
          <p:cNvSpPr/>
          <p:nvPr/>
        </p:nvSpPr>
        <p:spPr>
          <a:xfrm>
            <a:off x="7164000" y="4301280"/>
            <a:ext cx="1791000" cy="70092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Электрослесарь по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обслуживанию автоматики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 средств измерений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(68 000 — 85 000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30" name=""/>
          <p:cNvSpPr/>
          <p:nvPr/>
        </p:nvSpPr>
        <p:spPr>
          <a:xfrm>
            <a:off x="7164000" y="345024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 по АСУТП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(72 820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31" name=""/>
          <p:cNvSpPr/>
          <p:nvPr/>
        </p:nvSpPr>
        <p:spPr>
          <a:xfrm>
            <a:off x="7164000" y="259596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Начальник смены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(105 700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32" name=""/>
          <p:cNvSpPr/>
          <p:nvPr/>
        </p:nvSpPr>
        <p:spPr>
          <a:xfrm>
            <a:off x="7128000" y="175068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Ведущий инженер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по эксплуатации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(119 500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33" name=""/>
          <p:cNvSpPr/>
          <p:nvPr/>
        </p:nvSpPr>
        <p:spPr>
          <a:xfrm>
            <a:off x="7164000" y="86544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Заместитель начальника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цеха по эксплуатации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34" name=""/>
          <p:cNvSpPr/>
          <p:nvPr/>
        </p:nvSpPr>
        <p:spPr>
          <a:xfrm>
            <a:off x="5220000" y="175068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по эксплуатации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(72 820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35" name=""/>
          <p:cNvSpPr/>
          <p:nvPr/>
        </p:nvSpPr>
        <p:spPr>
          <a:xfrm>
            <a:off x="7974720" y="400104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5526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"/>
          <p:cNvSpPr/>
          <p:nvPr/>
        </p:nvSpPr>
        <p:spPr>
          <a:xfrm>
            <a:off x="7974720" y="315324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5526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"/>
          <p:cNvSpPr/>
          <p:nvPr/>
        </p:nvSpPr>
        <p:spPr>
          <a:xfrm>
            <a:off x="7975080" y="229860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5526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"/>
          <p:cNvSpPr/>
          <p:nvPr/>
        </p:nvSpPr>
        <p:spPr>
          <a:xfrm>
            <a:off x="7974720" y="143964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5526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"/>
          <p:cNvSpPr/>
          <p:nvPr/>
        </p:nvSpPr>
        <p:spPr>
          <a:xfrm>
            <a:off x="6354720" y="1511640"/>
            <a:ext cx="1611360" cy="25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Дневной персонал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40" name=""/>
          <p:cNvSpPr/>
          <p:nvPr/>
        </p:nvSpPr>
        <p:spPr>
          <a:xfrm rot="16197000">
            <a:off x="6057360" y="3410640"/>
            <a:ext cx="1971720" cy="42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  <a:ea typeface="DejaVu Sans"/>
              </a:rPr>
              <a:t>Оперативный персонал</a:t>
            </a:r>
            <a:endParaRPr b="0" lang="ru-RU" sz="1200" spc="-1" strike="noStrike">
              <a:latin typeface="Arial"/>
            </a:endParaRPr>
          </a:p>
        </p:txBody>
      </p:sp>
      <p:sp>
        <p:nvSpPr>
          <p:cNvPr id="141" name="Заголовок 1_11"/>
          <p:cNvSpPr/>
          <p:nvPr/>
        </p:nvSpPr>
        <p:spPr>
          <a:xfrm>
            <a:off x="144000" y="120600"/>
            <a:ext cx="2799720" cy="35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9360" tIns="49680" bIns="49680" anchor="ctr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Группа эксплуатации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324000" y="506160"/>
            <a:ext cx="4249800" cy="3450600"/>
          </a:xfrm>
          <a:prstGeom prst="rect">
            <a:avLst/>
          </a:prstGeom>
          <a:ln w="0">
            <a:noFill/>
          </a:ln>
        </p:spPr>
      </p:pic>
      <p:sp>
        <p:nvSpPr>
          <p:cNvPr id="143" name=""/>
          <p:cNvSpPr/>
          <p:nvPr/>
        </p:nvSpPr>
        <p:spPr>
          <a:xfrm>
            <a:off x="180000" y="3924000"/>
            <a:ext cx="6471720" cy="82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Основные функции: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- допуск по нарядам и распоряжениям;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- осуществление постоянного мониторинга эксплуатационного состояния закреплённого оборудования, находящегося в работе или резерве;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- выполнение оперативных переключений в электрических схемах, сборка и разборка схем электропитания оборудования ЦТАИ.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endParaRPr b="0" lang="ru-RU" sz="1200" spc="-1" strike="noStrike"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Box 21"/>
          <p:cNvSpPr/>
          <p:nvPr/>
        </p:nvSpPr>
        <p:spPr>
          <a:xfrm>
            <a:off x="600840" y="1329480"/>
            <a:ext cx="7458480" cy="12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"/>
          <p:cNvSpPr/>
          <p:nvPr/>
        </p:nvSpPr>
        <p:spPr>
          <a:xfrm>
            <a:off x="7128360" y="351288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(55 940 — 80 420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46" name=""/>
          <p:cNvSpPr/>
          <p:nvPr/>
        </p:nvSpPr>
        <p:spPr>
          <a:xfrm>
            <a:off x="7128360" y="263196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Ведущий 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(95 290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47" name=""/>
          <p:cNvSpPr/>
          <p:nvPr/>
        </p:nvSpPr>
        <p:spPr>
          <a:xfrm>
            <a:off x="7128360" y="175428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Начальник участка ОС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(113 892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48" name=""/>
          <p:cNvSpPr/>
          <p:nvPr/>
        </p:nvSpPr>
        <p:spPr>
          <a:xfrm>
            <a:off x="7128000" y="86544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Заместитель начальника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цеха по ремонту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49" name=""/>
          <p:cNvSpPr/>
          <p:nvPr/>
        </p:nvSpPr>
        <p:spPr>
          <a:xfrm>
            <a:off x="7938720" y="320184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"/>
          <p:cNvSpPr/>
          <p:nvPr/>
        </p:nvSpPr>
        <p:spPr>
          <a:xfrm>
            <a:off x="7939080" y="232524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"/>
          <p:cNvSpPr/>
          <p:nvPr/>
        </p:nvSpPr>
        <p:spPr>
          <a:xfrm>
            <a:off x="7938720" y="143964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"/>
          <p:cNvSpPr/>
          <p:nvPr/>
        </p:nvSpPr>
        <p:spPr>
          <a:xfrm>
            <a:off x="7128360" y="4409640"/>
            <a:ext cx="1791000" cy="62172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Электрослесарь по ремонту 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и обслуживанию автоматики 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и средств измерений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(до 63 091 руб.)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53" name=""/>
          <p:cNvSpPr/>
          <p:nvPr/>
        </p:nvSpPr>
        <p:spPr>
          <a:xfrm>
            <a:off x="7938720" y="409860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Заголовок 1_12"/>
          <p:cNvSpPr/>
          <p:nvPr/>
        </p:nvSpPr>
        <p:spPr>
          <a:xfrm>
            <a:off x="144000" y="120600"/>
            <a:ext cx="4527720" cy="35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9360" tIns="49680" bIns="49680" anchor="ctr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Участок общестанционных систем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55" name="" descr=""/>
          <p:cNvPicPr/>
          <p:nvPr/>
        </p:nvPicPr>
        <p:blipFill>
          <a:blip r:embed="rId1"/>
          <a:stretch/>
        </p:blipFill>
        <p:spPr>
          <a:xfrm>
            <a:off x="360000" y="540000"/>
            <a:ext cx="5397840" cy="3004920"/>
          </a:xfrm>
          <a:prstGeom prst="rect">
            <a:avLst/>
          </a:prstGeom>
          <a:ln w="0">
            <a:noFill/>
          </a:ln>
        </p:spPr>
      </p:pic>
      <p:sp>
        <p:nvSpPr>
          <p:cNvPr id="156" name=""/>
          <p:cNvSpPr/>
          <p:nvPr/>
        </p:nvSpPr>
        <p:spPr>
          <a:xfrm>
            <a:off x="104400" y="3553560"/>
            <a:ext cx="6984360" cy="103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Основные функции: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Liberation Serif;Times New Roman"/>
                <a:ea typeface="Tahoma"/>
              </a:rPr>
              <a:t>- </a:t>
            </a: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обеспечение функционирования вспомогательных систем расположенных на общестанционных объектах Курской АЭС-2 в штатном режиме;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- поддержка системного и прикладного программного обеспечения установленного на оборудовании АСУ ТП общестанционных объектов Курской АЭС-2;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- анализ работы, техническое обслуживание оборудования АСУ ТП ЦТАИ Курской АЭС-2 с учетом требований нормативных документов;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Calibri"/>
              </a:rPr>
              <a:t>- планирование работ по модернизации и замене оборудования.</a:t>
            </a:r>
            <a:endParaRPr b="0" lang="ru-RU" sz="1200" spc="-1" strike="noStrike"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Box 21_0"/>
          <p:cNvSpPr/>
          <p:nvPr/>
        </p:nvSpPr>
        <p:spPr>
          <a:xfrm>
            <a:off x="600840" y="1329480"/>
            <a:ext cx="7458480" cy="123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Заголовок 1_0"/>
          <p:cNvSpPr/>
          <p:nvPr/>
        </p:nvSpPr>
        <p:spPr>
          <a:xfrm>
            <a:off x="36000" y="73440"/>
            <a:ext cx="7011000" cy="39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9360" tIns="49680" bIns="49680" anchor="ctr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Участок КИП, АХК и специзмерений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9" name=""/>
          <p:cNvSpPr/>
          <p:nvPr/>
        </p:nvSpPr>
        <p:spPr>
          <a:xfrm>
            <a:off x="7200000" y="344088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(55 940 — 80 420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60" name=""/>
          <p:cNvSpPr/>
          <p:nvPr/>
        </p:nvSpPr>
        <p:spPr>
          <a:xfrm>
            <a:off x="7200000" y="255996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Ведущий инженер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(95 290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61" name=""/>
          <p:cNvSpPr/>
          <p:nvPr/>
        </p:nvSpPr>
        <p:spPr>
          <a:xfrm>
            <a:off x="7200000" y="168228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Начальник участка ОС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(113 892 руб.)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62" name=""/>
          <p:cNvSpPr/>
          <p:nvPr/>
        </p:nvSpPr>
        <p:spPr>
          <a:xfrm>
            <a:off x="7199640" y="810720"/>
            <a:ext cx="1791000" cy="54108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Заместитель начальника </a:t>
            </a:r>
            <a:endParaRPr b="0" lang="ru-RU" sz="11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цеха по ремонту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163" name=""/>
          <p:cNvSpPr/>
          <p:nvPr/>
        </p:nvSpPr>
        <p:spPr>
          <a:xfrm>
            <a:off x="8010360" y="312984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"/>
          <p:cNvSpPr/>
          <p:nvPr/>
        </p:nvSpPr>
        <p:spPr>
          <a:xfrm>
            <a:off x="8010720" y="225324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"/>
          <p:cNvSpPr/>
          <p:nvPr/>
        </p:nvSpPr>
        <p:spPr>
          <a:xfrm>
            <a:off x="8010360" y="138168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"/>
          <p:cNvSpPr/>
          <p:nvPr/>
        </p:nvSpPr>
        <p:spPr>
          <a:xfrm>
            <a:off x="7200000" y="4310280"/>
            <a:ext cx="1791000" cy="689760"/>
          </a:xfrm>
          <a:prstGeom prst="rect">
            <a:avLst/>
          </a:prstGeom>
          <a:solidFill>
            <a:srgbClr val="b4c7dc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Электрослесарь по ремонту 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и обслуживанию автоматики 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и средств измерений</a:t>
            </a:r>
            <a:endParaRPr b="0" lang="ru-RU" sz="1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(до 63 091 руб.)</a:t>
            </a:r>
            <a:endParaRPr b="0" lang="ru-RU" sz="1000" spc="-1" strike="noStrike">
              <a:latin typeface="Arial"/>
            </a:endParaRPr>
          </a:p>
        </p:txBody>
      </p:sp>
      <p:sp>
        <p:nvSpPr>
          <p:cNvPr id="167" name=""/>
          <p:cNvSpPr/>
          <p:nvPr/>
        </p:nvSpPr>
        <p:spPr>
          <a:xfrm>
            <a:off x="8010360" y="3999240"/>
            <a:ext cx="171000" cy="279000"/>
          </a:xfrm>
          <a:custGeom>
            <a:avLst/>
            <a:gdLst/>
            <a:ahLst/>
            <a:rect l="l" t="t" r="r" b="b"/>
            <a:pathLst>
              <a:path w="502" h="802">
                <a:moveTo>
                  <a:pt x="125" y="801"/>
                </a:moveTo>
                <a:lnTo>
                  <a:pt x="125" y="200"/>
                </a:lnTo>
                <a:lnTo>
                  <a:pt x="0" y="200"/>
                </a:lnTo>
                <a:lnTo>
                  <a:pt x="250" y="0"/>
                </a:lnTo>
                <a:lnTo>
                  <a:pt x="501" y="200"/>
                </a:lnTo>
                <a:lnTo>
                  <a:pt x="375" y="200"/>
                </a:lnTo>
                <a:lnTo>
                  <a:pt x="375" y="801"/>
                </a:lnTo>
                <a:lnTo>
                  <a:pt x="125" y="801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68" name="" descr=""/>
          <p:cNvPicPr/>
          <p:nvPr/>
        </p:nvPicPr>
        <p:blipFill>
          <a:blip r:embed="rId1"/>
          <a:stretch/>
        </p:blipFill>
        <p:spPr>
          <a:xfrm>
            <a:off x="93960" y="468000"/>
            <a:ext cx="5482440" cy="3653640"/>
          </a:xfrm>
          <a:prstGeom prst="rect">
            <a:avLst/>
          </a:prstGeom>
          <a:ln w="0">
            <a:noFill/>
          </a:ln>
        </p:spPr>
      </p:pic>
      <p:pic>
        <p:nvPicPr>
          <p:cNvPr id="169" name="" descr=""/>
          <p:cNvPicPr/>
          <p:nvPr/>
        </p:nvPicPr>
        <p:blipFill>
          <a:blip r:embed="rId2"/>
          <a:stretch/>
        </p:blipFill>
        <p:spPr>
          <a:xfrm>
            <a:off x="3960000" y="2018880"/>
            <a:ext cx="3108600" cy="2189520"/>
          </a:xfrm>
          <a:prstGeom prst="rect">
            <a:avLst/>
          </a:prstGeom>
          <a:ln w="0">
            <a:noFill/>
          </a:ln>
        </p:spPr>
      </p:pic>
      <p:sp>
        <p:nvSpPr>
          <p:cNvPr id="170" name=""/>
          <p:cNvSpPr/>
          <p:nvPr/>
        </p:nvSpPr>
        <p:spPr>
          <a:xfrm>
            <a:off x="36000" y="4082040"/>
            <a:ext cx="7016760" cy="59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Основные функции: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435600"/>
                <a:tab algn="l" pos="67896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- проведение ремонта, ТО, поверки и калибровки СИ в соответствии с разработанными и согласованными в установленном порядке годовыми графиками.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286"/>
              </a:spcBef>
              <a:spcAft>
                <a:spcPts val="286"/>
              </a:spcAft>
              <a:tabLst>
                <a:tab algn="l" pos="435600"/>
                <a:tab algn="l" pos="67896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Times New Roman"/>
                <a:ea typeface="Tahoma"/>
              </a:rPr>
              <a:t>- ведение паспортов и формуляров на СИ по закрепленной номенклатуре, внесение в них сведений о выполненных работах, поверке и калибровке.</a:t>
            </a: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endParaRPr b="0" lang="ru-RU" sz="1200" spc="-1" strike="noStrike"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435600"/>
                <a:tab algn="l" pos="678960"/>
              </a:tabLst>
            </a:pPr>
            <a:endParaRPr b="0" lang="ru-RU" sz="1200" spc="-1" strike="noStrike">
              <a:latin typeface="Arial"/>
            </a:endParaRPr>
          </a:p>
        </p:txBody>
      </p:sp>
    </p:spTree>
  </p:cSld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Presentation_16x9_blue_template</Template>
  <TotalTime>1696</TotalTime>
  <Application>LibreOffice/7.1.2.1$Linux_X86_64 LibreOffice_project/81e1eca9118bc4907aec721e332a86721ddeb3d9</Application>
  <AppVersion>15.0000</AppVersion>
  <Words>702</Words>
  <Paragraphs>155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2019-09-24T12:37:05Z</dcterms:created>
  <dc:creator>Анна Хомякова</dc:creator>
  <dc:description/>
  <dc:language>ru-RU</dc:language>
  <cp:lastModifiedBy/>
  <cp:lastPrinted>2022-09-21T15:57:14Z</cp:lastPrinted>
  <dcterms:modified xsi:type="dcterms:W3CDTF">2022-09-22T11:10:22Z</dcterms:modified>
  <cp:revision>247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15</vt:i4>
  </property>
  <property fmtid="{D5CDD505-2E9C-101B-9397-08002B2CF9AE}" pid="3" name="PresentationFormat">
    <vt:lpwstr>Произвольный</vt:lpwstr>
  </property>
  <property fmtid="{D5CDD505-2E9C-101B-9397-08002B2CF9AE}" pid="4" name="Slides">
    <vt:i4>22</vt:i4>
  </property>
</Properties>
</file>