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10.png" ContentType="image/png"/>
  <Override PartName="/ppt/media/image11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80280"/>
            <a:ext cx="9071640" cy="123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PT Astra San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PT Astra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PT Astra Sans"/>
              </a:rPr>
              <a:t>Для правки текста заглавия щёлкните мышью</a:t>
            </a:r>
            <a:endParaRPr b="0" lang="ru-RU" sz="4400" spc="-1" strike="noStrike">
              <a:latin typeface="PT Astra San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PT Astra Sans"/>
              </a:rPr>
              <a:t>Для правки структуры щёлкните мышью</a:t>
            </a:r>
            <a:endParaRPr b="0" lang="ru-RU" sz="3200" spc="-1" strike="noStrike">
              <a:latin typeface="PT Astra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PT Astra Sans"/>
              </a:rPr>
              <a:t>Второй уровень структуры</a:t>
            </a:r>
            <a:endParaRPr b="0" lang="ru-RU" sz="2800" spc="-1" strike="noStrike">
              <a:latin typeface="PT Astra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PT Astra Sans"/>
              </a:rPr>
              <a:t>Третий уровень структуры</a:t>
            </a:r>
            <a:endParaRPr b="0" lang="ru-RU" sz="2400" spc="-1" strike="noStrike">
              <a:latin typeface="PT Astra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PT Astra Sans"/>
              </a:rPr>
              <a:t>Четвёртый уровень структуры</a:t>
            </a:r>
            <a:endParaRPr b="0" lang="ru-RU" sz="2000" spc="-1" strike="noStrike">
              <a:latin typeface="PT Astra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PT Astra Sans"/>
              </a:rPr>
              <a:t>Пятый уровень структуры</a:t>
            </a:r>
            <a:endParaRPr b="0" lang="ru-RU" sz="2000" spc="-1" strike="noStrike">
              <a:latin typeface="PT Astra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PT Astra Sans"/>
              </a:rPr>
              <a:t>Шестой уровень структуры</a:t>
            </a:r>
            <a:endParaRPr b="0" lang="ru-RU" sz="2000" spc="-1" strike="noStrike">
              <a:latin typeface="PT Astra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PT Astra Sans"/>
              </a:rPr>
              <a:t>Седьмой уровень структуры</a:t>
            </a:r>
            <a:endParaRPr b="0" lang="ru-RU" sz="2000" spc="-1" strike="noStrike">
              <a:latin typeface="PT Astra San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PT Astra Sans"/>
              </a:rPr>
              <a:t>&lt;дата/время&gt;</a:t>
            </a:r>
            <a:endParaRPr b="0" lang="ru-RU" sz="1400" spc="-1" strike="noStrike">
              <a:latin typeface="PT Astra Sa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ru-RU" sz="1400" spc="-1" strike="noStrike">
                <a:latin typeface="PT Astra Sans"/>
              </a:rPr>
              <a:t>&lt;нижний колонтитул&gt;</a:t>
            </a:r>
            <a:endParaRPr b="0" lang="ru-RU" sz="1400" spc="-1" strike="noStrike">
              <a:latin typeface="PT Astra San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8BE6DEEE-32E4-4403-99E1-899123DB241E}" type="slidenum">
              <a:rPr b="0" lang="ru-RU" sz="1400" spc="-1" strike="noStrike">
                <a:latin typeface="PT Astra Sans"/>
              </a:rPr>
              <a:t>&lt;номер&gt;</a:t>
            </a:fld>
            <a:endParaRPr b="0" lang="ru-RU" sz="1400" spc="-1" strike="noStrike">
              <a:latin typeface="PT Ast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29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ffffff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04000" y="2376000"/>
            <a:ext cx="9071640" cy="3288600"/>
          </a:xfrm>
          <a:prstGeom prst="rect">
            <a:avLst/>
          </a:prstGeom>
          <a:noFill/>
          <a:ln w="0">
            <a:noFill/>
          </a:ln>
        </p:spPr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504000" y="516492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447360" y="516492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227360" y="516492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230C6C58-567E-429C-8095-A352121EBAAA}" type="slidenum"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150" spc="-1" strike="noStrike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  <a:endParaRPr b="0" lang="ru-RU" sz="315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Второй уровень структуры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500" spc="-1" strike="noStrike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  <a:endParaRPr b="0" lang="ru-RU" sz="15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solidFill>
                  <a:srgbClr val="ffffff"/>
                </a:solidFill>
                <a:latin typeface="Arial"/>
              </a:rPr>
              <a:t>Пятый уровень структуры</a:t>
            </a:r>
            <a:endParaRPr b="0" lang="ru-RU" sz="15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solidFill>
                  <a:srgbClr val="ffffff"/>
                </a:solidFill>
                <a:latin typeface="Arial"/>
              </a:rPr>
              <a:t>Шестой уровень структуры</a:t>
            </a:r>
            <a:endParaRPr b="0" lang="ru-RU" sz="15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solidFill>
                  <a:srgbClr val="ffffff"/>
                </a:solidFill>
                <a:latin typeface="Arial"/>
              </a:rPr>
              <a:t>Седьмой уровень структуры</a:t>
            </a:r>
            <a:endParaRPr b="0" lang="ru-RU" sz="15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6cb3ff"/>
            </a:gs>
            <a:gs pos="100000">
              <a:srgbClr val="cce3fc"/>
            </a:gs>
          </a:gsLst>
          <a:path path="rect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360" y="2016000"/>
            <a:ext cx="9071640" cy="1238040"/>
          </a:xfrm>
          <a:prstGeom prst="rect">
            <a:avLst/>
          </a:prstGeom>
          <a:solidFill>
            <a:srgbClr val="dee6ef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ru-RU" sz="4400" spc="-1" strike="noStrike">
                <a:latin typeface="PT Astra Sans"/>
              </a:rPr>
              <a:t>Отдел ядерной безопасности и надежности Курской АЭС-2</a:t>
            </a:r>
            <a:endParaRPr b="0" lang="ru-RU" sz="4400" spc="-1" strike="noStrike">
              <a:latin typeface="PT Ast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6cb3ff"/>
            </a:gs>
            <a:gs pos="100000">
              <a:srgbClr val="dee6ef"/>
            </a:gs>
          </a:gsLst>
          <a:path path="rect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500760" y="108000"/>
            <a:ext cx="9167040" cy="546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6cb3ff"/>
            </a:gs>
            <a:gs pos="100000">
              <a:srgbClr val="dee6ef"/>
            </a:gs>
          </a:gsLst>
          <a:path path="rect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480240" y="18360"/>
            <a:ext cx="914760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6cb3ff"/>
            </a:gs>
            <a:gs pos="100000">
              <a:srgbClr val="dee6ef"/>
            </a:gs>
          </a:gsLst>
          <a:path path="rect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253800" y="72000"/>
            <a:ext cx="7198200" cy="612000"/>
          </a:xfrm>
          <a:custGeom>
            <a:avLst/>
            <a:gdLst/>
            <a:ahLst/>
            <a:rect l="0" t="0" r="r" b="b"/>
            <a:pathLst>
              <a:path w="19997" h="1702">
                <a:moveTo>
                  <a:pt x="283" y="0"/>
                </a:moveTo>
                <a:lnTo>
                  <a:pt x="284" y="0"/>
                </a:lnTo>
                <a:cubicBezTo>
                  <a:pt x="234" y="0"/>
                  <a:pt x="185" y="13"/>
                  <a:pt x="142" y="38"/>
                </a:cubicBezTo>
                <a:cubicBezTo>
                  <a:pt x="99" y="63"/>
                  <a:pt x="63" y="99"/>
                  <a:pt x="38" y="142"/>
                </a:cubicBezTo>
                <a:cubicBezTo>
                  <a:pt x="13" y="185"/>
                  <a:pt x="0" y="234"/>
                  <a:pt x="0" y="284"/>
                </a:cubicBezTo>
                <a:lnTo>
                  <a:pt x="0" y="1417"/>
                </a:lnTo>
                <a:lnTo>
                  <a:pt x="0" y="1418"/>
                </a:lnTo>
                <a:cubicBezTo>
                  <a:pt x="0" y="1467"/>
                  <a:pt x="13" y="1516"/>
                  <a:pt x="38" y="1559"/>
                </a:cubicBezTo>
                <a:cubicBezTo>
                  <a:pt x="63" y="1602"/>
                  <a:pt x="99" y="1638"/>
                  <a:pt x="142" y="1663"/>
                </a:cubicBezTo>
                <a:cubicBezTo>
                  <a:pt x="185" y="1688"/>
                  <a:pt x="234" y="1701"/>
                  <a:pt x="284" y="1701"/>
                </a:cubicBezTo>
                <a:lnTo>
                  <a:pt x="19712" y="1701"/>
                </a:lnTo>
                <a:lnTo>
                  <a:pt x="19713" y="1701"/>
                </a:lnTo>
                <a:cubicBezTo>
                  <a:pt x="19762" y="1701"/>
                  <a:pt x="19811" y="1688"/>
                  <a:pt x="19854" y="1663"/>
                </a:cubicBezTo>
                <a:cubicBezTo>
                  <a:pt x="19897" y="1638"/>
                  <a:pt x="19933" y="1602"/>
                  <a:pt x="19958" y="1559"/>
                </a:cubicBezTo>
                <a:cubicBezTo>
                  <a:pt x="19983" y="1516"/>
                  <a:pt x="19996" y="1467"/>
                  <a:pt x="19996" y="1418"/>
                </a:cubicBezTo>
                <a:lnTo>
                  <a:pt x="19996" y="283"/>
                </a:lnTo>
                <a:lnTo>
                  <a:pt x="19996" y="284"/>
                </a:lnTo>
                <a:lnTo>
                  <a:pt x="19996" y="283"/>
                </a:lnTo>
                <a:cubicBezTo>
                  <a:pt x="19996" y="234"/>
                  <a:pt x="19983" y="185"/>
                  <a:pt x="19958" y="142"/>
                </a:cubicBezTo>
                <a:cubicBezTo>
                  <a:pt x="19933" y="99"/>
                  <a:pt x="19897" y="63"/>
                  <a:pt x="19854" y="38"/>
                </a:cubicBezTo>
                <a:cubicBezTo>
                  <a:pt x="19811" y="13"/>
                  <a:pt x="19762" y="0"/>
                  <a:pt x="19713" y="0"/>
                </a:cubicBezTo>
                <a:lnTo>
                  <a:pt x="283" y="0"/>
                </a:lnTo>
              </a:path>
            </a:pathLst>
          </a:custGeom>
          <a:solidFill>
            <a:srgbClr val="dcecf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1" lang="ru-RU" sz="1600" spc="-1" strike="noStrike">
                <a:latin typeface="PT Astra Serif"/>
              </a:rPr>
              <a:t>Организационная структура и основные функции структурных единиц</a:t>
            </a:r>
            <a:br/>
            <a:r>
              <a:rPr b="1" lang="ru-RU" sz="1600" spc="-1" strike="noStrike">
                <a:latin typeface="PT Astra Serif"/>
              </a:rPr>
              <a:t>отдела ядерной безопасности и надежности Курской АЭС-2 </a:t>
            </a:r>
            <a:endParaRPr b="0" lang="ru-RU" sz="1600" spc="-1" strike="noStrike">
              <a:latin typeface="PT Astra Serif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238680" y="756000"/>
            <a:ext cx="9697320" cy="4644000"/>
          </a:xfrm>
          <a:prstGeom prst="rect">
            <a:avLst/>
          </a:prstGeom>
          <a:ln w="0">
            <a:noFill/>
          </a:ln>
        </p:spPr>
      </p:pic>
      <p:sp>
        <p:nvSpPr>
          <p:cNvPr id="111" name="CustomShape 2"/>
          <p:cNvSpPr/>
          <p:nvPr/>
        </p:nvSpPr>
        <p:spPr>
          <a:xfrm>
            <a:off x="324000" y="1466640"/>
            <a:ext cx="2664000" cy="585360"/>
          </a:xfrm>
          <a:custGeom>
            <a:avLst/>
            <a:gdLst/>
            <a:ahLst/>
            <a:rect l="0" t="0" r="r" b="b"/>
            <a:pathLst>
              <a:path w="7402" h="1628">
                <a:moveTo>
                  <a:pt x="271" y="0"/>
                </a:moveTo>
                <a:lnTo>
                  <a:pt x="271" y="0"/>
                </a:lnTo>
                <a:cubicBezTo>
                  <a:pt x="224" y="0"/>
                  <a:pt x="177" y="13"/>
                  <a:pt x="136" y="36"/>
                </a:cubicBezTo>
                <a:cubicBezTo>
                  <a:pt x="94" y="60"/>
                  <a:pt x="60" y="94"/>
                  <a:pt x="36" y="136"/>
                </a:cubicBezTo>
                <a:cubicBezTo>
                  <a:pt x="13" y="177"/>
                  <a:pt x="0" y="224"/>
                  <a:pt x="0" y="271"/>
                </a:cubicBezTo>
                <a:lnTo>
                  <a:pt x="0" y="1355"/>
                </a:lnTo>
                <a:lnTo>
                  <a:pt x="0" y="1356"/>
                </a:lnTo>
                <a:cubicBezTo>
                  <a:pt x="0" y="1403"/>
                  <a:pt x="13" y="1450"/>
                  <a:pt x="36" y="1491"/>
                </a:cubicBezTo>
                <a:cubicBezTo>
                  <a:pt x="60" y="1533"/>
                  <a:pt x="94" y="1567"/>
                  <a:pt x="136" y="1591"/>
                </a:cubicBezTo>
                <a:cubicBezTo>
                  <a:pt x="177" y="1614"/>
                  <a:pt x="224" y="1627"/>
                  <a:pt x="271" y="1627"/>
                </a:cubicBezTo>
                <a:lnTo>
                  <a:pt x="7129" y="1627"/>
                </a:lnTo>
                <a:lnTo>
                  <a:pt x="7130" y="1627"/>
                </a:lnTo>
                <a:cubicBezTo>
                  <a:pt x="7177" y="1627"/>
                  <a:pt x="7224" y="1614"/>
                  <a:pt x="7265" y="1591"/>
                </a:cubicBezTo>
                <a:cubicBezTo>
                  <a:pt x="7307" y="1567"/>
                  <a:pt x="7341" y="1533"/>
                  <a:pt x="7365" y="1491"/>
                </a:cubicBezTo>
                <a:cubicBezTo>
                  <a:pt x="7388" y="1450"/>
                  <a:pt x="7401" y="1403"/>
                  <a:pt x="7401" y="1356"/>
                </a:cubicBezTo>
                <a:lnTo>
                  <a:pt x="7401" y="271"/>
                </a:lnTo>
                <a:lnTo>
                  <a:pt x="7401" y="271"/>
                </a:lnTo>
                <a:lnTo>
                  <a:pt x="7401" y="271"/>
                </a:lnTo>
                <a:cubicBezTo>
                  <a:pt x="7401" y="224"/>
                  <a:pt x="7388" y="177"/>
                  <a:pt x="7365" y="136"/>
                </a:cubicBezTo>
                <a:cubicBezTo>
                  <a:pt x="7341" y="94"/>
                  <a:pt x="7307" y="60"/>
                  <a:pt x="7265" y="36"/>
                </a:cubicBezTo>
                <a:cubicBezTo>
                  <a:pt x="7224" y="13"/>
                  <a:pt x="7177" y="0"/>
                  <a:pt x="7130" y="0"/>
                </a:cubicBezTo>
                <a:lnTo>
                  <a:pt x="271" y="0"/>
                </a:lnTo>
              </a:path>
            </a:pathLst>
          </a:custGeom>
          <a:solidFill>
            <a:srgbClr val="e0c2c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PT Astra Serif"/>
              </a:rPr>
              <a:t>     </a:t>
            </a:r>
            <a:r>
              <a:rPr b="0" lang="ru-RU" sz="1200" spc="-1" strike="noStrike">
                <a:latin typeface="PT Astra Serif"/>
              </a:rPr>
              <a:t>Ядерно-физическая</a:t>
            </a:r>
            <a:r>
              <a:rPr b="0" lang="ru-RU" sz="1200" spc="-1" strike="noStrike">
                <a:latin typeface="PT Astra Serif"/>
              </a:rPr>
              <a:t> </a:t>
            </a:r>
            <a:r>
              <a:rPr b="0" lang="ru-RU" sz="1200" spc="-1" strike="noStrike">
                <a:latin typeface="PT Astra Serif"/>
              </a:rPr>
              <a:t>лаборатория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3528000" y="1368000"/>
            <a:ext cx="3744000" cy="792000"/>
          </a:xfrm>
          <a:custGeom>
            <a:avLst/>
            <a:gdLst/>
            <a:ahLst/>
            <a:rect l="0" t="0" r="r" b="b"/>
            <a:pathLst>
              <a:path w="10402" h="2202">
                <a:moveTo>
                  <a:pt x="366" y="0"/>
                </a:moveTo>
                <a:lnTo>
                  <a:pt x="367" y="0"/>
                </a:lnTo>
                <a:cubicBezTo>
                  <a:pt x="302" y="0"/>
                  <a:pt x="239" y="17"/>
                  <a:pt x="183" y="49"/>
                </a:cubicBezTo>
                <a:cubicBezTo>
                  <a:pt x="128" y="81"/>
                  <a:pt x="81" y="128"/>
                  <a:pt x="49" y="183"/>
                </a:cubicBezTo>
                <a:cubicBezTo>
                  <a:pt x="17" y="239"/>
                  <a:pt x="0" y="302"/>
                  <a:pt x="0" y="367"/>
                </a:cubicBezTo>
                <a:lnTo>
                  <a:pt x="0" y="1834"/>
                </a:lnTo>
                <a:lnTo>
                  <a:pt x="0" y="1834"/>
                </a:lnTo>
                <a:cubicBezTo>
                  <a:pt x="0" y="1899"/>
                  <a:pt x="17" y="1962"/>
                  <a:pt x="49" y="2018"/>
                </a:cubicBezTo>
                <a:cubicBezTo>
                  <a:pt x="81" y="2073"/>
                  <a:pt x="128" y="2120"/>
                  <a:pt x="183" y="2152"/>
                </a:cubicBezTo>
                <a:cubicBezTo>
                  <a:pt x="239" y="2184"/>
                  <a:pt x="302" y="2201"/>
                  <a:pt x="367" y="2201"/>
                </a:cubicBezTo>
                <a:lnTo>
                  <a:pt x="10034" y="2201"/>
                </a:lnTo>
                <a:lnTo>
                  <a:pt x="10034" y="2201"/>
                </a:lnTo>
                <a:cubicBezTo>
                  <a:pt x="10099" y="2201"/>
                  <a:pt x="10162" y="2184"/>
                  <a:pt x="10218" y="2152"/>
                </a:cubicBezTo>
                <a:cubicBezTo>
                  <a:pt x="10273" y="2120"/>
                  <a:pt x="10320" y="2073"/>
                  <a:pt x="10352" y="2018"/>
                </a:cubicBezTo>
                <a:cubicBezTo>
                  <a:pt x="10384" y="1962"/>
                  <a:pt x="10401" y="1899"/>
                  <a:pt x="10401" y="1834"/>
                </a:cubicBezTo>
                <a:lnTo>
                  <a:pt x="10401" y="366"/>
                </a:lnTo>
                <a:lnTo>
                  <a:pt x="10401" y="367"/>
                </a:lnTo>
                <a:lnTo>
                  <a:pt x="10401" y="367"/>
                </a:lnTo>
                <a:cubicBezTo>
                  <a:pt x="10401" y="302"/>
                  <a:pt x="10384" y="239"/>
                  <a:pt x="10352" y="183"/>
                </a:cubicBezTo>
                <a:cubicBezTo>
                  <a:pt x="10320" y="128"/>
                  <a:pt x="10273" y="81"/>
                  <a:pt x="10218" y="49"/>
                </a:cubicBezTo>
                <a:cubicBezTo>
                  <a:pt x="10162" y="17"/>
                  <a:pt x="10099" y="0"/>
                  <a:pt x="10034" y="0"/>
                </a:cubicBezTo>
                <a:lnTo>
                  <a:pt x="366" y="0"/>
                </a:lnTo>
              </a:path>
            </a:pathLst>
          </a:custGeom>
          <a:solidFill>
            <a:srgbClr val="e0c2c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PT Astra Serif"/>
              </a:rPr>
              <a:t>Экспериментальный и расчетный контроль нейтронно-</a:t>
            </a:r>
            <a:endParaRPr b="0" lang="ru-RU" sz="1200" spc="-1" strike="noStrike">
              <a:latin typeface="PT Astra Serif"/>
            </a:endParaRPr>
          </a:p>
          <a:p>
            <a:r>
              <a:rPr b="0" lang="ru-RU" sz="1200" spc="-1" strike="noStrike">
                <a:latin typeface="PT Astra Serif"/>
              </a:rPr>
              <a:t>физических характеристик топливных загрузок и </a:t>
            </a:r>
            <a:br/>
            <a:r>
              <a:rPr b="0" lang="ru-RU" sz="1200" spc="-1" strike="noStrike">
                <a:latin typeface="PT Astra Serif"/>
              </a:rPr>
              <a:t>активных зон ядерных реакторов.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13" name="CustomShape 4"/>
          <p:cNvSpPr/>
          <p:nvPr/>
        </p:nvSpPr>
        <p:spPr>
          <a:xfrm>
            <a:off x="324000" y="2484000"/>
            <a:ext cx="2664000" cy="612000"/>
          </a:xfrm>
          <a:custGeom>
            <a:avLst/>
            <a:gdLst/>
            <a:ahLst/>
            <a:rect l="0" t="0" r="r" b="b"/>
            <a:pathLst>
              <a:path w="7402" h="1702">
                <a:moveTo>
                  <a:pt x="283" y="0"/>
                </a:moveTo>
                <a:lnTo>
                  <a:pt x="284" y="0"/>
                </a:lnTo>
                <a:cubicBezTo>
                  <a:pt x="234" y="0"/>
                  <a:pt x="185" y="13"/>
                  <a:pt x="142" y="38"/>
                </a:cubicBezTo>
                <a:cubicBezTo>
                  <a:pt x="99" y="63"/>
                  <a:pt x="63" y="99"/>
                  <a:pt x="38" y="142"/>
                </a:cubicBezTo>
                <a:cubicBezTo>
                  <a:pt x="13" y="185"/>
                  <a:pt x="0" y="234"/>
                  <a:pt x="0" y="284"/>
                </a:cubicBezTo>
                <a:lnTo>
                  <a:pt x="0" y="1417"/>
                </a:lnTo>
                <a:lnTo>
                  <a:pt x="0" y="1418"/>
                </a:lnTo>
                <a:cubicBezTo>
                  <a:pt x="0" y="1467"/>
                  <a:pt x="13" y="1516"/>
                  <a:pt x="38" y="1559"/>
                </a:cubicBezTo>
                <a:cubicBezTo>
                  <a:pt x="63" y="1602"/>
                  <a:pt x="99" y="1638"/>
                  <a:pt x="142" y="1663"/>
                </a:cubicBezTo>
                <a:cubicBezTo>
                  <a:pt x="185" y="1688"/>
                  <a:pt x="234" y="1701"/>
                  <a:pt x="284" y="1701"/>
                </a:cubicBezTo>
                <a:lnTo>
                  <a:pt x="7117" y="1701"/>
                </a:lnTo>
                <a:lnTo>
                  <a:pt x="7118" y="1701"/>
                </a:lnTo>
                <a:cubicBezTo>
                  <a:pt x="7167" y="1701"/>
                  <a:pt x="7216" y="1688"/>
                  <a:pt x="7259" y="1663"/>
                </a:cubicBezTo>
                <a:cubicBezTo>
                  <a:pt x="7302" y="1638"/>
                  <a:pt x="7338" y="1602"/>
                  <a:pt x="7363" y="1559"/>
                </a:cubicBezTo>
                <a:cubicBezTo>
                  <a:pt x="7388" y="1516"/>
                  <a:pt x="7401" y="1467"/>
                  <a:pt x="7401" y="1418"/>
                </a:cubicBezTo>
                <a:lnTo>
                  <a:pt x="7401" y="283"/>
                </a:lnTo>
                <a:lnTo>
                  <a:pt x="7401" y="284"/>
                </a:lnTo>
                <a:lnTo>
                  <a:pt x="7401" y="284"/>
                </a:lnTo>
                <a:cubicBezTo>
                  <a:pt x="7401" y="234"/>
                  <a:pt x="7388" y="185"/>
                  <a:pt x="7363" y="142"/>
                </a:cubicBezTo>
                <a:cubicBezTo>
                  <a:pt x="7338" y="99"/>
                  <a:pt x="7302" y="63"/>
                  <a:pt x="7259" y="38"/>
                </a:cubicBezTo>
                <a:cubicBezTo>
                  <a:pt x="7216" y="13"/>
                  <a:pt x="7167" y="0"/>
                  <a:pt x="7118" y="0"/>
                </a:cubicBezTo>
                <a:lnTo>
                  <a:pt x="283" y="0"/>
                </a:lnTo>
              </a:path>
            </a:pathLst>
          </a:custGeom>
          <a:solidFill>
            <a:srgbClr val="d4ea6b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Noto Sans Thaana"/>
              </a:rPr>
              <a:t>   </a:t>
            </a:r>
            <a:r>
              <a:rPr b="0" lang="ru-RU" sz="1200" spc="-1" strike="noStrike">
                <a:latin typeface="PT Astra Serif"/>
              </a:rPr>
              <a:t>Лаборатория спектрометрии и</a:t>
            </a:r>
            <a:endParaRPr b="0" lang="ru-RU" sz="1200" spc="-1" strike="noStrike">
              <a:latin typeface="PT Astra Serif"/>
            </a:endParaRPr>
          </a:p>
          <a:p>
            <a:r>
              <a:rPr b="0" lang="ru-RU" sz="1200" spc="-1" strike="noStrike">
                <a:latin typeface="PT Astra Serif"/>
              </a:rPr>
              <a:t> </a:t>
            </a:r>
            <a:r>
              <a:rPr b="0" lang="ru-RU" sz="1200" spc="-1" strike="noStrike">
                <a:latin typeface="PT Astra Serif"/>
              </a:rPr>
              <a:t>контроля герметичности оболочек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14" name="CustomShape 5"/>
          <p:cNvSpPr/>
          <p:nvPr/>
        </p:nvSpPr>
        <p:spPr>
          <a:xfrm>
            <a:off x="3521520" y="2412000"/>
            <a:ext cx="3750480" cy="792000"/>
          </a:xfrm>
          <a:custGeom>
            <a:avLst/>
            <a:gdLst/>
            <a:ahLst/>
            <a:rect l="0" t="0" r="r" b="b"/>
            <a:pathLst>
              <a:path w="10420" h="2202">
                <a:moveTo>
                  <a:pt x="366" y="0"/>
                </a:moveTo>
                <a:lnTo>
                  <a:pt x="367" y="0"/>
                </a:lnTo>
                <a:cubicBezTo>
                  <a:pt x="302" y="0"/>
                  <a:pt x="239" y="17"/>
                  <a:pt x="183" y="49"/>
                </a:cubicBezTo>
                <a:cubicBezTo>
                  <a:pt x="128" y="81"/>
                  <a:pt x="81" y="128"/>
                  <a:pt x="49" y="183"/>
                </a:cubicBezTo>
                <a:cubicBezTo>
                  <a:pt x="17" y="239"/>
                  <a:pt x="0" y="302"/>
                  <a:pt x="0" y="367"/>
                </a:cubicBezTo>
                <a:lnTo>
                  <a:pt x="0" y="1834"/>
                </a:lnTo>
                <a:lnTo>
                  <a:pt x="0" y="1834"/>
                </a:lnTo>
                <a:cubicBezTo>
                  <a:pt x="0" y="1899"/>
                  <a:pt x="17" y="1962"/>
                  <a:pt x="49" y="2018"/>
                </a:cubicBezTo>
                <a:cubicBezTo>
                  <a:pt x="81" y="2073"/>
                  <a:pt x="128" y="2120"/>
                  <a:pt x="183" y="2152"/>
                </a:cubicBezTo>
                <a:cubicBezTo>
                  <a:pt x="239" y="2184"/>
                  <a:pt x="302" y="2201"/>
                  <a:pt x="367" y="2201"/>
                </a:cubicBezTo>
                <a:lnTo>
                  <a:pt x="10052" y="2201"/>
                </a:lnTo>
                <a:lnTo>
                  <a:pt x="10052" y="2201"/>
                </a:lnTo>
                <a:cubicBezTo>
                  <a:pt x="10117" y="2201"/>
                  <a:pt x="10180" y="2184"/>
                  <a:pt x="10236" y="2152"/>
                </a:cubicBezTo>
                <a:cubicBezTo>
                  <a:pt x="10291" y="2120"/>
                  <a:pt x="10338" y="2073"/>
                  <a:pt x="10370" y="2018"/>
                </a:cubicBezTo>
                <a:cubicBezTo>
                  <a:pt x="10402" y="1962"/>
                  <a:pt x="10419" y="1899"/>
                  <a:pt x="10419" y="1834"/>
                </a:cubicBezTo>
                <a:lnTo>
                  <a:pt x="10419" y="366"/>
                </a:lnTo>
                <a:lnTo>
                  <a:pt x="10419" y="367"/>
                </a:lnTo>
                <a:lnTo>
                  <a:pt x="10419" y="367"/>
                </a:lnTo>
                <a:cubicBezTo>
                  <a:pt x="10419" y="302"/>
                  <a:pt x="10402" y="239"/>
                  <a:pt x="10370" y="183"/>
                </a:cubicBezTo>
                <a:cubicBezTo>
                  <a:pt x="10338" y="128"/>
                  <a:pt x="10291" y="81"/>
                  <a:pt x="10236" y="49"/>
                </a:cubicBezTo>
                <a:cubicBezTo>
                  <a:pt x="10180" y="17"/>
                  <a:pt x="10117" y="0"/>
                  <a:pt x="10052" y="0"/>
                </a:cubicBezTo>
                <a:lnTo>
                  <a:pt x="366" y="0"/>
                </a:lnTo>
              </a:path>
            </a:pathLst>
          </a:custGeom>
          <a:solidFill>
            <a:srgbClr val="d4ea6b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PT Astra Serif"/>
              </a:rPr>
              <a:t>  </a:t>
            </a:r>
            <a:r>
              <a:rPr b="0" lang="ru-RU" sz="1200" spc="-1" strike="noStrike">
                <a:latin typeface="PT Astra Serif"/>
              </a:rPr>
              <a:t>Контроль целостности физических барьеров на пути </a:t>
            </a:r>
            <a:endParaRPr b="0" lang="ru-RU" sz="1200" spc="-1" strike="noStrike">
              <a:latin typeface="PT Astra Serif"/>
            </a:endParaRPr>
          </a:p>
          <a:p>
            <a:r>
              <a:rPr b="0" lang="ru-RU" sz="1200" spc="-1" strike="noStrike">
                <a:latin typeface="PT Astra Serif"/>
              </a:rPr>
              <a:t>  </a:t>
            </a:r>
            <a:r>
              <a:rPr b="0" lang="ru-RU" sz="1200" spc="-1" strike="noStrike">
                <a:latin typeface="PT Astra Serif"/>
              </a:rPr>
              <a:t>распространения радиоактивных веществ.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15" name="CustomShape 6"/>
          <p:cNvSpPr/>
          <p:nvPr/>
        </p:nvSpPr>
        <p:spPr>
          <a:xfrm>
            <a:off x="324360" y="3528360"/>
            <a:ext cx="2664000" cy="576000"/>
          </a:xfrm>
          <a:custGeom>
            <a:avLst/>
            <a:gdLst/>
            <a:ahLst/>
            <a:rect l="0" t="0" r="r" b="b"/>
            <a:pathLst>
              <a:path w="7402" h="1602">
                <a:moveTo>
                  <a:pt x="266" y="0"/>
                </a:moveTo>
                <a:lnTo>
                  <a:pt x="267" y="0"/>
                </a:lnTo>
                <a:cubicBezTo>
                  <a:pt x="220" y="0"/>
                  <a:pt x="174" y="12"/>
                  <a:pt x="133" y="36"/>
                </a:cubicBezTo>
                <a:cubicBezTo>
                  <a:pt x="93" y="59"/>
                  <a:pt x="59" y="93"/>
                  <a:pt x="36" y="133"/>
                </a:cubicBezTo>
                <a:cubicBezTo>
                  <a:pt x="12" y="174"/>
                  <a:pt x="0" y="220"/>
                  <a:pt x="0" y="267"/>
                </a:cubicBezTo>
                <a:lnTo>
                  <a:pt x="0" y="1334"/>
                </a:lnTo>
                <a:lnTo>
                  <a:pt x="0" y="1334"/>
                </a:lnTo>
                <a:cubicBezTo>
                  <a:pt x="0" y="1381"/>
                  <a:pt x="12" y="1427"/>
                  <a:pt x="36" y="1468"/>
                </a:cubicBezTo>
                <a:cubicBezTo>
                  <a:pt x="59" y="1508"/>
                  <a:pt x="93" y="1542"/>
                  <a:pt x="133" y="1565"/>
                </a:cubicBezTo>
                <a:cubicBezTo>
                  <a:pt x="174" y="1589"/>
                  <a:pt x="220" y="1601"/>
                  <a:pt x="267" y="1601"/>
                </a:cubicBezTo>
                <a:lnTo>
                  <a:pt x="7134" y="1600"/>
                </a:lnTo>
                <a:lnTo>
                  <a:pt x="7134" y="1601"/>
                </a:lnTo>
                <a:cubicBezTo>
                  <a:pt x="7181" y="1601"/>
                  <a:pt x="7227" y="1589"/>
                  <a:pt x="7268" y="1565"/>
                </a:cubicBezTo>
                <a:cubicBezTo>
                  <a:pt x="7308" y="1542"/>
                  <a:pt x="7342" y="1508"/>
                  <a:pt x="7365" y="1468"/>
                </a:cubicBezTo>
                <a:cubicBezTo>
                  <a:pt x="7389" y="1427"/>
                  <a:pt x="7401" y="1381"/>
                  <a:pt x="7401" y="1334"/>
                </a:cubicBezTo>
                <a:lnTo>
                  <a:pt x="7400" y="266"/>
                </a:lnTo>
                <a:lnTo>
                  <a:pt x="7401" y="267"/>
                </a:lnTo>
                <a:lnTo>
                  <a:pt x="7401" y="267"/>
                </a:lnTo>
                <a:cubicBezTo>
                  <a:pt x="7401" y="220"/>
                  <a:pt x="7389" y="174"/>
                  <a:pt x="7365" y="133"/>
                </a:cubicBezTo>
                <a:cubicBezTo>
                  <a:pt x="7342" y="93"/>
                  <a:pt x="7308" y="59"/>
                  <a:pt x="7268" y="36"/>
                </a:cubicBezTo>
                <a:cubicBezTo>
                  <a:pt x="7227" y="12"/>
                  <a:pt x="7181" y="0"/>
                  <a:pt x="7134" y="0"/>
                </a:cubicBezTo>
                <a:lnTo>
                  <a:pt x="266" y="0"/>
                </a:lnTo>
              </a:path>
            </a:pathLst>
          </a:custGeom>
          <a:solidFill>
            <a:srgbClr val="ffff6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PT Astra Serif"/>
              </a:rPr>
              <a:t>     </a:t>
            </a:r>
            <a:r>
              <a:rPr b="0" lang="ru-RU" sz="1200" spc="-1" strike="noStrike">
                <a:latin typeface="PT Astra Serif"/>
              </a:rPr>
              <a:t>Группа вероятностного анализа</a:t>
            </a:r>
            <a:br/>
            <a:r>
              <a:rPr b="0" lang="ru-RU" sz="1200" spc="-1" strike="noStrike">
                <a:latin typeface="PT Astra Serif"/>
              </a:rPr>
              <a:t>       безопасности и надежности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16" name="CustomShape 7"/>
          <p:cNvSpPr/>
          <p:nvPr/>
        </p:nvSpPr>
        <p:spPr>
          <a:xfrm>
            <a:off x="324360" y="4536360"/>
            <a:ext cx="2664000" cy="576000"/>
          </a:xfrm>
          <a:custGeom>
            <a:avLst/>
            <a:gdLst/>
            <a:ahLst/>
            <a:rect l="0" t="0" r="r" b="b"/>
            <a:pathLst>
              <a:path w="7402" h="1602">
                <a:moveTo>
                  <a:pt x="266" y="0"/>
                </a:moveTo>
                <a:lnTo>
                  <a:pt x="267" y="0"/>
                </a:lnTo>
                <a:cubicBezTo>
                  <a:pt x="220" y="0"/>
                  <a:pt x="174" y="12"/>
                  <a:pt x="133" y="36"/>
                </a:cubicBezTo>
                <a:cubicBezTo>
                  <a:pt x="93" y="59"/>
                  <a:pt x="59" y="93"/>
                  <a:pt x="36" y="133"/>
                </a:cubicBezTo>
                <a:cubicBezTo>
                  <a:pt x="12" y="174"/>
                  <a:pt x="0" y="220"/>
                  <a:pt x="0" y="267"/>
                </a:cubicBezTo>
                <a:lnTo>
                  <a:pt x="0" y="1334"/>
                </a:lnTo>
                <a:lnTo>
                  <a:pt x="0" y="1334"/>
                </a:lnTo>
                <a:cubicBezTo>
                  <a:pt x="0" y="1381"/>
                  <a:pt x="12" y="1427"/>
                  <a:pt x="36" y="1468"/>
                </a:cubicBezTo>
                <a:cubicBezTo>
                  <a:pt x="59" y="1508"/>
                  <a:pt x="93" y="1542"/>
                  <a:pt x="133" y="1565"/>
                </a:cubicBezTo>
                <a:cubicBezTo>
                  <a:pt x="174" y="1589"/>
                  <a:pt x="220" y="1601"/>
                  <a:pt x="267" y="1601"/>
                </a:cubicBezTo>
                <a:lnTo>
                  <a:pt x="7134" y="1600"/>
                </a:lnTo>
                <a:lnTo>
                  <a:pt x="7134" y="1601"/>
                </a:lnTo>
                <a:cubicBezTo>
                  <a:pt x="7181" y="1601"/>
                  <a:pt x="7227" y="1589"/>
                  <a:pt x="7268" y="1565"/>
                </a:cubicBezTo>
                <a:cubicBezTo>
                  <a:pt x="7308" y="1542"/>
                  <a:pt x="7342" y="1508"/>
                  <a:pt x="7365" y="1468"/>
                </a:cubicBezTo>
                <a:cubicBezTo>
                  <a:pt x="7389" y="1427"/>
                  <a:pt x="7401" y="1381"/>
                  <a:pt x="7401" y="1334"/>
                </a:cubicBezTo>
                <a:lnTo>
                  <a:pt x="7400" y="266"/>
                </a:lnTo>
                <a:lnTo>
                  <a:pt x="7401" y="267"/>
                </a:lnTo>
                <a:lnTo>
                  <a:pt x="7401" y="267"/>
                </a:lnTo>
                <a:cubicBezTo>
                  <a:pt x="7401" y="220"/>
                  <a:pt x="7389" y="174"/>
                  <a:pt x="7365" y="133"/>
                </a:cubicBezTo>
                <a:cubicBezTo>
                  <a:pt x="7342" y="93"/>
                  <a:pt x="7308" y="59"/>
                  <a:pt x="7268" y="36"/>
                </a:cubicBezTo>
                <a:cubicBezTo>
                  <a:pt x="7227" y="12"/>
                  <a:pt x="7181" y="0"/>
                  <a:pt x="7134" y="0"/>
                </a:cubicBezTo>
                <a:lnTo>
                  <a:pt x="266" y="0"/>
                </a:lnTo>
              </a:path>
            </a:pathLst>
          </a:custGeom>
          <a:solidFill>
            <a:srgbClr val="ffe994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PT Astra Serif"/>
              </a:rPr>
              <a:t>        </a:t>
            </a:r>
            <a:r>
              <a:rPr b="0" lang="ru-RU" sz="1200" spc="-1" strike="noStrike">
                <a:latin typeface="PT Astra Serif"/>
              </a:rPr>
              <a:t>Группа контроля ядерной </a:t>
            </a:r>
            <a:br/>
            <a:r>
              <a:rPr b="0" lang="ru-RU" sz="1200" spc="-1" strike="noStrike">
                <a:latin typeface="PT Astra Serif"/>
              </a:rPr>
              <a:t>                  безопасности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17" name="CustomShape 8"/>
          <p:cNvSpPr/>
          <p:nvPr/>
        </p:nvSpPr>
        <p:spPr>
          <a:xfrm>
            <a:off x="3528000" y="3420000"/>
            <a:ext cx="3744000" cy="792000"/>
          </a:xfrm>
          <a:custGeom>
            <a:avLst/>
            <a:gdLst/>
            <a:ahLst/>
            <a:rect l="0" t="0" r="r" b="b"/>
            <a:pathLst>
              <a:path w="10402" h="2202">
                <a:moveTo>
                  <a:pt x="366" y="0"/>
                </a:moveTo>
                <a:lnTo>
                  <a:pt x="367" y="0"/>
                </a:lnTo>
                <a:cubicBezTo>
                  <a:pt x="302" y="0"/>
                  <a:pt x="239" y="17"/>
                  <a:pt x="183" y="49"/>
                </a:cubicBezTo>
                <a:cubicBezTo>
                  <a:pt x="128" y="81"/>
                  <a:pt x="81" y="128"/>
                  <a:pt x="49" y="183"/>
                </a:cubicBezTo>
                <a:cubicBezTo>
                  <a:pt x="17" y="239"/>
                  <a:pt x="0" y="302"/>
                  <a:pt x="0" y="367"/>
                </a:cubicBezTo>
                <a:lnTo>
                  <a:pt x="0" y="1834"/>
                </a:lnTo>
                <a:lnTo>
                  <a:pt x="0" y="1834"/>
                </a:lnTo>
                <a:cubicBezTo>
                  <a:pt x="0" y="1899"/>
                  <a:pt x="17" y="1962"/>
                  <a:pt x="49" y="2018"/>
                </a:cubicBezTo>
                <a:cubicBezTo>
                  <a:pt x="81" y="2073"/>
                  <a:pt x="128" y="2120"/>
                  <a:pt x="183" y="2152"/>
                </a:cubicBezTo>
                <a:cubicBezTo>
                  <a:pt x="239" y="2184"/>
                  <a:pt x="302" y="2201"/>
                  <a:pt x="367" y="2201"/>
                </a:cubicBezTo>
                <a:lnTo>
                  <a:pt x="10034" y="2201"/>
                </a:lnTo>
                <a:lnTo>
                  <a:pt x="10034" y="2201"/>
                </a:lnTo>
                <a:cubicBezTo>
                  <a:pt x="10099" y="2201"/>
                  <a:pt x="10162" y="2184"/>
                  <a:pt x="10218" y="2152"/>
                </a:cubicBezTo>
                <a:cubicBezTo>
                  <a:pt x="10273" y="2120"/>
                  <a:pt x="10320" y="2073"/>
                  <a:pt x="10352" y="2018"/>
                </a:cubicBezTo>
                <a:cubicBezTo>
                  <a:pt x="10384" y="1962"/>
                  <a:pt x="10401" y="1899"/>
                  <a:pt x="10401" y="1834"/>
                </a:cubicBezTo>
                <a:lnTo>
                  <a:pt x="10401" y="366"/>
                </a:lnTo>
                <a:lnTo>
                  <a:pt x="10401" y="367"/>
                </a:lnTo>
                <a:lnTo>
                  <a:pt x="10401" y="367"/>
                </a:lnTo>
                <a:cubicBezTo>
                  <a:pt x="10401" y="302"/>
                  <a:pt x="10384" y="239"/>
                  <a:pt x="10352" y="183"/>
                </a:cubicBezTo>
                <a:cubicBezTo>
                  <a:pt x="10320" y="128"/>
                  <a:pt x="10273" y="81"/>
                  <a:pt x="10218" y="49"/>
                </a:cubicBezTo>
                <a:cubicBezTo>
                  <a:pt x="10162" y="17"/>
                  <a:pt x="10099" y="0"/>
                  <a:pt x="10034" y="0"/>
                </a:cubicBezTo>
                <a:lnTo>
                  <a:pt x="366" y="0"/>
                </a:lnTo>
              </a:path>
            </a:pathLst>
          </a:custGeom>
          <a:solidFill>
            <a:srgbClr val="ffff6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PT Astra Serif"/>
              </a:rPr>
              <a:t>Сопровождение вероятностного анализа безопасности.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18" name="CustomShape 9"/>
          <p:cNvSpPr/>
          <p:nvPr/>
        </p:nvSpPr>
        <p:spPr>
          <a:xfrm>
            <a:off x="3528000" y="4428000"/>
            <a:ext cx="3744000" cy="792000"/>
          </a:xfrm>
          <a:custGeom>
            <a:avLst/>
            <a:gdLst/>
            <a:ahLst/>
            <a:rect l="0" t="0" r="r" b="b"/>
            <a:pathLst>
              <a:path w="10402" h="2202">
                <a:moveTo>
                  <a:pt x="366" y="0"/>
                </a:moveTo>
                <a:lnTo>
                  <a:pt x="367" y="0"/>
                </a:lnTo>
                <a:cubicBezTo>
                  <a:pt x="302" y="0"/>
                  <a:pt x="239" y="17"/>
                  <a:pt x="183" y="49"/>
                </a:cubicBezTo>
                <a:cubicBezTo>
                  <a:pt x="128" y="81"/>
                  <a:pt x="81" y="128"/>
                  <a:pt x="49" y="183"/>
                </a:cubicBezTo>
                <a:cubicBezTo>
                  <a:pt x="17" y="239"/>
                  <a:pt x="0" y="302"/>
                  <a:pt x="0" y="367"/>
                </a:cubicBezTo>
                <a:lnTo>
                  <a:pt x="0" y="1834"/>
                </a:lnTo>
                <a:lnTo>
                  <a:pt x="0" y="1834"/>
                </a:lnTo>
                <a:cubicBezTo>
                  <a:pt x="0" y="1899"/>
                  <a:pt x="17" y="1962"/>
                  <a:pt x="49" y="2018"/>
                </a:cubicBezTo>
                <a:cubicBezTo>
                  <a:pt x="81" y="2073"/>
                  <a:pt x="128" y="2120"/>
                  <a:pt x="183" y="2152"/>
                </a:cubicBezTo>
                <a:cubicBezTo>
                  <a:pt x="239" y="2184"/>
                  <a:pt x="302" y="2201"/>
                  <a:pt x="367" y="2201"/>
                </a:cubicBezTo>
                <a:lnTo>
                  <a:pt x="10034" y="2201"/>
                </a:lnTo>
                <a:lnTo>
                  <a:pt x="10034" y="2201"/>
                </a:lnTo>
                <a:cubicBezTo>
                  <a:pt x="10099" y="2201"/>
                  <a:pt x="10162" y="2184"/>
                  <a:pt x="10218" y="2152"/>
                </a:cubicBezTo>
                <a:cubicBezTo>
                  <a:pt x="10273" y="2120"/>
                  <a:pt x="10320" y="2073"/>
                  <a:pt x="10352" y="2018"/>
                </a:cubicBezTo>
                <a:cubicBezTo>
                  <a:pt x="10384" y="1962"/>
                  <a:pt x="10401" y="1899"/>
                  <a:pt x="10401" y="1834"/>
                </a:cubicBezTo>
                <a:lnTo>
                  <a:pt x="10401" y="366"/>
                </a:lnTo>
                <a:lnTo>
                  <a:pt x="10401" y="367"/>
                </a:lnTo>
                <a:lnTo>
                  <a:pt x="10401" y="367"/>
                </a:lnTo>
                <a:cubicBezTo>
                  <a:pt x="10401" y="302"/>
                  <a:pt x="10384" y="239"/>
                  <a:pt x="10352" y="183"/>
                </a:cubicBezTo>
                <a:cubicBezTo>
                  <a:pt x="10320" y="128"/>
                  <a:pt x="10273" y="81"/>
                  <a:pt x="10218" y="49"/>
                </a:cubicBezTo>
                <a:cubicBezTo>
                  <a:pt x="10162" y="17"/>
                  <a:pt x="10099" y="0"/>
                  <a:pt x="10034" y="0"/>
                </a:cubicBezTo>
                <a:lnTo>
                  <a:pt x="366" y="0"/>
                </a:lnTo>
              </a:path>
            </a:pathLst>
          </a:custGeom>
          <a:solidFill>
            <a:srgbClr val="ffe994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PT Astra Serif"/>
              </a:rPr>
              <a:t>Производственный контроль ядерной безопасности.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19" name="CustomShape 10"/>
          <p:cNvSpPr/>
          <p:nvPr/>
        </p:nvSpPr>
        <p:spPr>
          <a:xfrm>
            <a:off x="3025080" y="1612440"/>
            <a:ext cx="466920" cy="295560"/>
          </a:xfrm>
          <a:custGeom>
            <a:avLst/>
            <a:gdLst/>
            <a:ahLst/>
            <a:rect l="0" t="0" r="r" b="b"/>
            <a:pathLst>
              <a:path w="1299" h="823">
                <a:moveTo>
                  <a:pt x="0" y="205"/>
                </a:moveTo>
                <a:lnTo>
                  <a:pt x="973" y="205"/>
                </a:lnTo>
                <a:lnTo>
                  <a:pt x="973" y="0"/>
                </a:lnTo>
                <a:lnTo>
                  <a:pt x="1298" y="411"/>
                </a:lnTo>
                <a:lnTo>
                  <a:pt x="973" y="822"/>
                </a:lnTo>
                <a:lnTo>
                  <a:pt x="973" y="616"/>
                </a:lnTo>
                <a:lnTo>
                  <a:pt x="0" y="616"/>
                </a:lnTo>
                <a:lnTo>
                  <a:pt x="0" y="205"/>
                </a:lnTo>
              </a:path>
            </a:pathLst>
          </a:custGeom>
          <a:solidFill>
            <a:srgbClr val="bf819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11"/>
          <p:cNvSpPr/>
          <p:nvPr/>
        </p:nvSpPr>
        <p:spPr>
          <a:xfrm>
            <a:off x="3025080" y="2656440"/>
            <a:ext cx="466920" cy="295560"/>
          </a:xfrm>
          <a:custGeom>
            <a:avLst/>
            <a:gdLst/>
            <a:ahLst/>
            <a:rect l="0" t="0" r="r" b="b"/>
            <a:pathLst>
              <a:path w="1299" h="823">
                <a:moveTo>
                  <a:pt x="0" y="205"/>
                </a:moveTo>
                <a:lnTo>
                  <a:pt x="973" y="205"/>
                </a:lnTo>
                <a:lnTo>
                  <a:pt x="973" y="0"/>
                </a:lnTo>
                <a:lnTo>
                  <a:pt x="1298" y="411"/>
                </a:lnTo>
                <a:lnTo>
                  <a:pt x="973" y="822"/>
                </a:lnTo>
                <a:lnTo>
                  <a:pt x="973" y="616"/>
                </a:lnTo>
                <a:lnTo>
                  <a:pt x="0" y="616"/>
                </a:lnTo>
                <a:lnTo>
                  <a:pt x="0" y="205"/>
                </a:lnTo>
              </a:path>
            </a:pathLst>
          </a:custGeom>
          <a:solidFill>
            <a:srgbClr val="5eb91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12"/>
          <p:cNvSpPr/>
          <p:nvPr/>
        </p:nvSpPr>
        <p:spPr>
          <a:xfrm>
            <a:off x="3025080" y="3664440"/>
            <a:ext cx="466920" cy="295560"/>
          </a:xfrm>
          <a:custGeom>
            <a:avLst/>
            <a:gdLst/>
            <a:ahLst/>
            <a:rect l="0" t="0" r="r" b="b"/>
            <a:pathLst>
              <a:path w="1299" h="823">
                <a:moveTo>
                  <a:pt x="0" y="205"/>
                </a:moveTo>
                <a:lnTo>
                  <a:pt x="973" y="205"/>
                </a:lnTo>
                <a:lnTo>
                  <a:pt x="973" y="0"/>
                </a:lnTo>
                <a:lnTo>
                  <a:pt x="1298" y="411"/>
                </a:lnTo>
                <a:lnTo>
                  <a:pt x="973" y="822"/>
                </a:lnTo>
                <a:lnTo>
                  <a:pt x="973" y="616"/>
                </a:lnTo>
                <a:lnTo>
                  <a:pt x="0" y="616"/>
                </a:lnTo>
                <a:lnTo>
                  <a:pt x="0" y="205"/>
                </a:lnTo>
              </a:path>
            </a:pathLst>
          </a:custGeom>
          <a:solidFill>
            <a:srgbClr val="ffff38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13"/>
          <p:cNvSpPr/>
          <p:nvPr/>
        </p:nvSpPr>
        <p:spPr>
          <a:xfrm>
            <a:off x="3025080" y="4672440"/>
            <a:ext cx="466920" cy="295560"/>
          </a:xfrm>
          <a:custGeom>
            <a:avLst/>
            <a:gdLst/>
            <a:ahLst/>
            <a:rect l="0" t="0" r="r" b="b"/>
            <a:pathLst>
              <a:path w="1299" h="823">
                <a:moveTo>
                  <a:pt x="0" y="205"/>
                </a:moveTo>
                <a:lnTo>
                  <a:pt x="973" y="205"/>
                </a:lnTo>
                <a:lnTo>
                  <a:pt x="973" y="0"/>
                </a:lnTo>
                <a:lnTo>
                  <a:pt x="1298" y="411"/>
                </a:lnTo>
                <a:lnTo>
                  <a:pt x="973" y="822"/>
                </a:lnTo>
                <a:lnTo>
                  <a:pt x="973" y="616"/>
                </a:lnTo>
                <a:lnTo>
                  <a:pt x="0" y="616"/>
                </a:lnTo>
                <a:lnTo>
                  <a:pt x="0" y="205"/>
                </a:lnTo>
              </a:path>
            </a:pathLst>
          </a:custGeom>
          <a:solidFill>
            <a:srgbClr val="ffd428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14"/>
          <p:cNvSpPr/>
          <p:nvPr/>
        </p:nvSpPr>
        <p:spPr>
          <a:xfrm>
            <a:off x="324360" y="819000"/>
            <a:ext cx="2664000" cy="405000"/>
          </a:xfrm>
          <a:custGeom>
            <a:avLst/>
            <a:gdLst/>
            <a:ahLst/>
            <a:rect l="0" t="0" r="r" b="b"/>
            <a:pathLst>
              <a:path w="7402" h="1127">
                <a:moveTo>
                  <a:pt x="187" y="0"/>
                </a:moveTo>
                <a:lnTo>
                  <a:pt x="188" y="0"/>
                </a:lnTo>
                <a:cubicBezTo>
                  <a:pt x="155" y="0"/>
                  <a:pt x="122" y="9"/>
                  <a:pt x="94" y="25"/>
                </a:cubicBezTo>
                <a:cubicBezTo>
                  <a:pt x="65" y="42"/>
                  <a:pt x="42" y="65"/>
                  <a:pt x="25" y="94"/>
                </a:cubicBezTo>
                <a:cubicBezTo>
                  <a:pt x="9" y="122"/>
                  <a:pt x="0" y="155"/>
                  <a:pt x="0" y="188"/>
                </a:cubicBezTo>
                <a:lnTo>
                  <a:pt x="0" y="938"/>
                </a:lnTo>
                <a:lnTo>
                  <a:pt x="0" y="938"/>
                </a:lnTo>
                <a:cubicBezTo>
                  <a:pt x="0" y="971"/>
                  <a:pt x="9" y="1004"/>
                  <a:pt x="25" y="1032"/>
                </a:cubicBezTo>
                <a:cubicBezTo>
                  <a:pt x="42" y="1061"/>
                  <a:pt x="65" y="1084"/>
                  <a:pt x="94" y="1101"/>
                </a:cubicBezTo>
                <a:cubicBezTo>
                  <a:pt x="122" y="1117"/>
                  <a:pt x="155" y="1126"/>
                  <a:pt x="188" y="1126"/>
                </a:cubicBezTo>
                <a:lnTo>
                  <a:pt x="7213" y="1126"/>
                </a:lnTo>
                <a:lnTo>
                  <a:pt x="7213" y="1126"/>
                </a:lnTo>
                <a:cubicBezTo>
                  <a:pt x="7246" y="1126"/>
                  <a:pt x="7279" y="1117"/>
                  <a:pt x="7307" y="1101"/>
                </a:cubicBezTo>
                <a:cubicBezTo>
                  <a:pt x="7336" y="1084"/>
                  <a:pt x="7359" y="1061"/>
                  <a:pt x="7376" y="1032"/>
                </a:cubicBezTo>
                <a:cubicBezTo>
                  <a:pt x="7392" y="1004"/>
                  <a:pt x="7401" y="971"/>
                  <a:pt x="7401" y="938"/>
                </a:cubicBezTo>
                <a:lnTo>
                  <a:pt x="7401" y="187"/>
                </a:lnTo>
                <a:lnTo>
                  <a:pt x="7401" y="188"/>
                </a:lnTo>
                <a:lnTo>
                  <a:pt x="7401" y="188"/>
                </a:lnTo>
                <a:cubicBezTo>
                  <a:pt x="7401" y="155"/>
                  <a:pt x="7392" y="122"/>
                  <a:pt x="7376" y="94"/>
                </a:cubicBezTo>
                <a:cubicBezTo>
                  <a:pt x="7359" y="65"/>
                  <a:pt x="7336" y="42"/>
                  <a:pt x="7307" y="25"/>
                </a:cubicBezTo>
                <a:cubicBezTo>
                  <a:pt x="7279" y="9"/>
                  <a:pt x="7246" y="0"/>
                  <a:pt x="7213" y="0"/>
                </a:cubicBezTo>
                <a:lnTo>
                  <a:pt x="187" y="0"/>
                </a:lnTo>
              </a:path>
            </a:pathLst>
          </a:custGeom>
          <a:solidFill>
            <a:srgbClr val="ffd8c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PT Astra Serif"/>
              </a:rPr>
              <a:t>           </a:t>
            </a:r>
            <a:r>
              <a:rPr b="0" lang="ru-RU" sz="1200" spc="-1" strike="noStrike">
                <a:latin typeface="PT Astra Serif"/>
              </a:rPr>
              <a:t>Структурная единица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24" name="CustomShape 15"/>
          <p:cNvSpPr/>
          <p:nvPr/>
        </p:nvSpPr>
        <p:spPr>
          <a:xfrm>
            <a:off x="3528720" y="819000"/>
            <a:ext cx="3743280" cy="405000"/>
          </a:xfrm>
          <a:custGeom>
            <a:avLst/>
            <a:gdLst/>
            <a:ahLst/>
            <a:rect l="0" t="0" r="r" b="b"/>
            <a:pathLst>
              <a:path w="10400" h="1127">
                <a:moveTo>
                  <a:pt x="187" y="0"/>
                </a:moveTo>
                <a:lnTo>
                  <a:pt x="188" y="0"/>
                </a:lnTo>
                <a:cubicBezTo>
                  <a:pt x="155" y="0"/>
                  <a:pt x="122" y="9"/>
                  <a:pt x="94" y="25"/>
                </a:cubicBezTo>
                <a:cubicBezTo>
                  <a:pt x="65" y="42"/>
                  <a:pt x="42" y="65"/>
                  <a:pt x="25" y="94"/>
                </a:cubicBezTo>
                <a:cubicBezTo>
                  <a:pt x="9" y="122"/>
                  <a:pt x="0" y="155"/>
                  <a:pt x="0" y="188"/>
                </a:cubicBezTo>
                <a:lnTo>
                  <a:pt x="0" y="938"/>
                </a:lnTo>
                <a:lnTo>
                  <a:pt x="0" y="938"/>
                </a:lnTo>
                <a:cubicBezTo>
                  <a:pt x="0" y="971"/>
                  <a:pt x="9" y="1004"/>
                  <a:pt x="25" y="1032"/>
                </a:cubicBezTo>
                <a:cubicBezTo>
                  <a:pt x="42" y="1061"/>
                  <a:pt x="65" y="1084"/>
                  <a:pt x="94" y="1101"/>
                </a:cubicBezTo>
                <a:cubicBezTo>
                  <a:pt x="122" y="1117"/>
                  <a:pt x="155" y="1126"/>
                  <a:pt x="188" y="1126"/>
                </a:cubicBezTo>
                <a:lnTo>
                  <a:pt x="10211" y="1126"/>
                </a:lnTo>
                <a:lnTo>
                  <a:pt x="10211" y="1126"/>
                </a:lnTo>
                <a:cubicBezTo>
                  <a:pt x="10244" y="1126"/>
                  <a:pt x="10277" y="1117"/>
                  <a:pt x="10305" y="1101"/>
                </a:cubicBezTo>
                <a:cubicBezTo>
                  <a:pt x="10334" y="1084"/>
                  <a:pt x="10357" y="1061"/>
                  <a:pt x="10374" y="1032"/>
                </a:cubicBezTo>
                <a:cubicBezTo>
                  <a:pt x="10390" y="1004"/>
                  <a:pt x="10399" y="971"/>
                  <a:pt x="10399" y="938"/>
                </a:cubicBezTo>
                <a:lnTo>
                  <a:pt x="10399" y="187"/>
                </a:lnTo>
                <a:lnTo>
                  <a:pt x="10399" y="188"/>
                </a:lnTo>
                <a:lnTo>
                  <a:pt x="10399" y="188"/>
                </a:lnTo>
                <a:cubicBezTo>
                  <a:pt x="10399" y="155"/>
                  <a:pt x="10390" y="122"/>
                  <a:pt x="10374" y="94"/>
                </a:cubicBezTo>
                <a:cubicBezTo>
                  <a:pt x="10357" y="65"/>
                  <a:pt x="10334" y="42"/>
                  <a:pt x="10305" y="25"/>
                </a:cubicBezTo>
                <a:cubicBezTo>
                  <a:pt x="10277" y="9"/>
                  <a:pt x="10244" y="0"/>
                  <a:pt x="10211" y="0"/>
                </a:cubicBezTo>
                <a:lnTo>
                  <a:pt x="187" y="0"/>
                </a:lnTo>
              </a:path>
            </a:pathLst>
          </a:custGeom>
          <a:solidFill>
            <a:srgbClr val="ffd8c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PT Astra Serif"/>
              </a:rPr>
              <a:t>                             </a:t>
            </a:r>
            <a:r>
              <a:rPr b="0" lang="ru-RU" sz="1200" spc="-1" strike="noStrike">
                <a:latin typeface="PT Astra Serif"/>
              </a:rPr>
              <a:t>Основные функции</a:t>
            </a:r>
            <a:endParaRPr b="0" lang="ru-RU" sz="1200" spc="-1" strike="noStrike">
              <a:latin typeface="PT Astra Serif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2"/>
          <a:stretch/>
        </p:blipFill>
        <p:spPr>
          <a:xfrm>
            <a:off x="7524000" y="216000"/>
            <a:ext cx="1656000" cy="1726200"/>
          </a:xfrm>
          <a:prstGeom prst="rect">
            <a:avLst/>
          </a:prstGeom>
          <a:ln w="0">
            <a:noFill/>
          </a:ln>
        </p:spPr>
      </p:pic>
      <p:pic>
        <p:nvPicPr>
          <p:cNvPr id="126" name="" descr=""/>
          <p:cNvPicPr/>
          <p:nvPr/>
        </p:nvPicPr>
        <p:blipFill>
          <a:blip r:embed="rId3"/>
          <a:stretch/>
        </p:blipFill>
        <p:spPr>
          <a:xfrm>
            <a:off x="7488000" y="2016000"/>
            <a:ext cx="2340000" cy="1590840"/>
          </a:xfrm>
          <a:prstGeom prst="rect">
            <a:avLst/>
          </a:prstGeom>
          <a:ln w="0">
            <a:noFill/>
          </a:ln>
        </p:spPr>
      </p:pic>
      <p:pic>
        <p:nvPicPr>
          <p:cNvPr id="127" name="" descr=""/>
          <p:cNvPicPr/>
          <p:nvPr/>
        </p:nvPicPr>
        <p:blipFill>
          <a:blip r:embed="rId4"/>
          <a:stretch/>
        </p:blipFill>
        <p:spPr>
          <a:xfrm>
            <a:off x="7488000" y="3684600"/>
            <a:ext cx="2380680" cy="1560240"/>
          </a:xfrm>
          <a:prstGeom prst="rect">
            <a:avLst/>
          </a:prstGeom>
          <a:ln w="0">
            <a:noFill/>
          </a:ln>
        </p:spPr>
      </p:pic>
      <p:pic>
        <p:nvPicPr>
          <p:cNvPr id="128" name="" descr=""/>
          <p:cNvPicPr/>
          <p:nvPr/>
        </p:nvPicPr>
        <p:blipFill>
          <a:blip r:embed="rId5"/>
          <a:stretch/>
        </p:blipFill>
        <p:spPr>
          <a:xfrm>
            <a:off x="8856000" y="756000"/>
            <a:ext cx="951840" cy="118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6cb3ff"/>
            </a:gs>
            <a:gs pos="100000">
              <a:srgbClr val="dee6ef"/>
            </a:gs>
          </a:gsLst>
          <a:path path="rect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81800" y="72000"/>
            <a:ext cx="7738200" cy="612000"/>
          </a:xfrm>
          <a:custGeom>
            <a:avLst/>
            <a:gdLst/>
            <a:ahLst/>
            <a:rect l="0" t="0" r="r" b="b"/>
            <a:pathLst>
              <a:path w="21497" h="1702">
                <a:moveTo>
                  <a:pt x="283" y="0"/>
                </a:moveTo>
                <a:lnTo>
                  <a:pt x="284" y="0"/>
                </a:lnTo>
                <a:cubicBezTo>
                  <a:pt x="234" y="0"/>
                  <a:pt x="185" y="13"/>
                  <a:pt x="142" y="38"/>
                </a:cubicBezTo>
                <a:cubicBezTo>
                  <a:pt x="99" y="63"/>
                  <a:pt x="63" y="99"/>
                  <a:pt x="38" y="142"/>
                </a:cubicBezTo>
                <a:cubicBezTo>
                  <a:pt x="13" y="185"/>
                  <a:pt x="0" y="234"/>
                  <a:pt x="0" y="284"/>
                </a:cubicBezTo>
                <a:lnTo>
                  <a:pt x="0" y="1417"/>
                </a:lnTo>
                <a:lnTo>
                  <a:pt x="0" y="1418"/>
                </a:lnTo>
                <a:cubicBezTo>
                  <a:pt x="0" y="1467"/>
                  <a:pt x="13" y="1516"/>
                  <a:pt x="38" y="1559"/>
                </a:cubicBezTo>
                <a:cubicBezTo>
                  <a:pt x="63" y="1602"/>
                  <a:pt x="99" y="1638"/>
                  <a:pt x="142" y="1663"/>
                </a:cubicBezTo>
                <a:cubicBezTo>
                  <a:pt x="185" y="1688"/>
                  <a:pt x="234" y="1701"/>
                  <a:pt x="284" y="1701"/>
                </a:cubicBezTo>
                <a:lnTo>
                  <a:pt x="21212" y="1701"/>
                </a:lnTo>
                <a:lnTo>
                  <a:pt x="21213" y="1701"/>
                </a:lnTo>
                <a:cubicBezTo>
                  <a:pt x="21262" y="1701"/>
                  <a:pt x="21311" y="1688"/>
                  <a:pt x="21354" y="1663"/>
                </a:cubicBezTo>
                <a:cubicBezTo>
                  <a:pt x="21397" y="1638"/>
                  <a:pt x="21433" y="1602"/>
                  <a:pt x="21458" y="1559"/>
                </a:cubicBezTo>
                <a:cubicBezTo>
                  <a:pt x="21483" y="1516"/>
                  <a:pt x="21496" y="1467"/>
                  <a:pt x="21496" y="1418"/>
                </a:cubicBezTo>
                <a:lnTo>
                  <a:pt x="21496" y="283"/>
                </a:lnTo>
                <a:lnTo>
                  <a:pt x="21496" y="284"/>
                </a:lnTo>
                <a:lnTo>
                  <a:pt x="21496" y="283"/>
                </a:lnTo>
                <a:cubicBezTo>
                  <a:pt x="21496" y="234"/>
                  <a:pt x="21483" y="185"/>
                  <a:pt x="21458" y="142"/>
                </a:cubicBezTo>
                <a:cubicBezTo>
                  <a:pt x="21433" y="99"/>
                  <a:pt x="21397" y="63"/>
                  <a:pt x="21354" y="38"/>
                </a:cubicBezTo>
                <a:cubicBezTo>
                  <a:pt x="21311" y="13"/>
                  <a:pt x="21262" y="0"/>
                  <a:pt x="21213" y="0"/>
                </a:cubicBezTo>
                <a:lnTo>
                  <a:pt x="283" y="0"/>
                </a:lnTo>
              </a:path>
            </a:pathLst>
          </a:custGeom>
          <a:solidFill>
            <a:srgbClr val="dcecf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1" lang="ru-RU" sz="1600" spc="-1" strike="noStrike">
                <a:latin typeface="PT Astra Serif"/>
              </a:rPr>
              <a:t>Потребность в молодых специалистах в ОЯБиН Курской АЭС-2 на 2022-2023 года</a:t>
            </a:r>
            <a:endParaRPr b="0" lang="ru-RU" sz="1600" spc="-1" strike="noStrike">
              <a:latin typeface="PT Astra Serif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72000" y="756000"/>
            <a:ext cx="9936000" cy="4788000"/>
          </a:xfrm>
          <a:prstGeom prst="rect">
            <a:avLst/>
          </a:prstGeom>
          <a:ln w="0">
            <a:noFill/>
          </a:ln>
        </p:spPr>
      </p:pic>
      <p:sp>
        <p:nvSpPr>
          <p:cNvPr id="131" name="CustomShape 2"/>
          <p:cNvSpPr/>
          <p:nvPr/>
        </p:nvSpPr>
        <p:spPr>
          <a:xfrm>
            <a:off x="180000" y="1476000"/>
            <a:ext cx="2016000" cy="792000"/>
          </a:xfrm>
          <a:custGeom>
            <a:avLst/>
            <a:gdLst/>
            <a:ahLst/>
            <a:rect l="0" t="0" r="r" b="b"/>
            <a:pathLst>
              <a:path w="5602" h="2202">
                <a:moveTo>
                  <a:pt x="366" y="0"/>
                </a:moveTo>
                <a:lnTo>
                  <a:pt x="367" y="0"/>
                </a:lnTo>
                <a:cubicBezTo>
                  <a:pt x="302" y="0"/>
                  <a:pt x="239" y="17"/>
                  <a:pt x="183" y="49"/>
                </a:cubicBezTo>
                <a:cubicBezTo>
                  <a:pt x="128" y="81"/>
                  <a:pt x="81" y="128"/>
                  <a:pt x="49" y="183"/>
                </a:cubicBezTo>
                <a:cubicBezTo>
                  <a:pt x="17" y="239"/>
                  <a:pt x="0" y="302"/>
                  <a:pt x="0" y="367"/>
                </a:cubicBezTo>
                <a:lnTo>
                  <a:pt x="0" y="1834"/>
                </a:lnTo>
                <a:lnTo>
                  <a:pt x="0" y="1834"/>
                </a:lnTo>
                <a:cubicBezTo>
                  <a:pt x="0" y="1899"/>
                  <a:pt x="17" y="1962"/>
                  <a:pt x="49" y="2018"/>
                </a:cubicBezTo>
                <a:cubicBezTo>
                  <a:pt x="81" y="2073"/>
                  <a:pt x="128" y="2120"/>
                  <a:pt x="183" y="2152"/>
                </a:cubicBezTo>
                <a:cubicBezTo>
                  <a:pt x="239" y="2184"/>
                  <a:pt x="302" y="2201"/>
                  <a:pt x="367" y="2201"/>
                </a:cubicBezTo>
                <a:lnTo>
                  <a:pt x="5234" y="2201"/>
                </a:lnTo>
                <a:lnTo>
                  <a:pt x="5234" y="2201"/>
                </a:lnTo>
                <a:cubicBezTo>
                  <a:pt x="5299" y="2201"/>
                  <a:pt x="5362" y="2184"/>
                  <a:pt x="5418" y="2152"/>
                </a:cubicBezTo>
                <a:cubicBezTo>
                  <a:pt x="5473" y="2120"/>
                  <a:pt x="5520" y="2073"/>
                  <a:pt x="5552" y="2018"/>
                </a:cubicBezTo>
                <a:cubicBezTo>
                  <a:pt x="5584" y="1962"/>
                  <a:pt x="5601" y="1899"/>
                  <a:pt x="5601" y="1834"/>
                </a:cubicBezTo>
                <a:lnTo>
                  <a:pt x="5601" y="366"/>
                </a:lnTo>
                <a:lnTo>
                  <a:pt x="5601" y="367"/>
                </a:lnTo>
                <a:lnTo>
                  <a:pt x="5601" y="367"/>
                </a:lnTo>
                <a:cubicBezTo>
                  <a:pt x="5601" y="302"/>
                  <a:pt x="5584" y="239"/>
                  <a:pt x="5552" y="183"/>
                </a:cubicBezTo>
                <a:cubicBezTo>
                  <a:pt x="5520" y="128"/>
                  <a:pt x="5473" y="81"/>
                  <a:pt x="5418" y="49"/>
                </a:cubicBezTo>
                <a:cubicBezTo>
                  <a:pt x="5362" y="17"/>
                  <a:pt x="5299" y="0"/>
                  <a:pt x="5234" y="0"/>
                </a:cubicBezTo>
                <a:lnTo>
                  <a:pt x="366" y="0"/>
                </a:lnTo>
              </a:path>
            </a:pathLst>
          </a:custGeom>
          <a:solidFill>
            <a:srgbClr val="e0c2c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PT Astra Serif"/>
              </a:rPr>
              <a:t>Инженер без категории </a:t>
            </a:r>
            <a:br/>
            <a:r>
              <a:rPr b="0" lang="ru-RU" sz="1200" spc="-1" strike="noStrike">
                <a:latin typeface="PT Astra Serif"/>
              </a:rPr>
              <a:t>ядерно-физической </a:t>
            </a:r>
            <a:br/>
            <a:r>
              <a:rPr b="0" lang="ru-RU" sz="1200" spc="-1" strike="noStrike">
                <a:latin typeface="PT Astra Serif"/>
              </a:rPr>
              <a:t>лаборатории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180360" y="2475000"/>
            <a:ext cx="2015640" cy="765000"/>
          </a:xfrm>
          <a:custGeom>
            <a:avLst/>
            <a:gdLst/>
            <a:ahLst/>
            <a:rect l="0" t="0" r="r" b="b"/>
            <a:pathLst>
              <a:path w="5601" h="2127">
                <a:moveTo>
                  <a:pt x="354" y="0"/>
                </a:moveTo>
                <a:lnTo>
                  <a:pt x="354" y="0"/>
                </a:lnTo>
                <a:cubicBezTo>
                  <a:pt x="292" y="0"/>
                  <a:pt x="231" y="16"/>
                  <a:pt x="177" y="47"/>
                </a:cubicBezTo>
                <a:cubicBezTo>
                  <a:pt x="123" y="79"/>
                  <a:pt x="79" y="123"/>
                  <a:pt x="47" y="177"/>
                </a:cubicBezTo>
                <a:cubicBezTo>
                  <a:pt x="16" y="231"/>
                  <a:pt x="0" y="292"/>
                  <a:pt x="0" y="354"/>
                </a:cubicBezTo>
                <a:lnTo>
                  <a:pt x="0" y="1771"/>
                </a:lnTo>
                <a:lnTo>
                  <a:pt x="0" y="1772"/>
                </a:lnTo>
                <a:cubicBezTo>
                  <a:pt x="0" y="1834"/>
                  <a:pt x="16" y="1895"/>
                  <a:pt x="47" y="1949"/>
                </a:cubicBezTo>
                <a:cubicBezTo>
                  <a:pt x="79" y="2003"/>
                  <a:pt x="123" y="2047"/>
                  <a:pt x="177" y="2079"/>
                </a:cubicBezTo>
                <a:cubicBezTo>
                  <a:pt x="231" y="2110"/>
                  <a:pt x="292" y="2126"/>
                  <a:pt x="354" y="2126"/>
                </a:cubicBezTo>
                <a:lnTo>
                  <a:pt x="5245" y="2126"/>
                </a:lnTo>
                <a:lnTo>
                  <a:pt x="5246" y="2126"/>
                </a:lnTo>
                <a:cubicBezTo>
                  <a:pt x="5308" y="2126"/>
                  <a:pt x="5369" y="2110"/>
                  <a:pt x="5423" y="2079"/>
                </a:cubicBezTo>
                <a:cubicBezTo>
                  <a:pt x="5477" y="2047"/>
                  <a:pt x="5521" y="2003"/>
                  <a:pt x="5553" y="1949"/>
                </a:cubicBezTo>
                <a:cubicBezTo>
                  <a:pt x="5584" y="1895"/>
                  <a:pt x="5600" y="1834"/>
                  <a:pt x="5600" y="1772"/>
                </a:cubicBezTo>
                <a:lnTo>
                  <a:pt x="5599" y="354"/>
                </a:lnTo>
                <a:lnTo>
                  <a:pt x="5600" y="354"/>
                </a:lnTo>
                <a:lnTo>
                  <a:pt x="5600" y="354"/>
                </a:lnTo>
                <a:cubicBezTo>
                  <a:pt x="5600" y="292"/>
                  <a:pt x="5584" y="231"/>
                  <a:pt x="5553" y="177"/>
                </a:cubicBezTo>
                <a:cubicBezTo>
                  <a:pt x="5521" y="123"/>
                  <a:pt x="5477" y="79"/>
                  <a:pt x="5423" y="47"/>
                </a:cubicBezTo>
                <a:cubicBezTo>
                  <a:pt x="5369" y="16"/>
                  <a:pt x="5308" y="0"/>
                  <a:pt x="5246" y="0"/>
                </a:cubicBezTo>
                <a:lnTo>
                  <a:pt x="354" y="0"/>
                </a:lnTo>
              </a:path>
            </a:pathLst>
          </a:custGeom>
          <a:solidFill>
            <a:srgbClr val="d4ea6b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latin typeface="PT Astra Serif"/>
              </a:rPr>
              <a:t>Инженер без категории </a:t>
            </a:r>
            <a:br/>
            <a:r>
              <a:rPr b="0" lang="ru-RU" sz="1200" spc="-1" strike="noStrike">
                <a:latin typeface="PT Astra Serif"/>
              </a:rPr>
              <a:t>лаборатории спектрометрии</a:t>
            </a:r>
            <a:endParaRPr b="0" lang="ru-RU" sz="1200" spc="-1" strike="noStrike">
              <a:latin typeface="PT Astra Serif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latin typeface="PT Astra Serif"/>
              </a:rPr>
              <a:t>и контроля герметичности </a:t>
            </a:r>
            <a:br/>
            <a:r>
              <a:rPr b="0" lang="ru-RU" sz="1200" spc="-1" strike="noStrike">
                <a:latin typeface="PT Astra Serif"/>
              </a:rPr>
              <a:t>оболочек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180360" y="3483000"/>
            <a:ext cx="2015640" cy="801000"/>
          </a:xfrm>
          <a:custGeom>
            <a:avLst/>
            <a:gdLst/>
            <a:ahLst/>
            <a:rect l="0" t="0" r="r" b="b"/>
            <a:pathLst>
              <a:path w="5601" h="2227">
                <a:moveTo>
                  <a:pt x="371" y="0"/>
                </a:moveTo>
                <a:lnTo>
                  <a:pt x="371" y="0"/>
                </a:lnTo>
                <a:cubicBezTo>
                  <a:pt x="306" y="0"/>
                  <a:pt x="242" y="17"/>
                  <a:pt x="185" y="50"/>
                </a:cubicBezTo>
                <a:cubicBezTo>
                  <a:pt x="129" y="82"/>
                  <a:pt x="82" y="129"/>
                  <a:pt x="50" y="186"/>
                </a:cubicBezTo>
                <a:cubicBezTo>
                  <a:pt x="17" y="242"/>
                  <a:pt x="0" y="306"/>
                  <a:pt x="0" y="371"/>
                </a:cubicBezTo>
                <a:lnTo>
                  <a:pt x="0" y="1855"/>
                </a:lnTo>
                <a:lnTo>
                  <a:pt x="0" y="1855"/>
                </a:lnTo>
                <a:cubicBezTo>
                  <a:pt x="0" y="1920"/>
                  <a:pt x="17" y="1984"/>
                  <a:pt x="50" y="2041"/>
                </a:cubicBezTo>
                <a:cubicBezTo>
                  <a:pt x="82" y="2097"/>
                  <a:pt x="129" y="2144"/>
                  <a:pt x="186" y="2176"/>
                </a:cubicBezTo>
                <a:cubicBezTo>
                  <a:pt x="242" y="2209"/>
                  <a:pt x="306" y="2226"/>
                  <a:pt x="371" y="2226"/>
                </a:cubicBezTo>
                <a:lnTo>
                  <a:pt x="5228" y="2226"/>
                </a:lnTo>
                <a:lnTo>
                  <a:pt x="5229" y="2226"/>
                </a:lnTo>
                <a:cubicBezTo>
                  <a:pt x="5294" y="2226"/>
                  <a:pt x="5358" y="2209"/>
                  <a:pt x="5414" y="2176"/>
                </a:cubicBezTo>
                <a:cubicBezTo>
                  <a:pt x="5471" y="2144"/>
                  <a:pt x="5518" y="2097"/>
                  <a:pt x="5550" y="2041"/>
                </a:cubicBezTo>
                <a:cubicBezTo>
                  <a:pt x="5583" y="1984"/>
                  <a:pt x="5600" y="1920"/>
                  <a:pt x="5600" y="1855"/>
                </a:cubicBezTo>
                <a:lnTo>
                  <a:pt x="5599" y="371"/>
                </a:lnTo>
                <a:lnTo>
                  <a:pt x="5600" y="371"/>
                </a:lnTo>
                <a:lnTo>
                  <a:pt x="5600" y="371"/>
                </a:lnTo>
                <a:cubicBezTo>
                  <a:pt x="5600" y="306"/>
                  <a:pt x="5583" y="242"/>
                  <a:pt x="5550" y="186"/>
                </a:cubicBezTo>
                <a:cubicBezTo>
                  <a:pt x="5518" y="129"/>
                  <a:pt x="5471" y="82"/>
                  <a:pt x="5414" y="50"/>
                </a:cubicBezTo>
                <a:cubicBezTo>
                  <a:pt x="5358" y="17"/>
                  <a:pt x="5294" y="0"/>
                  <a:pt x="5229" y="0"/>
                </a:cubicBezTo>
                <a:lnTo>
                  <a:pt x="371" y="0"/>
                </a:lnTo>
              </a:path>
            </a:pathLst>
          </a:custGeom>
          <a:solidFill>
            <a:srgbClr val="ffff6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latin typeface="PT Astra Serif"/>
              </a:rPr>
              <a:t>Инженер без категории </a:t>
            </a:r>
            <a:br/>
            <a:r>
              <a:rPr b="0" lang="ru-RU" sz="1200" spc="-1" strike="noStrike">
                <a:latin typeface="PT Astra Serif"/>
              </a:rPr>
              <a:t>группы  вероятностного </a:t>
            </a:r>
            <a:br/>
            <a:r>
              <a:rPr b="0" lang="ru-RU" sz="1200" spc="-1" strike="noStrike">
                <a:latin typeface="PT Astra Serif"/>
              </a:rPr>
              <a:t>анализа безопасности</a:t>
            </a:r>
            <a:br/>
            <a:r>
              <a:rPr b="0" lang="ru-RU" sz="1200" spc="-1" strike="noStrike">
                <a:latin typeface="PT Astra Serif"/>
              </a:rPr>
              <a:t>и надежности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180360" y="4536000"/>
            <a:ext cx="2015640" cy="756000"/>
          </a:xfrm>
          <a:custGeom>
            <a:avLst/>
            <a:gdLst/>
            <a:ahLst/>
            <a:rect l="0" t="0" r="r" b="b"/>
            <a:pathLst>
              <a:path w="5601" h="2102">
                <a:moveTo>
                  <a:pt x="350" y="0"/>
                </a:moveTo>
                <a:lnTo>
                  <a:pt x="350" y="0"/>
                </a:lnTo>
                <a:cubicBezTo>
                  <a:pt x="289" y="0"/>
                  <a:pt x="228" y="16"/>
                  <a:pt x="175" y="47"/>
                </a:cubicBezTo>
                <a:cubicBezTo>
                  <a:pt x="122" y="78"/>
                  <a:pt x="78" y="122"/>
                  <a:pt x="47" y="175"/>
                </a:cubicBezTo>
                <a:cubicBezTo>
                  <a:pt x="16" y="228"/>
                  <a:pt x="0" y="289"/>
                  <a:pt x="0" y="350"/>
                </a:cubicBezTo>
                <a:lnTo>
                  <a:pt x="0" y="1750"/>
                </a:lnTo>
                <a:lnTo>
                  <a:pt x="0" y="1751"/>
                </a:lnTo>
                <a:cubicBezTo>
                  <a:pt x="0" y="1812"/>
                  <a:pt x="16" y="1873"/>
                  <a:pt x="47" y="1926"/>
                </a:cubicBezTo>
                <a:cubicBezTo>
                  <a:pt x="78" y="1979"/>
                  <a:pt x="122" y="2023"/>
                  <a:pt x="175" y="2054"/>
                </a:cubicBezTo>
                <a:cubicBezTo>
                  <a:pt x="228" y="2085"/>
                  <a:pt x="289" y="2101"/>
                  <a:pt x="350" y="2101"/>
                </a:cubicBezTo>
                <a:lnTo>
                  <a:pt x="5249" y="2101"/>
                </a:lnTo>
                <a:lnTo>
                  <a:pt x="5250" y="2101"/>
                </a:lnTo>
                <a:cubicBezTo>
                  <a:pt x="5311" y="2101"/>
                  <a:pt x="5372" y="2085"/>
                  <a:pt x="5425" y="2054"/>
                </a:cubicBezTo>
                <a:cubicBezTo>
                  <a:pt x="5478" y="2023"/>
                  <a:pt x="5522" y="1979"/>
                  <a:pt x="5553" y="1926"/>
                </a:cubicBezTo>
                <a:cubicBezTo>
                  <a:pt x="5584" y="1873"/>
                  <a:pt x="5600" y="1812"/>
                  <a:pt x="5600" y="1751"/>
                </a:cubicBezTo>
                <a:lnTo>
                  <a:pt x="5600" y="350"/>
                </a:lnTo>
                <a:lnTo>
                  <a:pt x="5600" y="350"/>
                </a:lnTo>
                <a:lnTo>
                  <a:pt x="5600" y="350"/>
                </a:lnTo>
                <a:cubicBezTo>
                  <a:pt x="5600" y="289"/>
                  <a:pt x="5584" y="228"/>
                  <a:pt x="5553" y="175"/>
                </a:cubicBezTo>
                <a:cubicBezTo>
                  <a:pt x="5522" y="122"/>
                  <a:pt x="5478" y="78"/>
                  <a:pt x="5425" y="47"/>
                </a:cubicBezTo>
                <a:cubicBezTo>
                  <a:pt x="5372" y="16"/>
                  <a:pt x="5311" y="0"/>
                  <a:pt x="5250" y="0"/>
                </a:cubicBezTo>
                <a:lnTo>
                  <a:pt x="350" y="0"/>
                </a:lnTo>
              </a:path>
            </a:pathLst>
          </a:custGeom>
          <a:solidFill>
            <a:srgbClr val="ffe994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latin typeface="PT Astra Serif"/>
              </a:rPr>
              <a:t>Инженер без категории </a:t>
            </a:r>
            <a:br/>
            <a:r>
              <a:rPr b="0" lang="ru-RU" sz="1200" spc="-1" strike="noStrike">
                <a:latin typeface="PT Astra Serif"/>
              </a:rPr>
              <a:t>группы контроля ядерной </a:t>
            </a:r>
            <a:br/>
            <a:r>
              <a:rPr b="0" lang="ru-RU" sz="1200" spc="-1" strike="noStrike">
                <a:latin typeface="PT Astra Serif"/>
              </a:rPr>
              <a:t>безопасности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35" name="CustomShape 6"/>
          <p:cNvSpPr/>
          <p:nvPr/>
        </p:nvSpPr>
        <p:spPr>
          <a:xfrm>
            <a:off x="2376360" y="1476360"/>
            <a:ext cx="575640" cy="792000"/>
          </a:xfrm>
          <a:custGeom>
            <a:avLst/>
            <a:gdLst/>
            <a:ahLst/>
            <a:rect l="0" t="0" r="r" b="b"/>
            <a:pathLst>
              <a:path w="1601" h="2202">
                <a:moveTo>
                  <a:pt x="266" y="0"/>
                </a:moveTo>
                <a:lnTo>
                  <a:pt x="267" y="0"/>
                </a:lnTo>
                <a:cubicBezTo>
                  <a:pt x="220" y="0"/>
                  <a:pt x="174" y="12"/>
                  <a:pt x="133" y="36"/>
                </a:cubicBezTo>
                <a:cubicBezTo>
                  <a:pt x="93" y="59"/>
                  <a:pt x="59" y="93"/>
                  <a:pt x="36" y="133"/>
                </a:cubicBezTo>
                <a:cubicBezTo>
                  <a:pt x="12" y="174"/>
                  <a:pt x="0" y="220"/>
                  <a:pt x="0" y="267"/>
                </a:cubicBezTo>
                <a:lnTo>
                  <a:pt x="0" y="1934"/>
                </a:lnTo>
                <a:lnTo>
                  <a:pt x="0" y="1934"/>
                </a:lnTo>
                <a:cubicBezTo>
                  <a:pt x="0" y="1981"/>
                  <a:pt x="12" y="2027"/>
                  <a:pt x="36" y="2068"/>
                </a:cubicBezTo>
                <a:cubicBezTo>
                  <a:pt x="59" y="2108"/>
                  <a:pt x="93" y="2142"/>
                  <a:pt x="133" y="2165"/>
                </a:cubicBezTo>
                <a:cubicBezTo>
                  <a:pt x="174" y="2189"/>
                  <a:pt x="220" y="2201"/>
                  <a:pt x="267" y="2201"/>
                </a:cubicBezTo>
                <a:lnTo>
                  <a:pt x="1333" y="2201"/>
                </a:lnTo>
                <a:lnTo>
                  <a:pt x="1333" y="2201"/>
                </a:lnTo>
                <a:cubicBezTo>
                  <a:pt x="1380" y="2201"/>
                  <a:pt x="1426" y="2189"/>
                  <a:pt x="1467" y="2165"/>
                </a:cubicBezTo>
                <a:cubicBezTo>
                  <a:pt x="1507" y="2142"/>
                  <a:pt x="1541" y="2108"/>
                  <a:pt x="1564" y="2068"/>
                </a:cubicBezTo>
                <a:cubicBezTo>
                  <a:pt x="1588" y="2027"/>
                  <a:pt x="1600" y="1981"/>
                  <a:pt x="1600" y="1934"/>
                </a:cubicBezTo>
                <a:lnTo>
                  <a:pt x="1600" y="266"/>
                </a:lnTo>
                <a:lnTo>
                  <a:pt x="1600" y="267"/>
                </a:lnTo>
                <a:lnTo>
                  <a:pt x="1600" y="267"/>
                </a:lnTo>
                <a:cubicBezTo>
                  <a:pt x="1600" y="220"/>
                  <a:pt x="1588" y="174"/>
                  <a:pt x="1564" y="133"/>
                </a:cubicBezTo>
                <a:cubicBezTo>
                  <a:pt x="1541" y="93"/>
                  <a:pt x="1507" y="59"/>
                  <a:pt x="1467" y="36"/>
                </a:cubicBezTo>
                <a:cubicBezTo>
                  <a:pt x="1426" y="12"/>
                  <a:pt x="1380" y="0"/>
                  <a:pt x="1333" y="0"/>
                </a:cubicBezTo>
                <a:lnTo>
                  <a:pt x="266" y="0"/>
                </a:lnTo>
              </a:path>
            </a:pathLst>
          </a:custGeom>
          <a:solidFill>
            <a:srgbClr val="e0c2c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PT Astra Serif"/>
              </a:rPr>
              <a:t>2 чел.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36" name="CustomShape 7"/>
          <p:cNvSpPr/>
          <p:nvPr/>
        </p:nvSpPr>
        <p:spPr>
          <a:xfrm>
            <a:off x="2376360" y="2448720"/>
            <a:ext cx="575640" cy="792000"/>
          </a:xfrm>
          <a:custGeom>
            <a:avLst/>
            <a:gdLst/>
            <a:ahLst/>
            <a:rect l="0" t="0" r="r" b="b"/>
            <a:pathLst>
              <a:path w="1601" h="2202">
                <a:moveTo>
                  <a:pt x="266" y="0"/>
                </a:moveTo>
                <a:lnTo>
                  <a:pt x="267" y="0"/>
                </a:lnTo>
                <a:cubicBezTo>
                  <a:pt x="220" y="0"/>
                  <a:pt x="174" y="12"/>
                  <a:pt x="133" y="36"/>
                </a:cubicBezTo>
                <a:cubicBezTo>
                  <a:pt x="93" y="59"/>
                  <a:pt x="59" y="93"/>
                  <a:pt x="36" y="133"/>
                </a:cubicBezTo>
                <a:cubicBezTo>
                  <a:pt x="12" y="174"/>
                  <a:pt x="0" y="220"/>
                  <a:pt x="0" y="267"/>
                </a:cubicBezTo>
                <a:lnTo>
                  <a:pt x="0" y="1934"/>
                </a:lnTo>
                <a:lnTo>
                  <a:pt x="0" y="1934"/>
                </a:lnTo>
                <a:cubicBezTo>
                  <a:pt x="0" y="1981"/>
                  <a:pt x="12" y="2027"/>
                  <a:pt x="36" y="2068"/>
                </a:cubicBezTo>
                <a:cubicBezTo>
                  <a:pt x="59" y="2108"/>
                  <a:pt x="93" y="2142"/>
                  <a:pt x="133" y="2165"/>
                </a:cubicBezTo>
                <a:cubicBezTo>
                  <a:pt x="174" y="2189"/>
                  <a:pt x="220" y="2201"/>
                  <a:pt x="267" y="2201"/>
                </a:cubicBezTo>
                <a:lnTo>
                  <a:pt x="1333" y="2201"/>
                </a:lnTo>
                <a:lnTo>
                  <a:pt x="1333" y="2201"/>
                </a:lnTo>
                <a:cubicBezTo>
                  <a:pt x="1380" y="2201"/>
                  <a:pt x="1426" y="2189"/>
                  <a:pt x="1467" y="2165"/>
                </a:cubicBezTo>
                <a:cubicBezTo>
                  <a:pt x="1507" y="2142"/>
                  <a:pt x="1541" y="2108"/>
                  <a:pt x="1564" y="2068"/>
                </a:cubicBezTo>
                <a:cubicBezTo>
                  <a:pt x="1588" y="2027"/>
                  <a:pt x="1600" y="1981"/>
                  <a:pt x="1600" y="1934"/>
                </a:cubicBezTo>
                <a:lnTo>
                  <a:pt x="1600" y="266"/>
                </a:lnTo>
                <a:lnTo>
                  <a:pt x="1600" y="267"/>
                </a:lnTo>
                <a:lnTo>
                  <a:pt x="1600" y="267"/>
                </a:lnTo>
                <a:cubicBezTo>
                  <a:pt x="1600" y="220"/>
                  <a:pt x="1588" y="174"/>
                  <a:pt x="1564" y="133"/>
                </a:cubicBezTo>
                <a:cubicBezTo>
                  <a:pt x="1541" y="93"/>
                  <a:pt x="1507" y="59"/>
                  <a:pt x="1467" y="36"/>
                </a:cubicBezTo>
                <a:cubicBezTo>
                  <a:pt x="1426" y="12"/>
                  <a:pt x="1380" y="0"/>
                  <a:pt x="1333" y="0"/>
                </a:cubicBezTo>
                <a:lnTo>
                  <a:pt x="266" y="0"/>
                </a:lnTo>
              </a:path>
            </a:pathLst>
          </a:custGeom>
          <a:solidFill>
            <a:srgbClr val="d4ea6b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PT Astra Serif"/>
              </a:rPr>
              <a:t>2 чел.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37" name="CustomShape 8"/>
          <p:cNvSpPr/>
          <p:nvPr/>
        </p:nvSpPr>
        <p:spPr>
          <a:xfrm>
            <a:off x="2376360" y="3492720"/>
            <a:ext cx="575640" cy="792000"/>
          </a:xfrm>
          <a:custGeom>
            <a:avLst/>
            <a:gdLst/>
            <a:ahLst/>
            <a:rect l="0" t="0" r="r" b="b"/>
            <a:pathLst>
              <a:path w="1601" h="2202">
                <a:moveTo>
                  <a:pt x="266" y="0"/>
                </a:moveTo>
                <a:lnTo>
                  <a:pt x="267" y="0"/>
                </a:lnTo>
                <a:cubicBezTo>
                  <a:pt x="220" y="0"/>
                  <a:pt x="174" y="12"/>
                  <a:pt x="133" y="36"/>
                </a:cubicBezTo>
                <a:cubicBezTo>
                  <a:pt x="93" y="59"/>
                  <a:pt x="59" y="93"/>
                  <a:pt x="36" y="133"/>
                </a:cubicBezTo>
                <a:cubicBezTo>
                  <a:pt x="12" y="174"/>
                  <a:pt x="0" y="220"/>
                  <a:pt x="0" y="267"/>
                </a:cubicBezTo>
                <a:lnTo>
                  <a:pt x="0" y="1934"/>
                </a:lnTo>
                <a:lnTo>
                  <a:pt x="0" y="1934"/>
                </a:lnTo>
                <a:cubicBezTo>
                  <a:pt x="0" y="1981"/>
                  <a:pt x="12" y="2027"/>
                  <a:pt x="36" y="2068"/>
                </a:cubicBezTo>
                <a:cubicBezTo>
                  <a:pt x="59" y="2108"/>
                  <a:pt x="93" y="2142"/>
                  <a:pt x="133" y="2165"/>
                </a:cubicBezTo>
                <a:cubicBezTo>
                  <a:pt x="174" y="2189"/>
                  <a:pt x="220" y="2201"/>
                  <a:pt x="267" y="2201"/>
                </a:cubicBezTo>
                <a:lnTo>
                  <a:pt x="1333" y="2201"/>
                </a:lnTo>
                <a:lnTo>
                  <a:pt x="1333" y="2201"/>
                </a:lnTo>
                <a:cubicBezTo>
                  <a:pt x="1380" y="2201"/>
                  <a:pt x="1426" y="2189"/>
                  <a:pt x="1467" y="2165"/>
                </a:cubicBezTo>
                <a:cubicBezTo>
                  <a:pt x="1507" y="2142"/>
                  <a:pt x="1541" y="2108"/>
                  <a:pt x="1564" y="2068"/>
                </a:cubicBezTo>
                <a:cubicBezTo>
                  <a:pt x="1588" y="2027"/>
                  <a:pt x="1600" y="1981"/>
                  <a:pt x="1600" y="1934"/>
                </a:cubicBezTo>
                <a:lnTo>
                  <a:pt x="1600" y="266"/>
                </a:lnTo>
                <a:lnTo>
                  <a:pt x="1600" y="267"/>
                </a:lnTo>
                <a:lnTo>
                  <a:pt x="1600" y="267"/>
                </a:lnTo>
                <a:cubicBezTo>
                  <a:pt x="1600" y="220"/>
                  <a:pt x="1588" y="174"/>
                  <a:pt x="1564" y="133"/>
                </a:cubicBezTo>
                <a:cubicBezTo>
                  <a:pt x="1541" y="93"/>
                  <a:pt x="1507" y="59"/>
                  <a:pt x="1467" y="36"/>
                </a:cubicBezTo>
                <a:cubicBezTo>
                  <a:pt x="1426" y="12"/>
                  <a:pt x="1380" y="0"/>
                  <a:pt x="1333" y="0"/>
                </a:cubicBezTo>
                <a:lnTo>
                  <a:pt x="266" y="0"/>
                </a:lnTo>
              </a:path>
            </a:pathLst>
          </a:custGeom>
          <a:solidFill>
            <a:srgbClr val="ffff6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PT Astra Serif"/>
              </a:rPr>
              <a:t>1 чел.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38" name="CustomShape 9"/>
          <p:cNvSpPr/>
          <p:nvPr/>
        </p:nvSpPr>
        <p:spPr>
          <a:xfrm>
            <a:off x="2376360" y="4536720"/>
            <a:ext cx="575640" cy="792000"/>
          </a:xfrm>
          <a:custGeom>
            <a:avLst/>
            <a:gdLst/>
            <a:ahLst/>
            <a:rect l="0" t="0" r="r" b="b"/>
            <a:pathLst>
              <a:path w="1601" h="2202">
                <a:moveTo>
                  <a:pt x="266" y="0"/>
                </a:moveTo>
                <a:lnTo>
                  <a:pt x="267" y="0"/>
                </a:lnTo>
                <a:cubicBezTo>
                  <a:pt x="220" y="0"/>
                  <a:pt x="174" y="12"/>
                  <a:pt x="133" y="36"/>
                </a:cubicBezTo>
                <a:cubicBezTo>
                  <a:pt x="93" y="59"/>
                  <a:pt x="59" y="93"/>
                  <a:pt x="36" y="133"/>
                </a:cubicBezTo>
                <a:cubicBezTo>
                  <a:pt x="12" y="174"/>
                  <a:pt x="0" y="220"/>
                  <a:pt x="0" y="267"/>
                </a:cubicBezTo>
                <a:lnTo>
                  <a:pt x="0" y="1934"/>
                </a:lnTo>
                <a:lnTo>
                  <a:pt x="0" y="1934"/>
                </a:lnTo>
                <a:cubicBezTo>
                  <a:pt x="0" y="1981"/>
                  <a:pt x="12" y="2027"/>
                  <a:pt x="36" y="2068"/>
                </a:cubicBezTo>
                <a:cubicBezTo>
                  <a:pt x="59" y="2108"/>
                  <a:pt x="93" y="2142"/>
                  <a:pt x="133" y="2165"/>
                </a:cubicBezTo>
                <a:cubicBezTo>
                  <a:pt x="174" y="2189"/>
                  <a:pt x="220" y="2201"/>
                  <a:pt x="267" y="2201"/>
                </a:cubicBezTo>
                <a:lnTo>
                  <a:pt x="1333" y="2201"/>
                </a:lnTo>
                <a:lnTo>
                  <a:pt x="1333" y="2201"/>
                </a:lnTo>
                <a:cubicBezTo>
                  <a:pt x="1380" y="2201"/>
                  <a:pt x="1426" y="2189"/>
                  <a:pt x="1467" y="2165"/>
                </a:cubicBezTo>
                <a:cubicBezTo>
                  <a:pt x="1507" y="2142"/>
                  <a:pt x="1541" y="2108"/>
                  <a:pt x="1564" y="2068"/>
                </a:cubicBezTo>
                <a:cubicBezTo>
                  <a:pt x="1588" y="2027"/>
                  <a:pt x="1600" y="1981"/>
                  <a:pt x="1600" y="1934"/>
                </a:cubicBezTo>
                <a:lnTo>
                  <a:pt x="1600" y="266"/>
                </a:lnTo>
                <a:lnTo>
                  <a:pt x="1600" y="267"/>
                </a:lnTo>
                <a:lnTo>
                  <a:pt x="1600" y="267"/>
                </a:lnTo>
                <a:cubicBezTo>
                  <a:pt x="1600" y="220"/>
                  <a:pt x="1588" y="174"/>
                  <a:pt x="1564" y="133"/>
                </a:cubicBezTo>
                <a:cubicBezTo>
                  <a:pt x="1541" y="93"/>
                  <a:pt x="1507" y="59"/>
                  <a:pt x="1467" y="36"/>
                </a:cubicBezTo>
                <a:cubicBezTo>
                  <a:pt x="1426" y="12"/>
                  <a:pt x="1380" y="0"/>
                  <a:pt x="1333" y="0"/>
                </a:cubicBezTo>
                <a:lnTo>
                  <a:pt x="266" y="0"/>
                </a:lnTo>
              </a:path>
            </a:pathLst>
          </a:custGeom>
          <a:solidFill>
            <a:srgbClr val="ffe994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PT Astra Serif"/>
              </a:rPr>
              <a:t>1 чел.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39" name="CustomShape 10"/>
          <p:cNvSpPr/>
          <p:nvPr/>
        </p:nvSpPr>
        <p:spPr>
          <a:xfrm>
            <a:off x="3168360" y="1476360"/>
            <a:ext cx="1295640" cy="792000"/>
          </a:xfrm>
          <a:custGeom>
            <a:avLst/>
            <a:gdLst/>
            <a:ahLst/>
            <a:rect l="0" t="0" r="r" b="b"/>
            <a:pathLst>
              <a:path w="3601" h="2202">
                <a:moveTo>
                  <a:pt x="366" y="0"/>
                </a:moveTo>
                <a:lnTo>
                  <a:pt x="367" y="0"/>
                </a:lnTo>
                <a:cubicBezTo>
                  <a:pt x="302" y="0"/>
                  <a:pt x="239" y="17"/>
                  <a:pt x="183" y="49"/>
                </a:cubicBezTo>
                <a:cubicBezTo>
                  <a:pt x="128" y="81"/>
                  <a:pt x="81" y="128"/>
                  <a:pt x="49" y="183"/>
                </a:cubicBezTo>
                <a:cubicBezTo>
                  <a:pt x="17" y="239"/>
                  <a:pt x="0" y="302"/>
                  <a:pt x="0" y="367"/>
                </a:cubicBezTo>
                <a:lnTo>
                  <a:pt x="0" y="1834"/>
                </a:lnTo>
                <a:lnTo>
                  <a:pt x="0" y="1834"/>
                </a:lnTo>
                <a:cubicBezTo>
                  <a:pt x="0" y="1899"/>
                  <a:pt x="17" y="1962"/>
                  <a:pt x="49" y="2018"/>
                </a:cubicBezTo>
                <a:cubicBezTo>
                  <a:pt x="81" y="2073"/>
                  <a:pt x="128" y="2120"/>
                  <a:pt x="183" y="2152"/>
                </a:cubicBezTo>
                <a:cubicBezTo>
                  <a:pt x="239" y="2184"/>
                  <a:pt x="302" y="2201"/>
                  <a:pt x="367" y="2201"/>
                </a:cubicBezTo>
                <a:lnTo>
                  <a:pt x="3233" y="2201"/>
                </a:lnTo>
                <a:lnTo>
                  <a:pt x="3233" y="2201"/>
                </a:lnTo>
                <a:cubicBezTo>
                  <a:pt x="3298" y="2201"/>
                  <a:pt x="3361" y="2184"/>
                  <a:pt x="3417" y="2152"/>
                </a:cubicBezTo>
                <a:cubicBezTo>
                  <a:pt x="3472" y="2120"/>
                  <a:pt x="3519" y="2073"/>
                  <a:pt x="3551" y="2018"/>
                </a:cubicBezTo>
                <a:cubicBezTo>
                  <a:pt x="3583" y="1962"/>
                  <a:pt x="3600" y="1899"/>
                  <a:pt x="3600" y="1834"/>
                </a:cubicBezTo>
                <a:lnTo>
                  <a:pt x="3600" y="366"/>
                </a:lnTo>
                <a:lnTo>
                  <a:pt x="3600" y="367"/>
                </a:lnTo>
                <a:lnTo>
                  <a:pt x="3600" y="367"/>
                </a:lnTo>
                <a:cubicBezTo>
                  <a:pt x="3600" y="302"/>
                  <a:pt x="3583" y="239"/>
                  <a:pt x="3551" y="183"/>
                </a:cubicBezTo>
                <a:cubicBezTo>
                  <a:pt x="3519" y="128"/>
                  <a:pt x="3472" y="81"/>
                  <a:pt x="3417" y="49"/>
                </a:cubicBezTo>
                <a:cubicBezTo>
                  <a:pt x="3361" y="17"/>
                  <a:pt x="3298" y="0"/>
                  <a:pt x="3233" y="0"/>
                </a:cubicBezTo>
                <a:lnTo>
                  <a:pt x="366" y="0"/>
                </a:lnTo>
              </a:path>
            </a:pathLst>
          </a:custGeom>
          <a:solidFill>
            <a:srgbClr val="e0c2c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1" lang="ru-RU" sz="1200" spc="-1" strike="noStrike">
                <a:latin typeface="PT Astra Serif"/>
              </a:rPr>
              <a:t>         </a:t>
            </a:r>
            <a:r>
              <a:rPr b="1" lang="ru-RU" sz="1200" spc="-1" strike="noStrike">
                <a:latin typeface="PT Astra Serif"/>
              </a:rPr>
              <a:t>56 000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40" name="CustomShape 11"/>
          <p:cNvSpPr/>
          <p:nvPr/>
        </p:nvSpPr>
        <p:spPr>
          <a:xfrm>
            <a:off x="3168720" y="2448720"/>
            <a:ext cx="1295280" cy="792000"/>
          </a:xfrm>
          <a:custGeom>
            <a:avLst/>
            <a:gdLst/>
            <a:ahLst/>
            <a:rect l="0" t="0" r="r" b="b"/>
            <a:pathLst>
              <a:path w="3600" h="2202">
                <a:moveTo>
                  <a:pt x="366" y="0"/>
                </a:moveTo>
                <a:lnTo>
                  <a:pt x="367" y="0"/>
                </a:lnTo>
                <a:cubicBezTo>
                  <a:pt x="302" y="0"/>
                  <a:pt x="239" y="17"/>
                  <a:pt x="183" y="49"/>
                </a:cubicBezTo>
                <a:cubicBezTo>
                  <a:pt x="128" y="81"/>
                  <a:pt x="81" y="128"/>
                  <a:pt x="49" y="183"/>
                </a:cubicBezTo>
                <a:cubicBezTo>
                  <a:pt x="17" y="239"/>
                  <a:pt x="0" y="302"/>
                  <a:pt x="0" y="367"/>
                </a:cubicBezTo>
                <a:lnTo>
                  <a:pt x="0" y="1834"/>
                </a:lnTo>
                <a:lnTo>
                  <a:pt x="0" y="1834"/>
                </a:lnTo>
                <a:cubicBezTo>
                  <a:pt x="0" y="1899"/>
                  <a:pt x="17" y="1962"/>
                  <a:pt x="49" y="2018"/>
                </a:cubicBezTo>
                <a:cubicBezTo>
                  <a:pt x="81" y="2073"/>
                  <a:pt x="128" y="2120"/>
                  <a:pt x="183" y="2152"/>
                </a:cubicBezTo>
                <a:cubicBezTo>
                  <a:pt x="239" y="2184"/>
                  <a:pt x="302" y="2201"/>
                  <a:pt x="367" y="2201"/>
                </a:cubicBezTo>
                <a:lnTo>
                  <a:pt x="3232" y="2201"/>
                </a:lnTo>
                <a:lnTo>
                  <a:pt x="3232" y="2201"/>
                </a:lnTo>
                <a:cubicBezTo>
                  <a:pt x="3297" y="2201"/>
                  <a:pt x="3360" y="2184"/>
                  <a:pt x="3416" y="2152"/>
                </a:cubicBezTo>
                <a:cubicBezTo>
                  <a:pt x="3471" y="2120"/>
                  <a:pt x="3518" y="2073"/>
                  <a:pt x="3550" y="2018"/>
                </a:cubicBezTo>
                <a:cubicBezTo>
                  <a:pt x="3582" y="1962"/>
                  <a:pt x="3599" y="1899"/>
                  <a:pt x="3599" y="1834"/>
                </a:cubicBezTo>
                <a:lnTo>
                  <a:pt x="3599" y="366"/>
                </a:lnTo>
                <a:lnTo>
                  <a:pt x="3599" y="367"/>
                </a:lnTo>
                <a:lnTo>
                  <a:pt x="3599" y="367"/>
                </a:lnTo>
                <a:cubicBezTo>
                  <a:pt x="3599" y="302"/>
                  <a:pt x="3582" y="239"/>
                  <a:pt x="3550" y="183"/>
                </a:cubicBezTo>
                <a:cubicBezTo>
                  <a:pt x="3518" y="128"/>
                  <a:pt x="3471" y="81"/>
                  <a:pt x="3416" y="49"/>
                </a:cubicBezTo>
                <a:cubicBezTo>
                  <a:pt x="3360" y="17"/>
                  <a:pt x="3297" y="0"/>
                  <a:pt x="3232" y="0"/>
                </a:cubicBezTo>
                <a:lnTo>
                  <a:pt x="366" y="0"/>
                </a:lnTo>
              </a:path>
            </a:pathLst>
          </a:custGeom>
          <a:solidFill>
            <a:srgbClr val="d4ea6b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1" lang="ru-RU" sz="1200" spc="-1" strike="noStrike">
                <a:latin typeface="PT Astra Serif"/>
              </a:rPr>
              <a:t>         </a:t>
            </a:r>
            <a:r>
              <a:rPr b="1" lang="ru-RU" sz="1200" spc="-1" strike="noStrike">
                <a:latin typeface="PT Astra Serif"/>
              </a:rPr>
              <a:t>56 000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41" name="CustomShape 12"/>
          <p:cNvSpPr/>
          <p:nvPr/>
        </p:nvSpPr>
        <p:spPr>
          <a:xfrm>
            <a:off x="3168720" y="3492720"/>
            <a:ext cx="1295280" cy="792000"/>
          </a:xfrm>
          <a:custGeom>
            <a:avLst/>
            <a:gdLst/>
            <a:ahLst/>
            <a:rect l="0" t="0" r="r" b="b"/>
            <a:pathLst>
              <a:path w="3600" h="2202">
                <a:moveTo>
                  <a:pt x="366" y="0"/>
                </a:moveTo>
                <a:lnTo>
                  <a:pt x="367" y="0"/>
                </a:lnTo>
                <a:cubicBezTo>
                  <a:pt x="302" y="0"/>
                  <a:pt x="239" y="17"/>
                  <a:pt x="183" y="49"/>
                </a:cubicBezTo>
                <a:cubicBezTo>
                  <a:pt x="128" y="81"/>
                  <a:pt x="81" y="128"/>
                  <a:pt x="49" y="183"/>
                </a:cubicBezTo>
                <a:cubicBezTo>
                  <a:pt x="17" y="239"/>
                  <a:pt x="0" y="302"/>
                  <a:pt x="0" y="367"/>
                </a:cubicBezTo>
                <a:lnTo>
                  <a:pt x="0" y="1834"/>
                </a:lnTo>
                <a:lnTo>
                  <a:pt x="0" y="1834"/>
                </a:lnTo>
                <a:cubicBezTo>
                  <a:pt x="0" y="1899"/>
                  <a:pt x="17" y="1962"/>
                  <a:pt x="49" y="2018"/>
                </a:cubicBezTo>
                <a:cubicBezTo>
                  <a:pt x="81" y="2073"/>
                  <a:pt x="128" y="2120"/>
                  <a:pt x="183" y="2152"/>
                </a:cubicBezTo>
                <a:cubicBezTo>
                  <a:pt x="239" y="2184"/>
                  <a:pt x="302" y="2201"/>
                  <a:pt x="367" y="2201"/>
                </a:cubicBezTo>
                <a:lnTo>
                  <a:pt x="3232" y="2201"/>
                </a:lnTo>
                <a:lnTo>
                  <a:pt x="3232" y="2201"/>
                </a:lnTo>
                <a:cubicBezTo>
                  <a:pt x="3297" y="2201"/>
                  <a:pt x="3360" y="2184"/>
                  <a:pt x="3416" y="2152"/>
                </a:cubicBezTo>
                <a:cubicBezTo>
                  <a:pt x="3471" y="2120"/>
                  <a:pt x="3518" y="2073"/>
                  <a:pt x="3550" y="2018"/>
                </a:cubicBezTo>
                <a:cubicBezTo>
                  <a:pt x="3582" y="1962"/>
                  <a:pt x="3599" y="1899"/>
                  <a:pt x="3599" y="1834"/>
                </a:cubicBezTo>
                <a:lnTo>
                  <a:pt x="3599" y="366"/>
                </a:lnTo>
                <a:lnTo>
                  <a:pt x="3599" y="367"/>
                </a:lnTo>
                <a:lnTo>
                  <a:pt x="3599" y="367"/>
                </a:lnTo>
                <a:cubicBezTo>
                  <a:pt x="3599" y="302"/>
                  <a:pt x="3582" y="239"/>
                  <a:pt x="3550" y="183"/>
                </a:cubicBezTo>
                <a:cubicBezTo>
                  <a:pt x="3518" y="128"/>
                  <a:pt x="3471" y="81"/>
                  <a:pt x="3416" y="49"/>
                </a:cubicBezTo>
                <a:cubicBezTo>
                  <a:pt x="3360" y="17"/>
                  <a:pt x="3297" y="0"/>
                  <a:pt x="3232" y="0"/>
                </a:cubicBezTo>
                <a:lnTo>
                  <a:pt x="366" y="0"/>
                </a:lnTo>
              </a:path>
            </a:pathLst>
          </a:custGeom>
          <a:solidFill>
            <a:srgbClr val="ffff6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PT Astra Serif"/>
              </a:rPr>
              <a:t>        </a:t>
            </a:r>
            <a:r>
              <a:rPr b="1" lang="ru-RU" sz="1200" spc="-1" strike="noStrike">
                <a:latin typeface="PT Astra Serif"/>
              </a:rPr>
              <a:t>56 000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42" name="CustomShape 13"/>
          <p:cNvSpPr/>
          <p:nvPr/>
        </p:nvSpPr>
        <p:spPr>
          <a:xfrm>
            <a:off x="3168720" y="4536720"/>
            <a:ext cx="1295280" cy="792000"/>
          </a:xfrm>
          <a:custGeom>
            <a:avLst/>
            <a:gdLst/>
            <a:ahLst/>
            <a:rect l="0" t="0" r="r" b="b"/>
            <a:pathLst>
              <a:path w="3600" h="2202">
                <a:moveTo>
                  <a:pt x="366" y="0"/>
                </a:moveTo>
                <a:lnTo>
                  <a:pt x="367" y="0"/>
                </a:lnTo>
                <a:cubicBezTo>
                  <a:pt x="302" y="0"/>
                  <a:pt x="239" y="17"/>
                  <a:pt x="183" y="49"/>
                </a:cubicBezTo>
                <a:cubicBezTo>
                  <a:pt x="128" y="81"/>
                  <a:pt x="81" y="128"/>
                  <a:pt x="49" y="183"/>
                </a:cubicBezTo>
                <a:cubicBezTo>
                  <a:pt x="17" y="239"/>
                  <a:pt x="0" y="302"/>
                  <a:pt x="0" y="367"/>
                </a:cubicBezTo>
                <a:lnTo>
                  <a:pt x="0" y="1834"/>
                </a:lnTo>
                <a:lnTo>
                  <a:pt x="0" y="1834"/>
                </a:lnTo>
                <a:cubicBezTo>
                  <a:pt x="0" y="1899"/>
                  <a:pt x="17" y="1962"/>
                  <a:pt x="49" y="2018"/>
                </a:cubicBezTo>
                <a:cubicBezTo>
                  <a:pt x="81" y="2073"/>
                  <a:pt x="128" y="2120"/>
                  <a:pt x="183" y="2152"/>
                </a:cubicBezTo>
                <a:cubicBezTo>
                  <a:pt x="239" y="2184"/>
                  <a:pt x="302" y="2201"/>
                  <a:pt x="367" y="2201"/>
                </a:cubicBezTo>
                <a:lnTo>
                  <a:pt x="3232" y="2201"/>
                </a:lnTo>
                <a:lnTo>
                  <a:pt x="3232" y="2201"/>
                </a:lnTo>
                <a:cubicBezTo>
                  <a:pt x="3297" y="2201"/>
                  <a:pt x="3360" y="2184"/>
                  <a:pt x="3416" y="2152"/>
                </a:cubicBezTo>
                <a:cubicBezTo>
                  <a:pt x="3471" y="2120"/>
                  <a:pt x="3518" y="2073"/>
                  <a:pt x="3550" y="2018"/>
                </a:cubicBezTo>
                <a:cubicBezTo>
                  <a:pt x="3582" y="1962"/>
                  <a:pt x="3599" y="1899"/>
                  <a:pt x="3599" y="1834"/>
                </a:cubicBezTo>
                <a:lnTo>
                  <a:pt x="3599" y="366"/>
                </a:lnTo>
                <a:lnTo>
                  <a:pt x="3599" y="367"/>
                </a:lnTo>
                <a:lnTo>
                  <a:pt x="3599" y="367"/>
                </a:lnTo>
                <a:cubicBezTo>
                  <a:pt x="3599" y="302"/>
                  <a:pt x="3582" y="239"/>
                  <a:pt x="3550" y="183"/>
                </a:cubicBezTo>
                <a:cubicBezTo>
                  <a:pt x="3518" y="128"/>
                  <a:pt x="3471" y="81"/>
                  <a:pt x="3416" y="49"/>
                </a:cubicBezTo>
                <a:cubicBezTo>
                  <a:pt x="3360" y="17"/>
                  <a:pt x="3297" y="0"/>
                  <a:pt x="3232" y="0"/>
                </a:cubicBezTo>
                <a:lnTo>
                  <a:pt x="366" y="0"/>
                </a:lnTo>
              </a:path>
            </a:pathLst>
          </a:custGeom>
          <a:solidFill>
            <a:srgbClr val="ffe994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1" lang="ru-RU" sz="1200" spc="-1" strike="noStrike">
                <a:latin typeface="PT Astra Serif"/>
              </a:rPr>
              <a:t>         </a:t>
            </a:r>
            <a:r>
              <a:rPr b="1" lang="ru-RU" sz="1200" spc="-1" strike="noStrike">
                <a:latin typeface="PT Astra Serif"/>
              </a:rPr>
              <a:t>56 000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43" name="CustomShape 14"/>
          <p:cNvSpPr/>
          <p:nvPr/>
        </p:nvSpPr>
        <p:spPr>
          <a:xfrm>
            <a:off x="4680000" y="1476720"/>
            <a:ext cx="2736000" cy="792000"/>
          </a:xfrm>
          <a:custGeom>
            <a:avLst/>
            <a:gdLst/>
            <a:ahLst/>
            <a:rect l="0" t="0" r="r" b="b"/>
            <a:pathLst>
              <a:path w="7602" h="2202">
                <a:moveTo>
                  <a:pt x="366" y="0"/>
                </a:moveTo>
                <a:lnTo>
                  <a:pt x="367" y="0"/>
                </a:lnTo>
                <a:cubicBezTo>
                  <a:pt x="302" y="0"/>
                  <a:pt x="239" y="17"/>
                  <a:pt x="183" y="49"/>
                </a:cubicBezTo>
                <a:cubicBezTo>
                  <a:pt x="128" y="81"/>
                  <a:pt x="81" y="128"/>
                  <a:pt x="49" y="183"/>
                </a:cubicBezTo>
                <a:cubicBezTo>
                  <a:pt x="17" y="239"/>
                  <a:pt x="0" y="302"/>
                  <a:pt x="0" y="367"/>
                </a:cubicBezTo>
                <a:lnTo>
                  <a:pt x="0" y="1834"/>
                </a:lnTo>
                <a:lnTo>
                  <a:pt x="0" y="1834"/>
                </a:lnTo>
                <a:cubicBezTo>
                  <a:pt x="0" y="1899"/>
                  <a:pt x="17" y="1962"/>
                  <a:pt x="49" y="2018"/>
                </a:cubicBezTo>
                <a:cubicBezTo>
                  <a:pt x="81" y="2073"/>
                  <a:pt x="128" y="2120"/>
                  <a:pt x="183" y="2152"/>
                </a:cubicBezTo>
                <a:cubicBezTo>
                  <a:pt x="239" y="2184"/>
                  <a:pt x="302" y="2201"/>
                  <a:pt x="367" y="2201"/>
                </a:cubicBezTo>
                <a:lnTo>
                  <a:pt x="7234" y="2201"/>
                </a:lnTo>
                <a:lnTo>
                  <a:pt x="7234" y="2201"/>
                </a:lnTo>
                <a:cubicBezTo>
                  <a:pt x="7299" y="2201"/>
                  <a:pt x="7362" y="2184"/>
                  <a:pt x="7418" y="2152"/>
                </a:cubicBezTo>
                <a:cubicBezTo>
                  <a:pt x="7473" y="2120"/>
                  <a:pt x="7520" y="2073"/>
                  <a:pt x="7552" y="2018"/>
                </a:cubicBezTo>
                <a:cubicBezTo>
                  <a:pt x="7584" y="1962"/>
                  <a:pt x="7601" y="1899"/>
                  <a:pt x="7601" y="1834"/>
                </a:cubicBezTo>
                <a:lnTo>
                  <a:pt x="7600" y="366"/>
                </a:lnTo>
                <a:lnTo>
                  <a:pt x="7601" y="367"/>
                </a:lnTo>
                <a:lnTo>
                  <a:pt x="7601" y="367"/>
                </a:lnTo>
                <a:cubicBezTo>
                  <a:pt x="7601" y="302"/>
                  <a:pt x="7584" y="239"/>
                  <a:pt x="7552" y="183"/>
                </a:cubicBezTo>
                <a:cubicBezTo>
                  <a:pt x="7520" y="128"/>
                  <a:pt x="7473" y="81"/>
                  <a:pt x="7418" y="49"/>
                </a:cubicBezTo>
                <a:cubicBezTo>
                  <a:pt x="7362" y="17"/>
                  <a:pt x="7299" y="0"/>
                  <a:pt x="7234" y="0"/>
                </a:cubicBezTo>
                <a:lnTo>
                  <a:pt x="366" y="0"/>
                </a:lnTo>
              </a:path>
            </a:pathLst>
          </a:custGeom>
          <a:solidFill>
            <a:srgbClr val="e0c2c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PT Astra Serif"/>
              </a:rPr>
              <a:t>Высшее образование по специальности</a:t>
            </a:r>
            <a:br/>
            <a:r>
              <a:rPr b="0" lang="ru-RU" sz="1200" spc="-1" strike="noStrike">
                <a:latin typeface="PT Astra Serif"/>
              </a:rPr>
              <a:t>       «Ядерные физика и технологии»</a:t>
            </a:r>
            <a:br/>
            <a:r>
              <a:rPr b="0" lang="ru-RU" sz="1200" spc="-1" strike="noStrike">
                <a:latin typeface="PT Astra Serif"/>
              </a:rPr>
              <a:t>                         (2.14.03.02)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44" name="CustomShape 15"/>
          <p:cNvSpPr/>
          <p:nvPr/>
        </p:nvSpPr>
        <p:spPr>
          <a:xfrm>
            <a:off x="4716360" y="2449080"/>
            <a:ext cx="2736000" cy="792000"/>
          </a:xfrm>
          <a:custGeom>
            <a:avLst/>
            <a:gdLst/>
            <a:ahLst/>
            <a:rect l="0" t="0" r="r" b="b"/>
            <a:pathLst>
              <a:path w="7602" h="2202">
                <a:moveTo>
                  <a:pt x="366" y="0"/>
                </a:moveTo>
                <a:lnTo>
                  <a:pt x="367" y="0"/>
                </a:lnTo>
                <a:cubicBezTo>
                  <a:pt x="302" y="0"/>
                  <a:pt x="239" y="17"/>
                  <a:pt x="183" y="49"/>
                </a:cubicBezTo>
                <a:cubicBezTo>
                  <a:pt x="128" y="81"/>
                  <a:pt x="81" y="128"/>
                  <a:pt x="49" y="183"/>
                </a:cubicBezTo>
                <a:cubicBezTo>
                  <a:pt x="17" y="239"/>
                  <a:pt x="0" y="302"/>
                  <a:pt x="0" y="367"/>
                </a:cubicBezTo>
                <a:lnTo>
                  <a:pt x="0" y="1834"/>
                </a:lnTo>
                <a:lnTo>
                  <a:pt x="0" y="1834"/>
                </a:lnTo>
                <a:cubicBezTo>
                  <a:pt x="0" y="1899"/>
                  <a:pt x="17" y="1962"/>
                  <a:pt x="49" y="2018"/>
                </a:cubicBezTo>
                <a:cubicBezTo>
                  <a:pt x="81" y="2073"/>
                  <a:pt x="128" y="2120"/>
                  <a:pt x="183" y="2152"/>
                </a:cubicBezTo>
                <a:cubicBezTo>
                  <a:pt x="239" y="2184"/>
                  <a:pt x="302" y="2201"/>
                  <a:pt x="367" y="2201"/>
                </a:cubicBezTo>
                <a:lnTo>
                  <a:pt x="7234" y="2201"/>
                </a:lnTo>
                <a:lnTo>
                  <a:pt x="7234" y="2201"/>
                </a:lnTo>
                <a:cubicBezTo>
                  <a:pt x="7299" y="2201"/>
                  <a:pt x="7362" y="2184"/>
                  <a:pt x="7418" y="2152"/>
                </a:cubicBezTo>
                <a:cubicBezTo>
                  <a:pt x="7473" y="2120"/>
                  <a:pt x="7520" y="2073"/>
                  <a:pt x="7552" y="2018"/>
                </a:cubicBezTo>
                <a:cubicBezTo>
                  <a:pt x="7584" y="1962"/>
                  <a:pt x="7601" y="1899"/>
                  <a:pt x="7601" y="1834"/>
                </a:cubicBezTo>
                <a:lnTo>
                  <a:pt x="7600" y="366"/>
                </a:lnTo>
                <a:lnTo>
                  <a:pt x="7601" y="367"/>
                </a:lnTo>
                <a:lnTo>
                  <a:pt x="7601" y="367"/>
                </a:lnTo>
                <a:cubicBezTo>
                  <a:pt x="7601" y="302"/>
                  <a:pt x="7584" y="239"/>
                  <a:pt x="7552" y="183"/>
                </a:cubicBezTo>
                <a:cubicBezTo>
                  <a:pt x="7520" y="128"/>
                  <a:pt x="7473" y="81"/>
                  <a:pt x="7418" y="49"/>
                </a:cubicBezTo>
                <a:cubicBezTo>
                  <a:pt x="7362" y="17"/>
                  <a:pt x="7299" y="0"/>
                  <a:pt x="7234" y="0"/>
                </a:cubicBezTo>
                <a:lnTo>
                  <a:pt x="366" y="0"/>
                </a:lnTo>
              </a:path>
            </a:pathLst>
          </a:custGeom>
          <a:solidFill>
            <a:srgbClr val="d4ea6b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PT Astra Serif"/>
              </a:rPr>
              <a:t>       </a:t>
            </a:r>
            <a:r>
              <a:rPr b="0" lang="ru-RU" sz="1200" spc="-1" strike="noStrike">
                <a:latin typeface="PT Astra Serif"/>
              </a:rPr>
              <a:t>Высшее профессиональное</a:t>
            </a:r>
            <a:br/>
            <a:r>
              <a:rPr b="0" lang="ru-RU" sz="1200" spc="-1" strike="noStrike">
                <a:latin typeface="PT Astra Serif"/>
              </a:rPr>
              <a:t>                 (техническое)</a:t>
            </a:r>
            <a:endParaRPr b="0" lang="ru-RU" sz="1200" spc="-1" strike="noStrike">
              <a:latin typeface="PT Astra Serif"/>
            </a:endParaRPr>
          </a:p>
          <a:p>
            <a:r>
              <a:rPr b="0" lang="ru-RU" sz="1200" spc="-1" strike="noStrike">
                <a:latin typeface="PT Astra Serif"/>
              </a:rPr>
              <a:t>       </a:t>
            </a:r>
            <a:r>
              <a:rPr b="0" lang="ru-RU" sz="1200" spc="-1" strike="noStrike">
                <a:latin typeface="PT Astra Serif"/>
              </a:rPr>
              <a:t>Среднее профессиональное</a:t>
            </a:r>
            <a:br/>
            <a:r>
              <a:rPr b="0" lang="ru-RU" sz="1200" spc="-1" strike="noStrike">
                <a:latin typeface="PT Astra Serif"/>
              </a:rPr>
              <a:t>                 (техническое)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45" name="CustomShape 16"/>
          <p:cNvSpPr/>
          <p:nvPr/>
        </p:nvSpPr>
        <p:spPr>
          <a:xfrm>
            <a:off x="4716720" y="3493440"/>
            <a:ext cx="2736000" cy="792000"/>
          </a:xfrm>
          <a:custGeom>
            <a:avLst/>
            <a:gdLst/>
            <a:ahLst/>
            <a:rect l="0" t="0" r="r" b="b"/>
            <a:pathLst>
              <a:path w="7602" h="2202">
                <a:moveTo>
                  <a:pt x="366" y="0"/>
                </a:moveTo>
                <a:lnTo>
                  <a:pt x="367" y="0"/>
                </a:lnTo>
                <a:cubicBezTo>
                  <a:pt x="302" y="0"/>
                  <a:pt x="239" y="17"/>
                  <a:pt x="183" y="49"/>
                </a:cubicBezTo>
                <a:cubicBezTo>
                  <a:pt x="128" y="81"/>
                  <a:pt x="81" y="128"/>
                  <a:pt x="49" y="183"/>
                </a:cubicBezTo>
                <a:cubicBezTo>
                  <a:pt x="17" y="239"/>
                  <a:pt x="0" y="302"/>
                  <a:pt x="0" y="367"/>
                </a:cubicBezTo>
                <a:lnTo>
                  <a:pt x="0" y="1834"/>
                </a:lnTo>
                <a:lnTo>
                  <a:pt x="0" y="1834"/>
                </a:lnTo>
                <a:cubicBezTo>
                  <a:pt x="0" y="1899"/>
                  <a:pt x="17" y="1962"/>
                  <a:pt x="49" y="2018"/>
                </a:cubicBezTo>
                <a:cubicBezTo>
                  <a:pt x="81" y="2073"/>
                  <a:pt x="128" y="2120"/>
                  <a:pt x="183" y="2152"/>
                </a:cubicBezTo>
                <a:cubicBezTo>
                  <a:pt x="239" y="2184"/>
                  <a:pt x="302" y="2201"/>
                  <a:pt x="367" y="2201"/>
                </a:cubicBezTo>
                <a:lnTo>
                  <a:pt x="7234" y="2201"/>
                </a:lnTo>
                <a:lnTo>
                  <a:pt x="7234" y="2201"/>
                </a:lnTo>
                <a:cubicBezTo>
                  <a:pt x="7299" y="2201"/>
                  <a:pt x="7362" y="2184"/>
                  <a:pt x="7418" y="2152"/>
                </a:cubicBezTo>
                <a:cubicBezTo>
                  <a:pt x="7473" y="2120"/>
                  <a:pt x="7520" y="2073"/>
                  <a:pt x="7552" y="2018"/>
                </a:cubicBezTo>
                <a:cubicBezTo>
                  <a:pt x="7584" y="1962"/>
                  <a:pt x="7601" y="1899"/>
                  <a:pt x="7601" y="1834"/>
                </a:cubicBezTo>
                <a:lnTo>
                  <a:pt x="7600" y="366"/>
                </a:lnTo>
                <a:lnTo>
                  <a:pt x="7601" y="367"/>
                </a:lnTo>
                <a:lnTo>
                  <a:pt x="7601" y="367"/>
                </a:lnTo>
                <a:cubicBezTo>
                  <a:pt x="7601" y="302"/>
                  <a:pt x="7584" y="239"/>
                  <a:pt x="7552" y="183"/>
                </a:cubicBezTo>
                <a:cubicBezTo>
                  <a:pt x="7520" y="128"/>
                  <a:pt x="7473" y="81"/>
                  <a:pt x="7418" y="49"/>
                </a:cubicBezTo>
                <a:cubicBezTo>
                  <a:pt x="7362" y="17"/>
                  <a:pt x="7299" y="0"/>
                  <a:pt x="7234" y="0"/>
                </a:cubicBezTo>
                <a:lnTo>
                  <a:pt x="366" y="0"/>
                </a:lnTo>
              </a:path>
            </a:pathLst>
          </a:custGeom>
          <a:solidFill>
            <a:srgbClr val="ffff6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PT Astra Serif"/>
              </a:rPr>
              <a:t>       </a:t>
            </a:r>
            <a:r>
              <a:rPr b="0" lang="ru-RU" sz="1200" spc="-1" strike="noStrike">
                <a:latin typeface="PT Astra Serif"/>
              </a:rPr>
              <a:t>Высшее профессиональное</a:t>
            </a:r>
            <a:br/>
            <a:r>
              <a:rPr b="0" lang="ru-RU" sz="1200" spc="-1" strike="noStrike">
                <a:latin typeface="PT Astra Serif"/>
              </a:rPr>
              <a:t>                 (техническое)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46" name="CustomShape 17"/>
          <p:cNvSpPr/>
          <p:nvPr/>
        </p:nvSpPr>
        <p:spPr>
          <a:xfrm>
            <a:off x="4717080" y="4537800"/>
            <a:ext cx="2736000" cy="792000"/>
          </a:xfrm>
          <a:custGeom>
            <a:avLst/>
            <a:gdLst/>
            <a:ahLst/>
            <a:rect l="0" t="0" r="r" b="b"/>
            <a:pathLst>
              <a:path w="7602" h="2202">
                <a:moveTo>
                  <a:pt x="366" y="0"/>
                </a:moveTo>
                <a:lnTo>
                  <a:pt x="367" y="0"/>
                </a:lnTo>
                <a:cubicBezTo>
                  <a:pt x="302" y="0"/>
                  <a:pt x="239" y="17"/>
                  <a:pt x="183" y="49"/>
                </a:cubicBezTo>
                <a:cubicBezTo>
                  <a:pt x="128" y="81"/>
                  <a:pt x="81" y="128"/>
                  <a:pt x="49" y="183"/>
                </a:cubicBezTo>
                <a:cubicBezTo>
                  <a:pt x="17" y="239"/>
                  <a:pt x="0" y="302"/>
                  <a:pt x="0" y="367"/>
                </a:cubicBezTo>
                <a:lnTo>
                  <a:pt x="0" y="1834"/>
                </a:lnTo>
                <a:lnTo>
                  <a:pt x="0" y="1834"/>
                </a:lnTo>
                <a:cubicBezTo>
                  <a:pt x="0" y="1899"/>
                  <a:pt x="17" y="1962"/>
                  <a:pt x="49" y="2018"/>
                </a:cubicBezTo>
                <a:cubicBezTo>
                  <a:pt x="81" y="2073"/>
                  <a:pt x="128" y="2120"/>
                  <a:pt x="183" y="2152"/>
                </a:cubicBezTo>
                <a:cubicBezTo>
                  <a:pt x="239" y="2184"/>
                  <a:pt x="302" y="2201"/>
                  <a:pt x="367" y="2201"/>
                </a:cubicBezTo>
                <a:lnTo>
                  <a:pt x="7234" y="2201"/>
                </a:lnTo>
                <a:lnTo>
                  <a:pt x="7234" y="2201"/>
                </a:lnTo>
                <a:cubicBezTo>
                  <a:pt x="7299" y="2201"/>
                  <a:pt x="7362" y="2184"/>
                  <a:pt x="7418" y="2152"/>
                </a:cubicBezTo>
                <a:cubicBezTo>
                  <a:pt x="7473" y="2120"/>
                  <a:pt x="7520" y="2073"/>
                  <a:pt x="7552" y="2018"/>
                </a:cubicBezTo>
                <a:cubicBezTo>
                  <a:pt x="7584" y="1962"/>
                  <a:pt x="7601" y="1899"/>
                  <a:pt x="7601" y="1834"/>
                </a:cubicBezTo>
                <a:lnTo>
                  <a:pt x="7600" y="366"/>
                </a:lnTo>
                <a:lnTo>
                  <a:pt x="7601" y="367"/>
                </a:lnTo>
                <a:lnTo>
                  <a:pt x="7601" y="367"/>
                </a:lnTo>
                <a:cubicBezTo>
                  <a:pt x="7601" y="302"/>
                  <a:pt x="7584" y="239"/>
                  <a:pt x="7552" y="183"/>
                </a:cubicBezTo>
                <a:cubicBezTo>
                  <a:pt x="7520" y="128"/>
                  <a:pt x="7473" y="81"/>
                  <a:pt x="7418" y="49"/>
                </a:cubicBezTo>
                <a:cubicBezTo>
                  <a:pt x="7362" y="17"/>
                  <a:pt x="7299" y="0"/>
                  <a:pt x="7234" y="0"/>
                </a:cubicBezTo>
                <a:lnTo>
                  <a:pt x="366" y="0"/>
                </a:lnTo>
              </a:path>
            </a:pathLst>
          </a:custGeom>
          <a:solidFill>
            <a:srgbClr val="ffe994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PT Astra Serif"/>
              </a:rPr>
              <a:t>       </a:t>
            </a:r>
            <a:r>
              <a:rPr b="0" lang="ru-RU" sz="1200" spc="-1" strike="noStrike">
                <a:latin typeface="PT Astra Serif"/>
              </a:rPr>
              <a:t>Высшее профессиональное</a:t>
            </a:r>
            <a:br/>
            <a:r>
              <a:rPr b="0" lang="ru-RU" sz="1200" spc="-1" strike="noStrike">
                <a:latin typeface="PT Astra Serif"/>
              </a:rPr>
              <a:t>                 (техническое)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47" name="CustomShape 18"/>
          <p:cNvSpPr/>
          <p:nvPr/>
        </p:nvSpPr>
        <p:spPr>
          <a:xfrm>
            <a:off x="180360" y="864360"/>
            <a:ext cx="2016000" cy="431640"/>
          </a:xfrm>
          <a:custGeom>
            <a:avLst/>
            <a:gdLst/>
            <a:ahLst/>
            <a:rect l="0" t="0" r="r" b="b"/>
            <a:pathLst>
              <a:path w="5602" h="1201">
                <a:moveTo>
                  <a:pt x="200" y="0"/>
                </a:moveTo>
                <a:lnTo>
                  <a:pt x="200" y="0"/>
                </a:lnTo>
                <a:cubicBezTo>
                  <a:pt x="165" y="0"/>
                  <a:pt x="130" y="9"/>
                  <a:pt x="100" y="27"/>
                </a:cubicBezTo>
                <a:cubicBezTo>
                  <a:pt x="70" y="44"/>
                  <a:pt x="44" y="70"/>
                  <a:pt x="27" y="100"/>
                </a:cubicBezTo>
                <a:cubicBezTo>
                  <a:pt x="9" y="130"/>
                  <a:pt x="0" y="165"/>
                  <a:pt x="0" y="200"/>
                </a:cubicBezTo>
                <a:lnTo>
                  <a:pt x="0" y="1000"/>
                </a:lnTo>
                <a:lnTo>
                  <a:pt x="0" y="1000"/>
                </a:lnTo>
                <a:cubicBezTo>
                  <a:pt x="0" y="1035"/>
                  <a:pt x="9" y="1070"/>
                  <a:pt x="27" y="1100"/>
                </a:cubicBezTo>
                <a:cubicBezTo>
                  <a:pt x="44" y="1130"/>
                  <a:pt x="70" y="1156"/>
                  <a:pt x="100" y="1173"/>
                </a:cubicBezTo>
                <a:cubicBezTo>
                  <a:pt x="130" y="1191"/>
                  <a:pt x="165" y="1200"/>
                  <a:pt x="200" y="1200"/>
                </a:cubicBezTo>
                <a:lnTo>
                  <a:pt x="5401" y="1200"/>
                </a:lnTo>
                <a:lnTo>
                  <a:pt x="5401" y="1200"/>
                </a:lnTo>
                <a:cubicBezTo>
                  <a:pt x="5436" y="1200"/>
                  <a:pt x="5471" y="1191"/>
                  <a:pt x="5501" y="1173"/>
                </a:cubicBezTo>
                <a:cubicBezTo>
                  <a:pt x="5531" y="1156"/>
                  <a:pt x="5557" y="1130"/>
                  <a:pt x="5574" y="1100"/>
                </a:cubicBezTo>
                <a:cubicBezTo>
                  <a:pt x="5592" y="1070"/>
                  <a:pt x="5601" y="1035"/>
                  <a:pt x="5601" y="1000"/>
                </a:cubicBezTo>
                <a:lnTo>
                  <a:pt x="5601" y="200"/>
                </a:lnTo>
                <a:lnTo>
                  <a:pt x="5601" y="200"/>
                </a:lnTo>
                <a:lnTo>
                  <a:pt x="5601" y="200"/>
                </a:lnTo>
                <a:cubicBezTo>
                  <a:pt x="5601" y="165"/>
                  <a:pt x="5592" y="130"/>
                  <a:pt x="5574" y="100"/>
                </a:cubicBezTo>
                <a:cubicBezTo>
                  <a:pt x="5557" y="70"/>
                  <a:pt x="5531" y="44"/>
                  <a:pt x="5501" y="27"/>
                </a:cubicBezTo>
                <a:cubicBezTo>
                  <a:pt x="5471" y="9"/>
                  <a:pt x="5436" y="0"/>
                  <a:pt x="5401" y="0"/>
                </a:cubicBezTo>
                <a:lnTo>
                  <a:pt x="200" y="0"/>
                </a:lnTo>
              </a:path>
            </a:pathLst>
          </a:custGeom>
          <a:solidFill>
            <a:srgbClr val="ffd8c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PT Astra Serif"/>
              </a:rPr>
              <a:t>              </a:t>
            </a:r>
            <a:r>
              <a:rPr b="0" lang="ru-RU" sz="1200" spc="-1" strike="noStrike">
                <a:latin typeface="PT Astra Serif"/>
              </a:rPr>
              <a:t>Должность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48" name="CustomShape 19"/>
          <p:cNvSpPr/>
          <p:nvPr/>
        </p:nvSpPr>
        <p:spPr>
          <a:xfrm>
            <a:off x="2376360" y="864720"/>
            <a:ext cx="575640" cy="431280"/>
          </a:xfrm>
          <a:custGeom>
            <a:avLst/>
            <a:gdLst/>
            <a:ahLst/>
            <a:rect l="0" t="0" r="r" b="b"/>
            <a:pathLst>
              <a:path w="1601" h="1200">
                <a:moveTo>
                  <a:pt x="199" y="0"/>
                </a:moveTo>
                <a:lnTo>
                  <a:pt x="200" y="0"/>
                </a:lnTo>
                <a:cubicBezTo>
                  <a:pt x="165" y="0"/>
                  <a:pt x="130" y="9"/>
                  <a:pt x="100" y="27"/>
                </a:cubicBezTo>
                <a:cubicBezTo>
                  <a:pt x="70" y="44"/>
                  <a:pt x="44" y="70"/>
                  <a:pt x="27" y="100"/>
                </a:cubicBezTo>
                <a:cubicBezTo>
                  <a:pt x="9" y="130"/>
                  <a:pt x="0" y="165"/>
                  <a:pt x="0" y="200"/>
                </a:cubicBezTo>
                <a:lnTo>
                  <a:pt x="0" y="999"/>
                </a:lnTo>
                <a:lnTo>
                  <a:pt x="0" y="999"/>
                </a:lnTo>
                <a:cubicBezTo>
                  <a:pt x="0" y="1034"/>
                  <a:pt x="9" y="1069"/>
                  <a:pt x="27" y="1099"/>
                </a:cubicBezTo>
                <a:cubicBezTo>
                  <a:pt x="44" y="1129"/>
                  <a:pt x="70" y="1155"/>
                  <a:pt x="100" y="1172"/>
                </a:cubicBezTo>
                <a:cubicBezTo>
                  <a:pt x="130" y="1190"/>
                  <a:pt x="165" y="1199"/>
                  <a:pt x="200" y="1199"/>
                </a:cubicBezTo>
                <a:lnTo>
                  <a:pt x="1400" y="1199"/>
                </a:lnTo>
                <a:lnTo>
                  <a:pt x="1400" y="1199"/>
                </a:lnTo>
                <a:cubicBezTo>
                  <a:pt x="1435" y="1199"/>
                  <a:pt x="1470" y="1190"/>
                  <a:pt x="1500" y="1172"/>
                </a:cubicBezTo>
                <a:cubicBezTo>
                  <a:pt x="1530" y="1155"/>
                  <a:pt x="1556" y="1129"/>
                  <a:pt x="1573" y="1099"/>
                </a:cubicBezTo>
                <a:cubicBezTo>
                  <a:pt x="1591" y="1069"/>
                  <a:pt x="1600" y="1034"/>
                  <a:pt x="1600" y="999"/>
                </a:cubicBezTo>
                <a:lnTo>
                  <a:pt x="1600" y="199"/>
                </a:lnTo>
                <a:lnTo>
                  <a:pt x="1600" y="200"/>
                </a:lnTo>
                <a:lnTo>
                  <a:pt x="1600" y="200"/>
                </a:lnTo>
                <a:cubicBezTo>
                  <a:pt x="1600" y="165"/>
                  <a:pt x="1591" y="130"/>
                  <a:pt x="1573" y="100"/>
                </a:cubicBezTo>
                <a:cubicBezTo>
                  <a:pt x="1556" y="70"/>
                  <a:pt x="1530" y="44"/>
                  <a:pt x="1500" y="27"/>
                </a:cubicBezTo>
                <a:cubicBezTo>
                  <a:pt x="1470" y="9"/>
                  <a:pt x="1435" y="0"/>
                  <a:pt x="1400" y="0"/>
                </a:cubicBezTo>
                <a:lnTo>
                  <a:pt x="199" y="0"/>
                </a:lnTo>
              </a:path>
            </a:pathLst>
          </a:custGeom>
          <a:solidFill>
            <a:srgbClr val="ffd8c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PT Astra Serif"/>
              </a:rPr>
              <a:t>Кол-во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49" name="CustomShape 20"/>
          <p:cNvSpPr/>
          <p:nvPr/>
        </p:nvSpPr>
        <p:spPr>
          <a:xfrm>
            <a:off x="3168720" y="864360"/>
            <a:ext cx="1295280" cy="431640"/>
          </a:xfrm>
          <a:custGeom>
            <a:avLst/>
            <a:gdLst/>
            <a:ahLst/>
            <a:rect l="0" t="0" r="r" b="b"/>
            <a:pathLst>
              <a:path w="3600" h="1201">
                <a:moveTo>
                  <a:pt x="200" y="0"/>
                </a:moveTo>
                <a:lnTo>
                  <a:pt x="200" y="0"/>
                </a:lnTo>
                <a:cubicBezTo>
                  <a:pt x="165" y="0"/>
                  <a:pt x="130" y="9"/>
                  <a:pt x="100" y="27"/>
                </a:cubicBezTo>
                <a:cubicBezTo>
                  <a:pt x="70" y="44"/>
                  <a:pt x="44" y="70"/>
                  <a:pt x="27" y="100"/>
                </a:cubicBezTo>
                <a:cubicBezTo>
                  <a:pt x="9" y="130"/>
                  <a:pt x="0" y="165"/>
                  <a:pt x="0" y="200"/>
                </a:cubicBezTo>
                <a:lnTo>
                  <a:pt x="0" y="1000"/>
                </a:lnTo>
                <a:lnTo>
                  <a:pt x="0" y="1000"/>
                </a:lnTo>
                <a:cubicBezTo>
                  <a:pt x="0" y="1035"/>
                  <a:pt x="9" y="1070"/>
                  <a:pt x="27" y="1100"/>
                </a:cubicBezTo>
                <a:cubicBezTo>
                  <a:pt x="44" y="1130"/>
                  <a:pt x="70" y="1156"/>
                  <a:pt x="100" y="1173"/>
                </a:cubicBezTo>
                <a:cubicBezTo>
                  <a:pt x="130" y="1191"/>
                  <a:pt x="165" y="1200"/>
                  <a:pt x="200" y="1200"/>
                </a:cubicBezTo>
                <a:lnTo>
                  <a:pt x="3399" y="1200"/>
                </a:lnTo>
                <a:lnTo>
                  <a:pt x="3399" y="1200"/>
                </a:lnTo>
                <a:cubicBezTo>
                  <a:pt x="3434" y="1200"/>
                  <a:pt x="3469" y="1191"/>
                  <a:pt x="3499" y="1173"/>
                </a:cubicBezTo>
                <a:cubicBezTo>
                  <a:pt x="3529" y="1156"/>
                  <a:pt x="3555" y="1130"/>
                  <a:pt x="3572" y="1100"/>
                </a:cubicBezTo>
                <a:cubicBezTo>
                  <a:pt x="3590" y="1070"/>
                  <a:pt x="3599" y="1035"/>
                  <a:pt x="3599" y="1000"/>
                </a:cubicBezTo>
                <a:lnTo>
                  <a:pt x="3599" y="200"/>
                </a:lnTo>
                <a:lnTo>
                  <a:pt x="3599" y="200"/>
                </a:lnTo>
                <a:lnTo>
                  <a:pt x="3599" y="200"/>
                </a:lnTo>
                <a:cubicBezTo>
                  <a:pt x="3599" y="165"/>
                  <a:pt x="3590" y="130"/>
                  <a:pt x="3572" y="100"/>
                </a:cubicBezTo>
                <a:cubicBezTo>
                  <a:pt x="3555" y="70"/>
                  <a:pt x="3529" y="44"/>
                  <a:pt x="3499" y="27"/>
                </a:cubicBezTo>
                <a:cubicBezTo>
                  <a:pt x="3469" y="9"/>
                  <a:pt x="3434" y="0"/>
                  <a:pt x="3399" y="0"/>
                </a:cubicBezTo>
                <a:lnTo>
                  <a:pt x="200" y="0"/>
                </a:lnTo>
              </a:path>
            </a:pathLst>
          </a:custGeom>
          <a:solidFill>
            <a:srgbClr val="ffd8c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PT Astra Serif"/>
              </a:rPr>
              <a:t>Заработная плата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50" name="CustomShape 21"/>
          <p:cNvSpPr/>
          <p:nvPr/>
        </p:nvSpPr>
        <p:spPr>
          <a:xfrm>
            <a:off x="4680720" y="864360"/>
            <a:ext cx="2735280" cy="431640"/>
          </a:xfrm>
          <a:custGeom>
            <a:avLst/>
            <a:gdLst/>
            <a:ahLst/>
            <a:rect l="0" t="0" r="r" b="b"/>
            <a:pathLst>
              <a:path w="7600" h="1201">
                <a:moveTo>
                  <a:pt x="200" y="0"/>
                </a:moveTo>
                <a:lnTo>
                  <a:pt x="200" y="0"/>
                </a:lnTo>
                <a:cubicBezTo>
                  <a:pt x="165" y="0"/>
                  <a:pt x="130" y="9"/>
                  <a:pt x="100" y="27"/>
                </a:cubicBezTo>
                <a:cubicBezTo>
                  <a:pt x="70" y="44"/>
                  <a:pt x="44" y="70"/>
                  <a:pt x="27" y="100"/>
                </a:cubicBezTo>
                <a:cubicBezTo>
                  <a:pt x="9" y="130"/>
                  <a:pt x="0" y="165"/>
                  <a:pt x="0" y="200"/>
                </a:cubicBezTo>
                <a:lnTo>
                  <a:pt x="0" y="1000"/>
                </a:lnTo>
                <a:lnTo>
                  <a:pt x="0" y="1000"/>
                </a:lnTo>
                <a:cubicBezTo>
                  <a:pt x="0" y="1035"/>
                  <a:pt x="9" y="1070"/>
                  <a:pt x="27" y="1100"/>
                </a:cubicBezTo>
                <a:cubicBezTo>
                  <a:pt x="44" y="1130"/>
                  <a:pt x="70" y="1156"/>
                  <a:pt x="100" y="1173"/>
                </a:cubicBezTo>
                <a:cubicBezTo>
                  <a:pt x="130" y="1191"/>
                  <a:pt x="165" y="1200"/>
                  <a:pt x="200" y="1200"/>
                </a:cubicBezTo>
                <a:lnTo>
                  <a:pt x="7399" y="1200"/>
                </a:lnTo>
                <a:lnTo>
                  <a:pt x="7399" y="1200"/>
                </a:lnTo>
                <a:cubicBezTo>
                  <a:pt x="7434" y="1200"/>
                  <a:pt x="7469" y="1191"/>
                  <a:pt x="7499" y="1173"/>
                </a:cubicBezTo>
                <a:cubicBezTo>
                  <a:pt x="7529" y="1156"/>
                  <a:pt x="7555" y="1130"/>
                  <a:pt x="7572" y="1100"/>
                </a:cubicBezTo>
                <a:cubicBezTo>
                  <a:pt x="7590" y="1070"/>
                  <a:pt x="7599" y="1035"/>
                  <a:pt x="7599" y="1000"/>
                </a:cubicBezTo>
                <a:lnTo>
                  <a:pt x="7599" y="200"/>
                </a:lnTo>
                <a:lnTo>
                  <a:pt x="7599" y="200"/>
                </a:lnTo>
                <a:lnTo>
                  <a:pt x="7599" y="200"/>
                </a:lnTo>
                <a:cubicBezTo>
                  <a:pt x="7599" y="165"/>
                  <a:pt x="7590" y="130"/>
                  <a:pt x="7572" y="100"/>
                </a:cubicBezTo>
                <a:cubicBezTo>
                  <a:pt x="7555" y="70"/>
                  <a:pt x="7529" y="44"/>
                  <a:pt x="7499" y="27"/>
                </a:cubicBezTo>
                <a:cubicBezTo>
                  <a:pt x="7469" y="9"/>
                  <a:pt x="7434" y="0"/>
                  <a:pt x="7399" y="0"/>
                </a:cubicBezTo>
                <a:lnTo>
                  <a:pt x="200" y="0"/>
                </a:lnTo>
              </a:path>
            </a:pathLst>
          </a:custGeom>
          <a:solidFill>
            <a:srgbClr val="ffd8c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0" lang="ru-RU" sz="1200" spc="-1" strike="noStrike">
                <a:latin typeface="PT Astra Serif"/>
              </a:rPr>
              <a:t>         </a:t>
            </a:r>
            <a:r>
              <a:rPr b="0" lang="ru-RU" sz="1200" spc="-1" strike="noStrike">
                <a:latin typeface="PT Astra Serif"/>
              </a:rPr>
              <a:t>Требования к образованию</a:t>
            </a:r>
            <a:endParaRPr b="0" lang="ru-RU" sz="1200" spc="-1" strike="noStrike">
              <a:latin typeface="PT Astra Serif"/>
            </a:endParaRPr>
          </a:p>
        </p:txBody>
      </p:sp>
      <p:sp>
        <p:nvSpPr>
          <p:cNvPr id="151" name="CustomShape 22"/>
          <p:cNvSpPr/>
          <p:nvPr/>
        </p:nvSpPr>
        <p:spPr>
          <a:xfrm>
            <a:off x="7596360" y="1260360"/>
            <a:ext cx="2340000" cy="3383640"/>
          </a:xfrm>
          <a:custGeom>
            <a:avLst/>
            <a:gdLst/>
            <a:ahLst/>
            <a:rect l="0" t="0" r="r" b="b"/>
            <a:pathLst>
              <a:path w="6502" h="9401">
                <a:moveTo>
                  <a:pt x="1083" y="0"/>
                </a:moveTo>
                <a:lnTo>
                  <a:pt x="1084" y="0"/>
                </a:lnTo>
                <a:cubicBezTo>
                  <a:pt x="893" y="0"/>
                  <a:pt x="706" y="50"/>
                  <a:pt x="542" y="145"/>
                </a:cubicBezTo>
                <a:cubicBezTo>
                  <a:pt x="377" y="240"/>
                  <a:pt x="240" y="377"/>
                  <a:pt x="145" y="542"/>
                </a:cubicBezTo>
                <a:cubicBezTo>
                  <a:pt x="50" y="706"/>
                  <a:pt x="0" y="893"/>
                  <a:pt x="0" y="1084"/>
                </a:cubicBezTo>
                <a:lnTo>
                  <a:pt x="0" y="8316"/>
                </a:lnTo>
                <a:lnTo>
                  <a:pt x="0" y="8317"/>
                </a:lnTo>
                <a:cubicBezTo>
                  <a:pt x="0" y="8507"/>
                  <a:pt x="50" y="8694"/>
                  <a:pt x="145" y="8858"/>
                </a:cubicBezTo>
                <a:cubicBezTo>
                  <a:pt x="240" y="9023"/>
                  <a:pt x="377" y="9160"/>
                  <a:pt x="542" y="9255"/>
                </a:cubicBezTo>
                <a:cubicBezTo>
                  <a:pt x="706" y="9350"/>
                  <a:pt x="893" y="9400"/>
                  <a:pt x="1084" y="9400"/>
                </a:cubicBezTo>
                <a:lnTo>
                  <a:pt x="5417" y="9400"/>
                </a:lnTo>
                <a:lnTo>
                  <a:pt x="5418" y="9400"/>
                </a:lnTo>
                <a:cubicBezTo>
                  <a:pt x="5608" y="9400"/>
                  <a:pt x="5795" y="9350"/>
                  <a:pt x="5959" y="9255"/>
                </a:cubicBezTo>
                <a:cubicBezTo>
                  <a:pt x="6124" y="9160"/>
                  <a:pt x="6261" y="9023"/>
                  <a:pt x="6356" y="8858"/>
                </a:cubicBezTo>
                <a:cubicBezTo>
                  <a:pt x="6451" y="8694"/>
                  <a:pt x="6501" y="8507"/>
                  <a:pt x="6501" y="8317"/>
                </a:cubicBezTo>
                <a:lnTo>
                  <a:pt x="6500" y="1083"/>
                </a:lnTo>
                <a:lnTo>
                  <a:pt x="6501" y="1084"/>
                </a:lnTo>
                <a:lnTo>
                  <a:pt x="6501" y="1084"/>
                </a:lnTo>
                <a:cubicBezTo>
                  <a:pt x="6501" y="893"/>
                  <a:pt x="6451" y="706"/>
                  <a:pt x="6356" y="542"/>
                </a:cubicBezTo>
                <a:cubicBezTo>
                  <a:pt x="6261" y="377"/>
                  <a:pt x="6124" y="240"/>
                  <a:pt x="5959" y="145"/>
                </a:cubicBezTo>
                <a:cubicBezTo>
                  <a:pt x="5795" y="50"/>
                  <a:pt x="5608" y="0"/>
                  <a:pt x="5418" y="0"/>
                </a:cubicBezTo>
                <a:lnTo>
                  <a:pt x="1083" y="0"/>
                </a:lnTo>
              </a:path>
            </a:pathLst>
          </a:custGeom>
          <a:solidFill>
            <a:srgbClr val="ffb66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1" lang="ru-RU" sz="1200" spc="-1" strike="noStrike">
                <a:latin typeface="PT Astra Serif"/>
              </a:rPr>
              <a:t>Поддержка молодых</a:t>
            </a:r>
            <a:br/>
            <a:r>
              <a:rPr b="1" lang="ru-RU" sz="1200" spc="-1" strike="noStrike">
                <a:latin typeface="PT Astra Serif"/>
              </a:rPr>
              <a:t>специалистов:</a:t>
            </a:r>
            <a:br/>
            <a:br/>
            <a:r>
              <a:rPr b="0" lang="ru-RU" sz="1200" spc="-1" strike="noStrike">
                <a:latin typeface="PT Astra Serif"/>
              </a:rPr>
              <a:t>Выплата при трудоустройстве</a:t>
            </a:r>
            <a:br/>
            <a:r>
              <a:rPr b="1" lang="ru-RU" sz="1200" spc="-1" strike="noStrike">
                <a:latin typeface="PT Astra Serif"/>
              </a:rPr>
              <a:t>- 50 000 руб.</a:t>
            </a:r>
            <a:br/>
            <a:r>
              <a:rPr b="0" lang="ru-RU" sz="1200" spc="-1" strike="noStrike">
                <a:latin typeface="PT Astra Serif"/>
              </a:rPr>
              <a:t>Выплата компенсации на</a:t>
            </a:r>
            <a:br/>
            <a:r>
              <a:rPr b="0" lang="ru-RU" sz="1200" spc="-1" strike="noStrike">
                <a:latin typeface="PT Astra Serif"/>
              </a:rPr>
              <a:t>обустройство быта </a:t>
            </a:r>
            <a:br/>
            <a:r>
              <a:rPr b="1" lang="ru-RU" sz="1200" spc="-1" strike="noStrike">
                <a:latin typeface="PT Astra Serif"/>
              </a:rPr>
              <a:t>- 50 000 руб.</a:t>
            </a:r>
            <a:endParaRPr b="0" lang="ru-RU" sz="1200" spc="-1" strike="noStrike">
              <a:latin typeface="PT Astra Serif"/>
            </a:endParaRPr>
          </a:p>
          <a:p>
            <a:r>
              <a:rPr b="0" lang="ru-RU" sz="1200" spc="-1" strike="noStrike">
                <a:latin typeface="PT Astra Serif"/>
              </a:rPr>
              <a:t>Выплата при регистрации брака </a:t>
            </a:r>
            <a:br/>
            <a:r>
              <a:rPr b="1" lang="ru-RU" sz="1200" spc="-1" strike="noStrike">
                <a:latin typeface="PT Astra Serif"/>
              </a:rPr>
              <a:t>- 10 000 руб.</a:t>
            </a:r>
            <a:endParaRPr b="0" lang="ru-RU" sz="1200" spc="-1" strike="noStrike">
              <a:latin typeface="PT Astra Serif"/>
            </a:endParaRPr>
          </a:p>
          <a:p>
            <a:r>
              <a:rPr b="0" lang="ru-RU" sz="1200" spc="-1" strike="noStrike">
                <a:latin typeface="PT Astra Serif"/>
              </a:rPr>
              <a:t>Выплата при рождении и </a:t>
            </a:r>
            <a:br/>
            <a:r>
              <a:rPr b="0" lang="ru-RU" sz="1200" spc="-1" strike="noStrike">
                <a:latin typeface="PT Astra Serif"/>
              </a:rPr>
              <a:t>усыновлении ребёнка  </a:t>
            </a:r>
            <a:br/>
            <a:r>
              <a:rPr b="0" lang="ru-RU" sz="1200" spc="-1" strike="noStrike">
                <a:latin typeface="PT Astra Serif"/>
              </a:rPr>
              <a:t>- </a:t>
            </a:r>
            <a:r>
              <a:rPr b="1" lang="ru-RU" sz="1200" spc="-1" strike="noStrike">
                <a:latin typeface="PT Astra Serif"/>
              </a:rPr>
              <a:t>50 000 руб.</a:t>
            </a:r>
            <a:endParaRPr b="0" lang="ru-RU" sz="1200" spc="-1" strike="noStrike">
              <a:latin typeface="PT Astra Serif"/>
            </a:endParaRPr>
          </a:p>
          <a:p>
            <a:r>
              <a:rPr b="0" lang="ru-RU" sz="1200" spc="-1" strike="noStrike">
                <a:latin typeface="PT Astra Serif"/>
              </a:rPr>
              <a:t>Компенсация аренды жилья</a:t>
            </a:r>
            <a:br/>
            <a:r>
              <a:rPr b="0" lang="ru-RU" sz="1200" spc="-1" strike="noStrike">
                <a:latin typeface="PT Astra Serif"/>
              </a:rPr>
              <a:t>первые 3 года после</a:t>
            </a:r>
            <a:br/>
            <a:r>
              <a:rPr b="0" lang="ru-RU" sz="1200" spc="-1" strike="noStrike">
                <a:latin typeface="PT Astra Serif"/>
              </a:rPr>
              <a:t>трудоустройства </a:t>
            </a:r>
            <a:endParaRPr b="0" lang="ru-RU" sz="1200" spc="-1" strike="noStrike">
              <a:latin typeface="PT Astra Serif"/>
            </a:endParaRPr>
          </a:p>
          <a:p>
            <a:r>
              <a:rPr b="1" lang="ru-RU" sz="1200" spc="-1" strike="noStrike">
                <a:latin typeface="PT Astra Serif"/>
              </a:rPr>
              <a:t>- до 90% стоимости аренды.</a:t>
            </a:r>
            <a:endParaRPr b="0" lang="ru-RU" sz="1200" spc="-1" strike="noStrike">
              <a:latin typeface="PT Astra Serif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6cb3ff"/>
            </a:gs>
            <a:gs pos="100000">
              <a:srgbClr val="dee6ef"/>
            </a:gs>
          </a:gsLst>
          <a:path path="rect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720000" y="2592000"/>
            <a:ext cx="4752000" cy="1872000"/>
          </a:xfrm>
          <a:custGeom>
            <a:avLst/>
            <a:gdLst/>
            <a:ahLst/>
            <a:rect l="0" t="0" r="r" b="b"/>
            <a:pathLst>
              <a:path w="13202" h="5202">
                <a:moveTo>
                  <a:pt x="427" y="0"/>
                </a:moveTo>
                <a:lnTo>
                  <a:pt x="427" y="0"/>
                </a:lnTo>
                <a:cubicBezTo>
                  <a:pt x="352" y="0"/>
                  <a:pt x="279" y="20"/>
                  <a:pt x="214" y="57"/>
                </a:cubicBezTo>
                <a:cubicBezTo>
                  <a:pt x="149" y="95"/>
                  <a:pt x="95" y="149"/>
                  <a:pt x="57" y="214"/>
                </a:cubicBezTo>
                <a:cubicBezTo>
                  <a:pt x="20" y="279"/>
                  <a:pt x="0" y="352"/>
                  <a:pt x="0" y="427"/>
                </a:cubicBezTo>
                <a:lnTo>
                  <a:pt x="0" y="4773"/>
                </a:lnTo>
                <a:lnTo>
                  <a:pt x="0" y="4774"/>
                </a:lnTo>
                <a:cubicBezTo>
                  <a:pt x="0" y="4849"/>
                  <a:pt x="20" y="4922"/>
                  <a:pt x="57" y="4987"/>
                </a:cubicBezTo>
                <a:cubicBezTo>
                  <a:pt x="95" y="5052"/>
                  <a:pt x="149" y="5106"/>
                  <a:pt x="214" y="5144"/>
                </a:cubicBezTo>
                <a:cubicBezTo>
                  <a:pt x="279" y="5181"/>
                  <a:pt x="352" y="5201"/>
                  <a:pt x="427" y="5201"/>
                </a:cubicBezTo>
                <a:lnTo>
                  <a:pt x="12773" y="5201"/>
                </a:lnTo>
                <a:lnTo>
                  <a:pt x="12774" y="5201"/>
                </a:lnTo>
                <a:cubicBezTo>
                  <a:pt x="12849" y="5201"/>
                  <a:pt x="12922" y="5181"/>
                  <a:pt x="12987" y="5144"/>
                </a:cubicBezTo>
                <a:cubicBezTo>
                  <a:pt x="13052" y="5106"/>
                  <a:pt x="13106" y="5052"/>
                  <a:pt x="13144" y="4987"/>
                </a:cubicBezTo>
                <a:cubicBezTo>
                  <a:pt x="13181" y="4922"/>
                  <a:pt x="13201" y="4849"/>
                  <a:pt x="13201" y="4774"/>
                </a:cubicBezTo>
                <a:lnTo>
                  <a:pt x="13201" y="427"/>
                </a:lnTo>
                <a:lnTo>
                  <a:pt x="13201" y="427"/>
                </a:lnTo>
                <a:lnTo>
                  <a:pt x="13201" y="427"/>
                </a:lnTo>
                <a:cubicBezTo>
                  <a:pt x="13201" y="352"/>
                  <a:pt x="13181" y="279"/>
                  <a:pt x="13144" y="214"/>
                </a:cubicBezTo>
                <a:cubicBezTo>
                  <a:pt x="13106" y="149"/>
                  <a:pt x="13052" y="95"/>
                  <a:pt x="12987" y="57"/>
                </a:cubicBezTo>
                <a:cubicBezTo>
                  <a:pt x="12922" y="20"/>
                  <a:pt x="12849" y="0"/>
                  <a:pt x="12774" y="0"/>
                </a:cubicBezTo>
                <a:lnTo>
                  <a:pt x="427" y="0"/>
                </a:lnTo>
              </a:path>
            </a:pathLst>
          </a:custGeom>
          <a:solidFill>
            <a:srgbClr val="dcecf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latin typeface="PT Astra Serif"/>
                <a:ea typeface="Tahoma"/>
              </a:rPr>
              <a:t> </a:t>
            </a:r>
            <a:r>
              <a:rPr b="1" lang="ru-RU" sz="1600" spc="-1" strike="noStrike">
                <a:latin typeface="PT Astra Serif"/>
              </a:rPr>
              <a:t>Филиппов Олег Анатольевич</a:t>
            </a:r>
            <a:br/>
            <a:r>
              <a:rPr b="0" lang="ru-RU" sz="1600" spc="-1" strike="noStrike">
                <a:latin typeface="PT Astra Serif"/>
              </a:rPr>
              <a:t>Заместитель начальника ОЯБиН Курской АЭС-2</a:t>
            </a:r>
            <a:br/>
            <a:br/>
            <a:r>
              <a:rPr b="0" lang="ru-RU" sz="1600" spc="-1" strike="noStrike">
                <a:latin typeface="PT Astra Serif"/>
              </a:rPr>
              <a:t>Телефон: +7 (47131) 3 12 01</a:t>
            </a:r>
            <a:br/>
            <a:r>
              <a:rPr b="0" lang="ru-RU" sz="1600" spc="-1" strike="noStrike">
                <a:latin typeface="PT Astra Serif"/>
              </a:rPr>
              <a:t>E-mail: Filippov_OA@kur2.rosenergoatom.ru</a:t>
            </a:r>
            <a:endParaRPr b="0" lang="ru-RU" sz="1600" spc="-1" strike="noStrike">
              <a:latin typeface="PT Astra Serif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791640" y="1281960"/>
            <a:ext cx="6120360" cy="806040"/>
          </a:xfrm>
          <a:prstGeom prst="rect">
            <a:avLst/>
          </a:prstGeom>
          <a:solidFill>
            <a:srgbClr val="dee6ef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ru-RU" sz="4400" spc="-1" strike="noStrike">
                <a:latin typeface="PT Astra Sans"/>
              </a:rPr>
              <a:t>Спасибо за внимание!</a:t>
            </a:r>
            <a:endParaRPr b="0" lang="ru-RU" sz="4400" spc="-1" strike="noStrike">
              <a:latin typeface="PT Ast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6cb3ff"/>
            </a:gs>
            <a:gs pos="100000">
              <a:srgbClr val="dee6ef"/>
            </a:gs>
          </a:gsLst>
          <a:path path="rect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32000" y="432000"/>
            <a:ext cx="3168000" cy="576000"/>
          </a:xfrm>
          <a:custGeom>
            <a:avLst/>
            <a:gdLst/>
            <a:ahLst/>
            <a:rect l="0" t="0" r="r" b="b"/>
            <a:pathLst>
              <a:path w="8802" h="1602">
                <a:moveTo>
                  <a:pt x="266" y="0"/>
                </a:moveTo>
                <a:lnTo>
                  <a:pt x="267" y="0"/>
                </a:lnTo>
                <a:cubicBezTo>
                  <a:pt x="220" y="0"/>
                  <a:pt x="174" y="12"/>
                  <a:pt x="133" y="36"/>
                </a:cubicBezTo>
                <a:cubicBezTo>
                  <a:pt x="93" y="59"/>
                  <a:pt x="59" y="93"/>
                  <a:pt x="36" y="133"/>
                </a:cubicBezTo>
                <a:cubicBezTo>
                  <a:pt x="12" y="174"/>
                  <a:pt x="0" y="220"/>
                  <a:pt x="0" y="267"/>
                </a:cubicBezTo>
                <a:lnTo>
                  <a:pt x="0" y="1334"/>
                </a:lnTo>
                <a:lnTo>
                  <a:pt x="0" y="1334"/>
                </a:lnTo>
                <a:cubicBezTo>
                  <a:pt x="0" y="1381"/>
                  <a:pt x="12" y="1427"/>
                  <a:pt x="36" y="1468"/>
                </a:cubicBezTo>
                <a:cubicBezTo>
                  <a:pt x="59" y="1508"/>
                  <a:pt x="93" y="1542"/>
                  <a:pt x="133" y="1565"/>
                </a:cubicBezTo>
                <a:cubicBezTo>
                  <a:pt x="174" y="1589"/>
                  <a:pt x="220" y="1601"/>
                  <a:pt x="267" y="1601"/>
                </a:cubicBezTo>
                <a:lnTo>
                  <a:pt x="8534" y="1600"/>
                </a:lnTo>
                <a:lnTo>
                  <a:pt x="8534" y="1601"/>
                </a:lnTo>
                <a:cubicBezTo>
                  <a:pt x="8581" y="1601"/>
                  <a:pt x="8627" y="1589"/>
                  <a:pt x="8668" y="1565"/>
                </a:cubicBezTo>
                <a:cubicBezTo>
                  <a:pt x="8708" y="1542"/>
                  <a:pt x="8742" y="1508"/>
                  <a:pt x="8765" y="1468"/>
                </a:cubicBezTo>
                <a:cubicBezTo>
                  <a:pt x="8789" y="1427"/>
                  <a:pt x="8801" y="1381"/>
                  <a:pt x="8801" y="1334"/>
                </a:cubicBezTo>
                <a:lnTo>
                  <a:pt x="8801" y="266"/>
                </a:lnTo>
                <a:lnTo>
                  <a:pt x="8801" y="267"/>
                </a:lnTo>
                <a:lnTo>
                  <a:pt x="8801" y="267"/>
                </a:lnTo>
                <a:cubicBezTo>
                  <a:pt x="8801" y="220"/>
                  <a:pt x="8789" y="174"/>
                  <a:pt x="8765" y="133"/>
                </a:cubicBezTo>
                <a:cubicBezTo>
                  <a:pt x="8742" y="93"/>
                  <a:pt x="8708" y="59"/>
                  <a:pt x="8668" y="36"/>
                </a:cubicBezTo>
                <a:cubicBezTo>
                  <a:pt x="8627" y="12"/>
                  <a:pt x="8581" y="0"/>
                  <a:pt x="8534" y="0"/>
                </a:cubicBezTo>
                <a:lnTo>
                  <a:pt x="266" y="0"/>
                </a:lnTo>
              </a:path>
            </a:pathLst>
          </a:custGeom>
          <a:solidFill>
            <a:srgbClr val="dcecf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1" lang="ru-RU" sz="1600" spc="-1" strike="noStrike">
                <a:latin typeface="PT Astra Serif"/>
              </a:rPr>
              <a:t>   </a:t>
            </a:r>
            <a:r>
              <a:rPr b="1" lang="ru-RU" sz="1600" spc="-1" strike="noStrike">
                <a:latin typeface="PT Astra Serif"/>
              </a:rPr>
              <a:t>Сооружение Курской АЭС-2</a:t>
            </a:r>
            <a:endParaRPr b="0" lang="ru-RU" sz="1600" spc="-1" strike="noStrike">
              <a:latin typeface="PT Astra Serif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6842160" y="1080000"/>
            <a:ext cx="3057840" cy="2160000"/>
          </a:xfrm>
          <a:prstGeom prst="rect">
            <a:avLst/>
          </a:prstGeom>
          <a:ln w="0">
            <a:noFill/>
          </a:ln>
        </p:spPr>
      </p:pic>
      <p:pic>
        <p:nvPicPr>
          <p:cNvPr id="86" name="" descr=""/>
          <p:cNvPicPr/>
          <p:nvPr/>
        </p:nvPicPr>
        <p:blipFill>
          <a:blip r:embed="rId2"/>
          <a:stretch/>
        </p:blipFill>
        <p:spPr>
          <a:xfrm>
            <a:off x="3639960" y="1728000"/>
            <a:ext cx="3020040" cy="2160000"/>
          </a:xfrm>
          <a:prstGeom prst="rect">
            <a:avLst/>
          </a:prstGeom>
          <a:ln w="0"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288000" y="4572000"/>
            <a:ext cx="3168000" cy="756000"/>
          </a:xfrm>
          <a:custGeom>
            <a:avLst/>
            <a:gdLst/>
            <a:ahLst/>
            <a:rect l="0" t="0" r="r" b="b"/>
            <a:pathLst>
              <a:path w="8802" h="2102">
                <a:moveTo>
                  <a:pt x="21" y="0"/>
                </a:moveTo>
                <a:lnTo>
                  <a:pt x="22" y="0"/>
                </a:lnTo>
                <a:cubicBezTo>
                  <a:pt x="18" y="0"/>
                  <a:pt x="14" y="1"/>
                  <a:pt x="11" y="3"/>
                </a:cubicBezTo>
                <a:cubicBezTo>
                  <a:pt x="8" y="5"/>
                  <a:pt x="5" y="8"/>
                  <a:pt x="3" y="11"/>
                </a:cubicBezTo>
                <a:cubicBezTo>
                  <a:pt x="1" y="14"/>
                  <a:pt x="0" y="18"/>
                  <a:pt x="0" y="22"/>
                </a:cubicBezTo>
                <a:lnTo>
                  <a:pt x="0" y="2079"/>
                </a:lnTo>
                <a:lnTo>
                  <a:pt x="0" y="2079"/>
                </a:lnTo>
                <a:cubicBezTo>
                  <a:pt x="0" y="2083"/>
                  <a:pt x="1" y="2087"/>
                  <a:pt x="3" y="2090"/>
                </a:cubicBezTo>
                <a:cubicBezTo>
                  <a:pt x="5" y="2093"/>
                  <a:pt x="8" y="2096"/>
                  <a:pt x="11" y="2098"/>
                </a:cubicBezTo>
                <a:cubicBezTo>
                  <a:pt x="14" y="2100"/>
                  <a:pt x="18" y="2101"/>
                  <a:pt x="22" y="2101"/>
                </a:cubicBezTo>
                <a:lnTo>
                  <a:pt x="8779" y="2101"/>
                </a:lnTo>
                <a:lnTo>
                  <a:pt x="8779" y="2101"/>
                </a:lnTo>
                <a:cubicBezTo>
                  <a:pt x="8783" y="2101"/>
                  <a:pt x="8787" y="2100"/>
                  <a:pt x="8790" y="2098"/>
                </a:cubicBezTo>
                <a:cubicBezTo>
                  <a:pt x="8793" y="2096"/>
                  <a:pt x="8796" y="2093"/>
                  <a:pt x="8798" y="2090"/>
                </a:cubicBezTo>
                <a:cubicBezTo>
                  <a:pt x="8800" y="2087"/>
                  <a:pt x="8801" y="2083"/>
                  <a:pt x="8801" y="2079"/>
                </a:cubicBezTo>
                <a:lnTo>
                  <a:pt x="8801" y="21"/>
                </a:lnTo>
                <a:lnTo>
                  <a:pt x="8801" y="22"/>
                </a:lnTo>
                <a:lnTo>
                  <a:pt x="8801" y="22"/>
                </a:lnTo>
                <a:cubicBezTo>
                  <a:pt x="8801" y="18"/>
                  <a:pt x="8800" y="14"/>
                  <a:pt x="8798" y="11"/>
                </a:cubicBezTo>
                <a:cubicBezTo>
                  <a:pt x="8796" y="8"/>
                  <a:pt x="8793" y="5"/>
                  <a:pt x="8790" y="3"/>
                </a:cubicBezTo>
                <a:cubicBezTo>
                  <a:pt x="8787" y="1"/>
                  <a:pt x="8783" y="0"/>
                  <a:pt x="8779" y="0"/>
                </a:cubicBezTo>
                <a:lnTo>
                  <a:pt x="21" y="0"/>
                </a:lnTo>
              </a:path>
            </a:pathLst>
          </a:custGeom>
          <a:solidFill>
            <a:srgbClr val="dcecf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1" lang="ru-RU" sz="1600" spc="-1" strike="noStrike">
                <a:latin typeface="PT Astra Serif"/>
              </a:rPr>
              <a:t>Устройство песчаного основания</a:t>
            </a:r>
            <a:br/>
            <a:r>
              <a:rPr b="1" lang="ru-RU" sz="1600" spc="-1" strike="noStrike">
                <a:latin typeface="PT Astra Serif"/>
              </a:rPr>
              <a:t>       под здания и сооружения</a:t>
            </a:r>
            <a:br/>
            <a:r>
              <a:rPr b="1" lang="ru-RU" sz="1600" spc="-1" strike="noStrike">
                <a:latin typeface="PT Astra Serif"/>
              </a:rPr>
              <a:t>       объектов Курской АЭС-2 </a:t>
            </a:r>
            <a:endParaRPr b="0" lang="ru-RU" sz="1600" spc="-1" strike="noStrike">
              <a:latin typeface="PT Astra Serif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3600000" y="4032000"/>
            <a:ext cx="3096000" cy="936000"/>
          </a:xfrm>
          <a:custGeom>
            <a:avLst/>
            <a:gdLst/>
            <a:ahLst/>
            <a:rect l="0" t="0" r="r" b="b"/>
            <a:pathLst>
              <a:path w="8602" h="2602">
                <a:moveTo>
                  <a:pt x="73" y="0"/>
                </a:moveTo>
                <a:lnTo>
                  <a:pt x="73" y="0"/>
                </a:lnTo>
                <a:cubicBezTo>
                  <a:pt x="61" y="0"/>
                  <a:pt x="48" y="3"/>
                  <a:pt x="37" y="10"/>
                </a:cubicBezTo>
                <a:cubicBezTo>
                  <a:pt x="26" y="16"/>
                  <a:pt x="16" y="26"/>
                  <a:pt x="10" y="37"/>
                </a:cubicBezTo>
                <a:cubicBezTo>
                  <a:pt x="3" y="48"/>
                  <a:pt x="0" y="61"/>
                  <a:pt x="0" y="73"/>
                </a:cubicBezTo>
                <a:lnTo>
                  <a:pt x="0" y="2527"/>
                </a:lnTo>
                <a:lnTo>
                  <a:pt x="0" y="2528"/>
                </a:lnTo>
                <a:cubicBezTo>
                  <a:pt x="0" y="2540"/>
                  <a:pt x="3" y="2553"/>
                  <a:pt x="10" y="2564"/>
                </a:cubicBezTo>
                <a:cubicBezTo>
                  <a:pt x="16" y="2575"/>
                  <a:pt x="26" y="2585"/>
                  <a:pt x="37" y="2591"/>
                </a:cubicBezTo>
                <a:cubicBezTo>
                  <a:pt x="48" y="2598"/>
                  <a:pt x="61" y="2601"/>
                  <a:pt x="73" y="2601"/>
                </a:cubicBezTo>
                <a:lnTo>
                  <a:pt x="8527" y="2601"/>
                </a:lnTo>
                <a:lnTo>
                  <a:pt x="8528" y="2601"/>
                </a:lnTo>
                <a:cubicBezTo>
                  <a:pt x="8540" y="2601"/>
                  <a:pt x="8553" y="2598"/>
                  <a:pt x="8564" y="2591"/>
                </a:cubicBezTo>
                <a:cubicBezTo>
                  <a:pt x="8575" y="2585"/>
                  <a:pt x="8585" y="2575"/>
                  <a:pt x="8591" y="2564"/>
                </a:cubicBezTo>
                <a:cubicBezTo>
                  <a:pt x="8598" y="2553"/>
                  <a:pt x="8601" y="2540"/>
                  <a:pt x="8601" y="2528"/>
                </a:cubicBezTo>
                <a:lnTo>
                  <a:pt x="8601" y="73"/>
                </a:lnTo>
                <a:lnTo>
                  <a:pt x="8601" y="73"/>
                </a:lnTo>
                <a:lnTo>
                  <a:pt x="8601" y="73"/>
                </a:lnTo>
                <a:cubicBezTo>
                  <a:pt x="8601" y="61"/>
                  <a:pt x="8598" y="48"/>
                  <a:pt x="8591" y="37"/>
                </a:cubicBezTo>
                <a:cubicBezTo>
                  <a:pt x="8585" y="26"/>
                  <a:pt x="8575" y="16"/>
                  <a:pt x="8564" y="10"/>
                </a:cubicBezTo>
                <a:cubicBezTo>
                  <a:pt x="8553" y="3"/>
                  <a:pt x="8540" y="0"/>
                  <a:pt x="8528" y="0"/>
                </a:cubicBezTo>
                <a:lnTo>
                  <a:pt x="73" y="0"/>
                </a:lnTo>
              </a:path>
            </a:pathLst>
          </a:custGeom>
          <a:solidFill>
            <a:srgbClr val="dcecf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1" lang="ru-RU" sz="1600" spc="-1" strike="noStrike">
                <a:latin typeface="PT Astra Serif"/>
                <a:ea typeface="Tahoma"/>
              </a:rPr>
              <a:t>      </a:t>
            </a:r>
            <a:r>
              <a:rPr b="1" lang="ru-RU" sz="1600" spc="-1" strike="noStrike">
                <a:latin typeface="PT Astra Serif"/>
                <a:ea typeface="Tahoma"/>
              </a:rPr>
              <a:t>Укладка первого бетона</a:t>
            </a:r>
            <a:br/>
            <a:r>
              <a:rPr b="1" lang="ru-RU" sz="1600" spc="-1" strike="noStrike">
                <a:latin typeface="PT Astra Serif"/>
                <a:ea typeface="Tahoma"/>
              </a:rPr>
              <a:t>    в фундаментальную плиту</a:t>
            </a:r>
            <a:br/>
            <a:r>
              <a:rPr b="1" lang="ru-RU" sz="1600" spc="-1" strike="noStrike">
                <a:latin typeface="PT Astra Serif"/>
                <a:ea typeface="Tahoma"/>
              </a:rPr>
              <a:t>           реакторного здания </a:t>
            </a:r>
            <a:br/>
            <a:r>
              <a:rPr b="1" lang="ru-RU" sz="1600" spc="-1" strike="noStrike">
                <a:latin typeface="PT Astra Serif"/>
              </a:rPr>
              <a:t>энергоблока №1 Курской АЭС-2 </a:t>
            </a:r>
            <a:endParaRPr b="0" lang="ru-RU" sz="1600" spc="-1" strike="noStrike">
              <a:latin typeface="PT Astra Serif"/>
            </a:endParaRPr>
          </a:p>
        </p:txBody>
      </p:sp>
      <p:pic>
        <p:nvPicPr>
          <p:cNvPr id="89" name="" descr=""/>
          <p:cNvPicPr/>
          <p:nvPr/>
        </p:nvPicPr>
        <p:blipFill>
          <a:blip r:embed="rId3"/>
          <a:stretch/>
        </p:blipFill>
        <p:spPr>
          <a:xfrm>
            <a:off x="288000" y="2266560"/>
            <a:ext cx="3155040" cy="2125440"/>
          </a:xfrm>
          <a:prstGeom prst="rect">
            <a:avLst/>
          </a:prstGeom>
          <a:ln w="0">
            <a:noFill/>
          </a:ln>
        </p:spPr>
      </p:pic>
      <p:sp>
        <p:nvSpPr>
          <p:cNvPr id="90" name="CustomShape 4"/>
          <p:cNvSpPr/>
          <p:nvPr/>
        </p:nvSpPr>
        <p:spPr>
          <a:xfrm>
            <a:off x="6840000" y="3384000"/>
            <a:ext cx="3096000" cy="936000"/>
          </a:xfrm>
          <a:custGeom>
            <a:avLst/>
            <a:gdLst/>
            <a:ahLst/>
            <a:rect l="0" t="0" r="r" b="b"/>
            <a:pathLst>
              <a:path w="8602" h="2602">
                <a:moveTo>
                  <a:pt x="73" y="0"/>
                </a:moveTo>
                <a:lnTo>
                  <a:pt x="73" y="0"/>
                </a:lnTo>
                <a:cubicBezTo>
                  <a:pt x="61" y="0"/>
                  <a:pt x="48" y="3"/>
                  <a:pt x="37" y="10"/>
                </a:cubicBezTo>
                <a:cubicBezTo>
                  <a:pt x="26" y="16"/>
                  <a:pt x="16" y="26"/>
                  <a:pt x="10" y="37"/>
                </a:cubicBezTo>
                <a:cubicBezTo>
                  <a:pt x="3" y="48"/>
                  <a:pt x="0" y="61"/>
                  <a:pt x="0" y="73"/>
                </a:cubicBezTo>
                <a:lnTo>
                  <a:pt x="0" y="2527"/>
                </a:lnTo>
                <a:lnTo>
                  <a:pt x="0" y="2528"/>
                </a:lnTo>
                <a:cubicBezTo>
                  <a:pt x="0" y="2540"/>
                  <a:pt x="3" y="2553"/>
                  <a:pt x="10" y="2564"/>
                </a:cubicBezTo>
                <a:cubicBezTo>
                  <a:pt x="16" y="2575"/>
                  <a:pt x="26" y="2585"/>
                  <a:pt x="37" y="2591"/>
                </a:cubicBezTo>
                <a:cubicBezTo>
                  <a:pt x="48" y="2598"/>
                  <a:pt x="61" y="2601"/>
                  <a:pt x="73" y="2601"/>
                </a:cubicBezTo>
                <a:lnTo>
                  <a:pt x="8527" y="2601"/>
                </a:lnTo>
                <a:lnTo>
                  <a:pt x="8528" y="2601"/>
                </a:lnTo>
                <a:cubicBezTo>
                  <a:pt x="8540" y="2601"/>
                  <a:pt x="8553" y="2598"/>
                  <a:pt x="8564" y="2591"/>
                </a:cubicBezTo>
                <a:cubicBezTo>
                  <a:pt x="8575" y="2585"/>
                  <a:pt x="8585" y="2575"/>
                  <a:pt x="8591" y="2564"/>
                </a:cubicBezTo>
                <a:cubicBezTo>
                  <a:pt x="8598" y="2553"/>
                  <a:pt x="8601" y="2540"/>
                  <a:pt x="8601" y="2528"/>
                </a:cubicBezTo>
                <a:lnTo>
                  <a:pt x="8601" y="73"/>
                </a:lnTo>
                <a:lnTo>
                  <a:pt x="8601" y="73"/>
                </a:lnTo>
                <a:lnTo>
                  <a:pt x="8601" y="73"/>
                </a:lnTo>
                <a:cubicBezTo>
                  <a:pt x="8601" y="61"/>
                  <a:pt x="8598" y="48"/>
                  <a:pt x="8591" y="37"/>
                </a:cubicBezTo>
                <a:cubicBezTo>
                  <a:pt x="8585" y="26"/>
                  <a:pt x="8575" y="16"/>
                  <a:pt x="8564" y="10"/>
                </a:cubicBezTo>
                <a:cubicBezTo>
                  <a:pt x="8553" y="3"/>
                  <a:pt x="8540" y="0"/>
                  <a:pt x="8528" y="0"/>
                </a:cubicBezTo>
                <a:lnTo>
                  <a:pt x="73" y="0"/>
                </a:lnTo>
              </a:path>
            </a:pathLst>
          </a:custGeom>
          <a:solidFill>
            <a:srgbClr val="dcecf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1" lang="ru-RU" sz="1600" spc="-1" strike="noStrike">
                <a:latin typeface="PT Astra Serif"/>
                <a:ea typeface="Tahoma"/>
              </a:rPr>
              <a:t>      </a:t>
            </a:r>
            <a:r>
              <a:rPr b="1" lang="ru-RU" sz="1600" spc="-1" strike="noStrike">
                <a:latin typeface="PT Astra Serif"/>
                <a:ea typeface="Tahoma"/>
              </a:rPr>
              <a:t>Укладка первого бетона</a:t>
            </a:r>
            <a:br/>
            <a:r>
              <a:rPr b="1" lang="ru-RU" sz="1600" spc="-1" strike="noStrike">
                <a:latin typeface="PT Astra Serif"/>
                <a:ea typeface="Tahoma"/>
              </a:rPr>
              <a:t>    в фундаментальную плиту</a:t>
            </a:r>
            <a:br/>
            <a:r>
              <a:rPr b="1" lang="ru-RU" sz="1600" spc="-1" strike="noStrike">
                <a:latin typeface="PT Astra Serif"/>
                <a:ea typeface="Tahoma"/>
              </a:rPr>
              <a:t>           реакторного здания </a:t>
            </a:r>
            <a:br/>
            <a:r>
              <a:rPr b="1" lang="ru-RU" sz="1600" spc="-1" strike="noStrike">
                <a:latin typeface="PT Astra Serif"/>
              </a:rPr>
              <a:t>энергоблока №1 Курской АЭС-2 </a:t>
            </a:r>
            <a:endParaRPr b="0" lang="ru-RU" sz="1600" spc="-1" strike="noStrike">
              <a:latin typeface="PT Astra Serif"/>
            </a:endParaRPr>
          </a:p>
        </p:txBody>
      </p:sp>
      <p:sp>
        <p:nvSpPr>
          <p:cNvPr id="91" name="CustomShape 5"/>
          <p:cNvSpPr/>
          <p:nvPr/>
        </p:nvSpPr>
        <p:spPr>
          <a:xfrm>
            <a:off x="1440000" y="1548000"/>
            <a:ext cx="936000" cy="540000"/>
          </a:xfrm>
          <a:custGeom>
            <a:avLst/>
            <a:gdLst/>
            <a:ahLst/>
            <a:rect l="0" t="0" r="r" b="b"/>
            <a:pathLst>
              <a:path w="2602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2350" y="1501"/>
                </a:lnTo>
                <a:lnTo>
                  <a:pt x="2351" y="1501"/>
                </a:lnTo>
                <a:cubicBezTo>
                  <a:pt x="2395" y="1501"/>
                  <a:pt x="2438" y="1489"/>
                  <a:pt x="2476" y="1467"/>
                </a:cubicBezTo>
                <a:cubicBezTo>
                  <a:pt x="2514" y="1446"/>
                  <a:pt x="2546" y="1414"/>
                  <a:pt x="2567" y="1376"/>
                </a:cubicBezTo>
                <a:cubicBezTo>
                  <a:pt x="2589" y="1338"/>
                  <a:pt x="2601" y="1295"/>
                  <a:pt x="2601" y="1251"/>
                </a:cubicBezTo>
                <a:lnTo>
                  <a:pt x="2601" y="250"/>
                </a:lnTo>
                <a:lnTo>
                  <a:pt x="2601" y="250"/>
                </a:lnTo>
                <a:lnTo>
                  <a:pt x="2601" y="250"/>
                </a:lnTo>
                <a:cubicBezTo>
                  <a:pt x="2601" y="206"/>
                  <a:pt x="2589" y="163"/>
                  <a:pt x="2567" y="125"/>
                </a:cubicBezTo>
                <a:cubicBezTo>
                  <a:pt x="2546" y="87"/>
                  <a:pt x="2514" y="55"/>
                  <a:pt x="2476" y="34"/>
                </a:cubicBezTo>
                <a:cubicBezTo>
                  <a:pt x="2438" y="12"/>
                  <a:pt x="2395" y="0"/>
                  <a:pt x="2351" y="0"/>
                </a:cubicBezTo>
                <a:lnTo>
                  <a:pt x="250" y="0"/>
                </a:lnTo>
              </a:path>
            </a:pathLst>
          </a:custGeom>
          <a:solidFill>
            <a:srgbClr val="dcecf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1" lang="ru-RU" sz="1600" spc="-1" strike="noStrike">
                <a:latin typeface="PT Astra Serif"/>
              </a:rPr>
              <a:t>2016 год</a:t>
            </a:r>
            <a:endParaRPr b="0" lang="ru-RU" sz="1600" spc="-1" strike="noStrike">
              <a:latin typeface="PT Astra Serif"/>
            </a:endParaRPr>
          </a:p>
        </p:txBody>
      </p:sp>
      <p:sp>
        <p:nvSpPr>
          <p:cNvPr id="92" name="CustomShape 6"/>
          <p:cNvSpPr/>
          <p:nvPr/>
        </p:nvSpPr>
        <p:spPr>
          <a:xfrm>
            <a:off x="4536000" y="1044000"/>
            <a:ext cx="1152000" cy="540000"/>
          </a:xfrm>
          <a:custGeom>
            <a:avLst/>
            <a:gdLst/>
            <a:ahLst/>
            <a:rect l="0" t="0" r="r" b="b"/>
            <a:pathLst>
              <a:path w="3202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2950" y="1501"/>
                </a:lnTo>
                <a:lnTo>
                  <a:pt x="2951" y="1501"/>
                </a:lnTo>
                <a:cubicBezTo>
                  <a:pt x="2995" y="1501"/>
                  <a:pt x="3038" y="1489"/>
                  <a:pt x="3076" y="1467"/>
                </a:cubicBezTo>
                <a:cubicBezTo>
                  <a:pt x="3114" y="1446"/>
                  <a:pt x="3146" y="1414"/>
                  <a:pt x="3167" y="1376"/>
                </a:cubicBezTo>
                <a:cubicBezTo>
                  <a:pt x="3189" y="1338"/>
                  <a:pt x="3201" y="1295"/>
                  <a:pt x="3201" y="1251"/>
                </a:cubicBezTo>
                <a:lnTo>
                  <a:pt x="3201" y="250"/>
                </a:lnTo>
                <a:lnTo>
                  <a:pt x="3201" y="250"/>
                </a:lnTo>
                <a:lnTo>
                  <a:pt x="3201" y="250"/>
                </a:lnTo>
                <a:cubicBezTo>
                  <a:pt x="3201" y="206"/>
                  <a:pt x="3189" y="163"/>
                  <a:pt x="3167" y="125"/>
                </a:cubicBezTo>
                <a:cubicBezTo>
                  <a:pt x="3146" y="87"/>
                  <a:pt x="3114" y="55"/>
                  <a:pt x="3076" y="34"/>
                </a:cubicBezTo>
                <a:cubicBezTo>
                  <a:pt x="3038" y="12"/>
                  <a:pt x="2995" y="0"/>
                  <a:pt x="2951" y="0"/>
                </a:cubicBezTo>
                <a:lnTo>
                  <a:pt x="250" y="0"/>
                </a:lnTo>
              </a:path>
            </a:pathLst>
          </a:custGeom>
          <a:solidFill>
            <a:srgbClr val="dcecf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1" lang="ru-RU" sz="1600" spc="-1" strike="noStrike">
                <a:latin typeface="PT Astra Serif"/>
              </a:rPr>
              <a:t>29.04.2018</a:t>
            </a:r>
            <a:endParaRPr b="0" lang="ru-RU" sz="1600" spc="-1" strike="noStrike">
              <a:latin typeface="PT Astra Serif"/>
            </a:endParaRPr>
          </a:p>
        </p:txBody>
      </p:sp>
      <p:sp>
        <p:nvSpPr>
          <p:cNvPr id="93" name="CustomShape 7"/>
          <p:cNvSpPr/>
          <p:nvPr/>
        </p:nvSpPr>
        <p:spPr>
          <a:xfrm>
            <a:off x="7740000" y="396000"/>
            <a:ext cx="1152000" cy="540000"/>
          </a:xfrm>
          <a:custGeom>
            <a:avLst/>
            <a:gdLst/>
            <a:ahLst/>
            <a:rect l="0" t="0" r="r" b="b"/>
            <a:pathLst>
              <a:path w="3202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2950" y="1501"/>
                </a:lnTo>
                <a:lnTo>
                  <a:pt x="2951" y="1501"/>
                </a:lnTo>
                <a:cubicBezTo>
                  <a:pt x="2995" y="1501"/>
                  <a:pt x="3038" y="1489"/>
                  <a:pt x="3076" y="1467"/>
                </a:cubicBezTo>
                <a:cubicBezTo>
                  <a:pt x="3114" y="1446"/>
                  <a:pt x="3146" y="1414"/>
                  <a:pt x="3167" y="1376"/>
                </a:cubicBezTo>
                <a:cubicBezTo>
                  <a:pt x="3189" y="1338"/>
                  <a:pt x="3201" y="1295"/>
                  <a:pt x="3201" y="1251"/>
                </a:cubicBezTo>
                <a:lnTo>
                  <a:pt x="3201" y="250"/>
                </a:lnTo>
                <a:lnTo>
                  <a:pt x="3201" y="250"/>
                </a:lnTo>
                <a:lnTo>
                  <a:pt x="3201" y="250"/>
                </a:lnTo>
                <a:cubicBezTo>
                  <a:pt x="3201" y="206"/>
                  <a:pt x="3189" y="163"/>
                  <a:pt x="3167" y="125"/>
                </a:cubicBezTo>
                <a:cubicBezTo>
                  <a:pt x="3146" y="87"/>
                  <a:pt x="3114" y="55"/>
                  <a:pt x="3076" y="34"/>
                </a:cubicBezTo>
                <a:cubicBezTo>
                  <a:pt x="3038" y="12"/>
                  <a:pt x="2995" y="0"/>
                  <a:pt x="2951" y="0"/>
                </a:cubicBezTo>
                <a:lnTo>
                  <a:pt x="250" y="0"/>
                </a:lnTo>
              </a:path>
            </a:pathLst>
          </a:custGeom>
          <a:solidFill>
            <a:srgbClr val="dcecf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1" lang="ru-RU" sz="1600" spc="-1" strike="noStrike">
                <a:latin typeface="PT Astra Serif"/>
              </a:rPr>
              <a:t>15.04.2019</a:t>
            </a:r>
            <a:endParaRPr b="0" lang="ru-RU" sz="1600" spc="-1" strike="noStrike">
              <a:latin typeface="PT Astra Serif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6cb3ff"/>
            </a:gs>
            <a:gs pos="100000">
              <a:srgbClr val="dee6ef"/>
            </a:gs>
          </a:gsLst>
          <a:path path="rect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396360" y="144000"/>
            <a:ext cx="5903640" cy="576000"/>
          </a:xfrm>
          <a:custGeom>
            <a:avLst/>
            <a:gdLst/>
            <a:ahLst/>
            <a:rect l="0" t="0" r="r" b="b"/>
            <a:pathLst>
              <a:path w="16401" h="1602">
                <a:moveTo>
                  <a:pt x="266" y="0"/>
                </a:moveTo>
                <a:lnTo>
                  <a:pt x="267" y="0"/>
                </a:lnTo>
                <a:cubicBezTo>
                  <a:pt x="220" y="0"/>
                  <a:pt x="174" y="12"/>
                  <a:pt x="133" y="36"/>
                </a:cubicBezTo>
                <a:cubicBezTo>
                  <a:pt x="93" y="59"/>
                  <a:pt x="59" y="93"/>
                  <a:pt x="36" y="133"/>
                </a:cubicBezTo>
                <a:cubicBezTo>
                  <a:pt x="12" y="174"/>
                  <a:pt x="0" y="220"/>
                  <a:pt x="0" y="267"/>
                </a:cubicBezTo>
                <a:lnTo>
                  <a:pt x="0" y="1334"/>
                </a:lnTo>
                <a:lnTo>
                  <a:pt x="0" y="1334"/>
                </a:lnTo>
                <a:cubicBezTo>
                  <a:pt x="0" y="1381"/>
                  <a:pt x="12" y="1427"/>
                  <a:pt x="36" y="1468"/>
                </a:cubicBezTo>
                <a:cubicBezTo>
                  <a:pt x="59" y="1508"/>
                  <a:pt x="93" y="1542"/>
                  <a:pt x="133" y="1565"/>
                </a:cubicBezTo>
                <a:cubicBezTo>
                  <a:pt x="174" y="1589"/>
                  <a:pt x="220" y="1601"/>
                  <a:pt x="267" y="1601"/>
                </a:cubicBezTo>
                <a:lnTo>
                  <a:pt x="16133" y="1600"/>
                </a:lnTo>
                <a:lnTo>
                  <a:pt x="16133" y="1601"/>
                </a:lnTo>
                <a:cubicBezTo>
                  <a:pt x="16180" y="1601"/>
                  <a:pt x="16226" y="1589"/>
                  <a:pt x="16267" y="1565"/>
                </a:cubicBezTo>
                <a:cubicBezTo>
                  <a:pt x="16307" y="1542"/>
                  <a:pt x="16341" y="1508"/>
                  <a:pt x="16364" y="1468"/>
                </a:cubicBezTo>
                <a:cubicBezTo>
                  <a:pt x="16388" y="1427"/>
                  <a:pt x="16400" y="1381"/>
                  <a:pt x="16400" y="1334"/>
                </a:cubicBezTo>
                <a:lnTo>
                  <a:pt x="16400" y="266"/>
                </a:lnTo>
                <a:lnTo>
                  <a:pt x="16400" y="267"/>
                </a:lnTo>
                <a:lnTo>
                  <a:pt x="16400" y="267"/>
                </a:lnTo>
                <a:cubicBezTo>
                  <a:pt x="16400" y="220"/>
                  <a:pt x="16388" y="174"/>
                  <a:pt x="16364" y="133"/>
                </a:cubicBezTo>
                <a:cubicBezTo>
                  <a:pt x="16341" y="93"/>
                  <a:pt x="16307" y="59"/>
                  <a:pt x="16267" y="36"/>
                </a:cubicBezTo>
                <a:cubicBezTo>
                  <a:pt x="16226" y="12"/>
                  <a:pt x="16180" y="0"/>
                  <a:pt x="16133" y="0"/>
                </a:cubicBezTo>
                <a:lnTo>
                  <a:pt x="266" y="0"/>
                </a:lnTo>
              </a:path>
            </a:pathLst>
          </a:custGeom>
          <a:solidFill>
            <a:srgbClr val="dcecf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1" lang="ru-RU" sz="1600" spc="-1" strike="noStrike">
                <a:latin typeface="PT Astra Serif"/>
              </a:rPr>
              <a:t>Безопасность — основной приоритет при эксплуатации АЭС</a:t>
            </a:r>
            <a:endParaRPr b="0" lang="ru-RU" sz="1600" spc="-1" strike="noStrike">
              <a:latin typeface="PT Astra Serif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396000" y="798840"/>
            <a:ext cx="9036000" cy="476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6cb3ff"/>
            </a:gs>
            <a:gs pos="100000">
              <a:srgbClr val="dee6ef"/>
            </a:gs>
          </a:gsLst>
          <a:path path="rect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756000" y="180000"/>
            <a:ext cx="8532000" cy="756000"/>
          </a:xfrm>
          <a:custGeom>
            <a:avLst/>
            <a:gdLst/>
            <a:ahLst/>
            <a:rect l="0" t="0" r="r" b="b"/>
            <a:pathLst>
              <a:path w="23702" h="2102">
                <a:moveTo>
                  <a:pt x="21" y="0"/>
                </a:moveTo>
                <a:lnTo>
                  <a:pt x="22" y="0"/>
                </a:lnTo>
                <a:cubicBezTo>
                  <a:pt x="18" y="0"/>
                  <a:pt x="14" y="1"/>
                  <a:pt x="11" y="3"/>
                </a:cubicBezTo>
                <a:cubicBezTo>
                  <a:pt x="8" y="5"/>
                  <a:pt x="5" y="8"/>
                  <a:pt x="3" y="11"/>
                </a:cubicBezTo>
                <a:cubicBezTo>
                  <a:pt x="1" y="14"/>
                  <a:pt x="0" y="18"/>
                  <a:pt x="0" y="22"/>
                </a:cubicBezTo>
                <a:lnTo>
                  <a:pt x="0" y="2079"/>
                </a:lnTo>
                <a:lnTo>
                  <a:pt x="0" y="2079"/>
                </a:lnTo>
                <a:cubicBezTo>
                  <a:pt x="0" y="2083"/>
                  <a:pt x="1" y="2087"/>
                  <a:pt x="3" y="2090"/>
                </a:cubicBezTo>
                <a:cubicBezTo>
                  <a:pt x="5" y="2093"/>
                  <a:pt x="8" y="2096"/>
                  <a:pt x="11" y="2098"/>
                </a:cubicBezTo>
                <a:cubicBezTo>
                  <a:pt x="14" y="2100"/>
                  <a:pt x="18" y="2101"/>
                  <a:pt x="22" y="2101"/>
                </a:cubicBezTo>
                <a:lnTo>
                  <a:pt x="23679" y="2101"/>
                </a:lnTo>
                <a:lnTo>
                  <a:pt x="23679" y="2101"/>
                </a:lnTo>
                <a:cubicBezTo>
                  <a:pt x="23683" y="2101"/>
                  <a:pt x="23687" y="2100"/>
                  <a:pt x="23690" y="2098"/>
                </a:cubicBezTo>
                <a:cubicBezTo>
                  <a:pt x="23693" y="2096"/>
                  <a:pt x="23696" y="2093"/>
                  <a:pt x="23698" y="2090"/>
                </a:cubicBezTo>
                <a:cubicBezTo>
                  <a:pt x="23700" y="2087"/>
                  <a:pt x="23701" y="2083"/>
                  <a:pt x="23701" y="2079"/>
                </a:cubicBezTo>
                <a:lnTo>
                  <a:pt x="23701" y="21"/>
                </a:lnTo>
                <a:lnTo>
                  <a:pt x="23701" y="22"/>
                </a:lnTo>
                <a:lnTo>
                  <a:pt x="23701" y="22"/>
                </a:lnTo>
                <a:cubicBezTo>
                  <a:pt x="23701" y="18"/>
                  <a:pt x="23700" y="14"/>
                  <a:pt x="23698" y="11"/>
                </a:cubicBezTo>
                <a:cubicBezTo>
                  <a:pt x="23696" y="8"/>
                  <a:pt x="23693" y="5"/>
                  <a:pt x="23690" y="3"/>
                </a:cubicBezTo>
                <a:cubicBezTo>
                  <a:pt x="23687" y="1"/>
                  <a:pt x="23683" y="0"/>
                  <a:pt x="23679" y="0"/>
                </a:cubicBezTo>
                <a:lnTo>
                  <a:pt x="21" y="0"/>
                </a:lnTo>
              </a:path>
            </a:pathLst>
          </a:custGeom>
          <a:solidFill>
            <a:srgbClr val="dcecf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1" lang="ru-RU" sz="1600" spc="-1" strike="noStrike">
                <a:latin typeface="PT Astra Serif"/>
              </a:rPr>
              <a:t>     </a:t>
            </a:r>
            <a:r>
              <a:rPr b="1" lang="ru-RU" sz="1600" spc="-1" strike="noStrike">
                <a:latin typeface="PT Astra Serif"/>
              </a:rPr>
              <a:t>Курская АЭС-2 спроектирована с большим запасом по сейсмической устойчивости.</a:t>
            </a:r>
            <a:br/>
            <a:r>
              <a:rPr b="1" lang="ru-RU" sz="1600" spc="-1" strike="noStrike">
                <a:latin typeface="PT Astra Serif"/>
              </a:rPr>
              <a:t>     Рассчитана на подземные толчки силой до 8 баллов.</a:t>
            </a:r>
            <a:endParaRPr b="0" lang="ru-RU" sz="1600" spc="-1" strike="noStrike">
              <a:latin typeface="PT Astra Serif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756000" y="1073160"/>
            <a:ext cx="8568000" cy="444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6cb3ff"/>
            </a:gs>
            <a:gs pos="100000">
              <a:srgbClr val="dee6ef"/>
            </a:gs>
          </a:gsLst>
          <a:path path="rect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684000" y="144000"/>
            <a:ext cx="4464000" cy="360000"/>
          </a:xfrm>
          <a:custGeom>
            <a:avLst/>
            <a:gdLst/>
            <a:ahLst/>
            <a:rect l="0" t="0" r="r" b="b"/>
            <a:pathLst>
              <a:path w="12402" h="1002">
                <a:moveTo>
                  <a:pt x="10" y="0"/>
                </a:moveTo>
                <a:lnTo>
                  <a:pt x="10" y="0"/>
                </a:lnTo>
                <a:cubicBezTo>
                  <a:pt x="9" y="0"/>
                  <a:pt x="7" y="0"/>
                  <a:pt x="5" y="1"/>
                </a:cubicBezTo>
                <a:cubicBezTo>
                  <a:pt x="4" y="2"/>
                  <a:pt x="2" y="4"/>
                  <a:pt x="1" y="5"/>
                </a:cubicBezTo>
                <a:cubicBezTo>
                  <a:pt x="0" y="7"/>
                  <a:pt x="0" y="9"/>
                  <a:pt x="0" y="10"/>
                </a:cubicBezTo>
                <a:lnTo>
                  <a:pt x="0" y="990"/>
                </a:lnTo>
                <a:lnTo>
                  <a:pt x="0" y="991"/>
                </a:lnTo>
                <a:cubicBezTo>
                  <a:pt x="0" y="992"/>
                  <a:pt x="0" y="994"/>
                  <a:pt x="1" y="996"/>
                </a:cubicBezTo>
                <a:cubicBezTo>
                  <a:pt x="2" y="997"/>
                  <a:pt x="4" y="999"/>
                  <a:pt x="5" y="1000"/>
                </a:cubicBezTo>
                <a:cubicBezTo>
                  <a:pt x="7" y="1001"/>
                  <a:pt x="9" y="1001"/>
                  <a:pt x="10" y="1001"/>
                </a:cubicBezTo>
                <a:lnTo>
                  <a:pt x="12390" y="1001"/>
                </a:lnTo>
                <a:lnTo>
                  <a:pt x="12391" y="1001"/>
                </a:lnTo>
                <a:cubicBezTo>
                  <a:pt x="12392" y="1001"/>
                  <a:pt x="12394" y="1001"/>
                  <a:pt x="12396" y="1000"/>
                </a:cubicBezTo>
                <a:cubicBezTo>
                  <a:pt x="12397" y="999"/>
                  <a:pt x="12399" y="997"/>
                  <a:pt x="12400" y="996"/>
                </a:cubicBezTo>
                <a:cubicBezTo>
                  <a:pt x="12401" y="994"/>
                  <a:pt x="12401" y="992"/>
                  <a:pt x="12401" y="991"/>
                </a:cubicBezTo>
                <a:lnTo>
                  <a:pt x="12401" y="10"/>
                </a:lnTo>
                <a:lnTo>
                  <a:pt x="12401" y="10"/>
                </a:lnTo>
                <a:lnTo>
                  <a:pt x="12401" y="10"/>
                </a:lnTo>
                <a:cubicBezTo>
                  <a:pt x="12401" y="9"/>
                  <a:pt x="12401" y="7"/>
                  <a:pt x="12400" y="5"/>
                </a:cubicBezTo>
                <a:cubicBezTo>
                  <a:pt x="12399" y="4"/>
                  <a:pt x="12397" y="2"/>
                  <a:pt x="12396" y="1"/>
                </a:cubicBezTo>
                <a:cubicBezTo>
                  <a:pt x="12394" y="0"/>
                  <a:pt x="12392" y="0"/>
                  <a:pt x="12391" y="0"/>
                </a:cubicBezTo>
                <a:lnTo>
                  <a:pt x="10" y="0"/>
                </a:lnTo>
              </a:path>
            </a:pathLst>
          </a:custGeom>
          <a:solidFill>
            <a:srgbClr val="dcecf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1" lang="ru-RU" sz="1600" spc="-1" strike="noStrike">
                <a:latin typeface="PT Astra Serif"/>
              </a:rPr>
              <a:t>Концепция глубокоэшелонированной защиты</a:t>
            </a:r>
            <a:endParaRPr b="0" lang="ru-RU" sz="1600" spc="-1" strike="noStrike">
              <a:latin typeface="PT Astra Serif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659520" y="612000"/>
            <a:ext cx="8844840" cy="496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6cb3ff"/>
            </a:gs>
            <a:gs pos="100000">
              <a:srgbClr val="dee6ef"/>
            </a:gs>
          </a:gsLst>
          <a:path path="rect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252000" y="68400"/>
            <a:ext cx="9625320" cy="557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6cb3ff"/>
            </a:gs>
            <a:gs pos="100000">
              <a:srgbClr val="dee6ef"/>
            </a:gs>
          </a:gsLst>
          <a:path path="rect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864360" y="108360"/>
            <a:ext cx="5867640" cy="431640"/>
          </a:xfrm>
          <a:custGeom>
            <a:avLst/>
            <a:gdLst/>
            <a:ahLst/>
            <a:rect l="0" t="0" r="r" b="b"/>
            <a:pathLst>
              <a:path w="16301" h="1201">
                <a:moveTo>
                  <a:pt x="12" y="0"/>
                </a:moveTo>
                <a:lnTo>
                  <a:pt x="13" y="0"/>
                </a:lnTo>
                <a:cubicBezTo>
                  <a:pt x="10" y="0"/>
                  <a:pt x="8" y="1"/>
                  <a:pt x="6" y="2"/>
                </a:cubicBezTo>
                <a:cubicBezTo>
                  <a:pt x="4" y="3"/>
                  <a:pt x="3" y="4"/>
                  <a:pt x="2" y="6"/>
                </a:cubicBezTo>
                <a:cubicBezTo>
                  <a:pt x="1" y="8"/>
                  <a:pt x="0" y="10"/>
                  <a:pt x="0" y="13"/>
                </a:cubicBezTo>
                <a:lnTo>
                  <a:pt x="0" y="1187"/>
                </a:lnTo>
                <a:lnTo>
                  <a:pt x="0" y="1187"/>
                </a:lnTo>
                <a:cubicBezTo>
                  <a:pt x="0" y="1190"/>
                  <a:pt x="1" y="1192"/>
                  <a:pt x="2" y="1194"/>
                </a:cubicBezTo>
                <a:cubicBezTo>
                  <a:pt x="3" y="1196"/>
                  <a:pt x="4" y="1197"/>
                  <a:pt x="6" y="1198"/>
                </a:cubicBezTo>
                <a:cubicBezTo>
                  <a:pt x="8" y="1199"/>
                  <a:pt x="10" y="1200"/>
                  <a:pt x="13" y="1200"/>
                </a:cubicBezTo>
                <a:lnTo>
                  <a:pt x="16287" y="1200"/>
                </a:lnTo>
                <a:lnTo>
                  <a:pt x="16287" y="1200"/>
                </a:lnTo>
                <a:cubicBezTo>
                  <a:pt x="16290" y="1200"/>
                  <a:pt x="16292" y="1199"/>
                  <a:pt x="16294" y="1198"/>
                </a:cubicBezTo>
                <a:cubicBezTo>
                  <a:pt x="16296" y="1197"/>
                  <a:pt x="16297" y="1196"/>
                  <a:pt x="16298" y="1194"/>
                </a:cubicBezTo>
                <a:cubicBezTo>
                  <a:pt x="16299" y="1192"/>
                  <a:pt x="16300" y="1190"/>
                  <a:pt x="16300" y="1187"/>
                </a:cubicBezTo>
                <a:lnTo>
                  <a:pt x="16300" y="12"/>
                </a:lnTo>
                <a:lnTo>
                  <a:pt x="16300" y="13"/>
                </a:lnTo>
                <a:lnTo>
                  <a:pt x="16300" y="13"/>
                </a:lnTo>
                <a:cubicBezTo>
                  <a:pt x="16300" y="10"/>
                  <a:pt x="16299" y="8"/>
                  <a:pt x="16298" y="6"/>
                </a:cubicBezTo>
                <a:cubicBezTo>
                  <a:pt x="16297" y="4"/>
                  <a:pt x="16296" y="3"/>
                  <a:pt x="16294" y="2"/>
                </a:cubicBezTo>
                <a:cubicBezTo>
                  <a:pt x="16292" y="1"/>
                  <a:pt x="16290" y="0"/>
                  <a:pt x="16287" y="0"/>
                </a:cubicBezTo>
                <a:lnTo>
                  <a:pt x="12" y="0"/>
                </a:lnTo>
              </a:path>
            </a:pathLst>
          </a:custGeom>
          <a:solidFill>
            <a:srgbClr val="dcecf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1" lang="ru-RU" sz="1600" spc="-1" strike="noStrike">
                <a:latin typeface="PT Astra Serif"/>
              </a:rPr>
              <a:t>Принципиальная схема энергоблока по проекту ВВЭР-ТОИ</a:t>
            </a:r>
            <a:endParaRPr b="0" lang="ru-RU" sz="1600" spc="-1" strike="noStrike">
              <a:latin typeface="PT Astra Serif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864000" y="593640"/>
            <a:ext cx="8208000" cy="498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6cb3ff"/>
            </a:gs>
            <a:gs pos="100000">
              <a:srgbClr val="dee6ef"/>
            </a:gs>
          </a:gsLst>
          <a:path path="rect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677880" y="75960"/>
            <a:ext cx="8778600" cy="5540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6cb3ff"/>
            </a:gs>
            <a:gs pos="100000">
              <a:srgbClr val="dee6ef"/>
            </a:gs>
          </a:gsLst>
          <a:path path="rect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360000" y="144360"/>
            <a:ext cx="4716000" cy="431640"/>
          </a:xfrm>
          <a:custGeom>
            <a:avLst/>
            <a:gdLst/>
            <a:ahLst/>
            <a:rect l="0" t="0" r="r" b="b"/>
            <a:pathLst>
              <a:path w="13102" h="1201">
                <a:moveTo>
                  <a:pt x="12" y="0"/>
                </a:moveTo>
                <a:lnTo>
                  <a:pt x="13" y="0"/>
                </a:lnTo>
                <a:cubicBezTo>
                  <a:pt x="10" y="0"/>
                  <a:pt x="8" y="1"/>
                  <a:pt x="6" y="2"/>
                </a:cubicBezTo>
                <a:cubicBezTo>
                  <a:pt x="4" y="3"/>
                  <a:pt x="3" y="4"/>
                  <a:pt x="2" y="6"/>
                </a:cubicBezTo>
                <a:cubicBezTo>
                  <a:pt x="1" y="8"/>
                  <a:pt x="0" y="10"/>
                  <a:pt x="0" y="13"/>
                </a:cubicBezTo>
                <a:lnTo>
                  <a:pt x="0" y="1187"/>
                </a:lnTo>
                <a:lnTo>
                  <a:pt x="0" y="1187"/>
                </a:lnTo>
                <a:cubicBezTo>
                  <a:pt x="0" y="1190"/>
                  <a:pt x="1" y="1192"/>
                  <a:pt x="2" y="1194"/>
                </a:cubicBezTo>
                <a:cubicBezTo>
                  <a:pt x="3" y="1196"/>
                  <a:pt x="4" y="1197"/>
                  <a:pt x="6" y="1198"/>
                </a:cubicBezTo>
                <a:cubicBezTo>
                  <a:pt x="8" y="1199"/>
                  <a:pt x="10" y="1200"/>
                  <a:pt x="13" y="1200"/>
                </a:cubicBezTo>
                <a:lnTo>
                  <a:pt x="13088" y="1200"/>
                </a:lnTo>
                <a:lnTo>
                  <a:pt x="13088" y="1200"/>
                </a:lnTo>
                <a:cubicBezTo>
                  <a:pt x="13091" y="1200"/>
                  <a:pt x="13093" y="1199"/>
                  <a:pt x="13095" y="1198"/>
                </a:cubicBezTo>
                <a:cubicBezTo>
                  <a:pt x="13097" y="1197"/>
                  <a:pt x="13098" y="1196"/>
                  <a:pt x="13099" y="1194"/>
                </a:cubicBezTo>
                <a:cubicBezTo>
                  <a:pt x="13100" y="1192"/>
                  <a:pt x="13101" y="1190"/>
                  <a:pt x="13101" y="1187"/>
                </a:cubicBezTo>
                <a:lnTo>
                  <a:pt x="13101" y="12"/>
                </a:lnTo>
                <a:lnTo>
                  <a:pt x="13101" y="13"/>
                </a:lnTo>
                <a:lnTo>
                  <a:pt x="13101" y="13"/>
                </a:lnTo>
                <a:cubicBezTo>
                  <a:pt x="13101" y="10"/>
                  <a:pt x="13100" y="8"/>
                  <a:pt x="13099" y="6"/>
                </a:cubicBezTo>
                <a:cubicBezTo>
                  <a:pt x="13098" y="4"/>
                  <a:pt x="13097" y="3"/>
                  <a:pt x="13095" y="2"/>
                </a:cubicBezTo>
                <a:cubicBezTo>
                  <a:pt x="13093" y="1"/>
                  <a:pt x="13091" y="0"/>
                  <a:pt x="13088" y="0"/>
                </a:cubicBezTo>
                <a:lnTo>
                  <a:pt x="12" y="0"/>
                </a:lnTo>
              </a:path>
            </a:pathLst>
          </a:custGeom>
          <a:solidFill>
            <a:srgbClr val="dcecf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r>
              <a:rPr b="1" lang="ru-RU" sz="1600" spc="-1" strike="noStrike">
                <a:latin typeface="PT Astra Serif"/>
              </a:rPr>
              <a:t>    </a:t>
            </a:r>
            <a:r>
              <a:rPr b="1" lang="ru-RU" sz="1600" spc="-1" strike="noStrike">
                <a:latin typeface="PT Astra Serif"/>
              </a:rPr>
              <a:t>Система пассивного залива активной зоны</a:t>
            </a:r>
            <a:endParaRPr b="0" lang="ru-RU" sz="1600" spc="-1" strike="noStrike">
              <a:latin typeface="PT Astra Serif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5256000" y="180000"/>
            <a:ext cx="4551120" cy="5216040"/>
          </a:xfrm>
          <a:prstGeom prst="rect">
            <a:avLst/>
          </a:prstGeom>
          <a:ln w="0">
            <a:noFill/>
          </a:ln>
        </p:spPr>
      </p:pic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331200" y="684000"/>
            <a:ext cx="4744800" cy="471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Application>LibreOffice/7.0.3.1$Linux_X86_64 LibreOffice_project/00$Build-1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2022-09-19T10:34:00Z</dcterms:created>
  <dc:creator/>
  <dc:description/>
  <dc:language>ru-RU</dc:language>
  <cp:lastModifiedBy/>
  <dcterms:modified xsi:type="dcterms:W3CDTF">2022-11-02T14:38:25Z</dcterms:modified>
  <cp:revision>36</cp:revision>
  <dc:subject/>
  <dc:title/>
</cp:coreProperties>
</file>