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3"/>
  </p:sldMasterIdLst>
  <p:notesMasterIdLst>
    <p:notesMasterId r:id="rId35"/>
  </p:notesMasterIdLst>
  <p:handoutMasterIdLst>
    <p:handoutMasterId r:id="rId36"/>
  </p:handoutMasterIdLst>
  <p:sldIdLst>
    <p:sldId id="298" r:id="rId4"/>
    <p:sldId id="292" r:id="rId5"/>
    <p:sldId id="296" r:id="rId6"/>
    <p:sldId id="328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21" r:id="rId16"/>
    <p:sldId id="309" r:id="rId17"/>
    <p:sldId id="310" r:id="rId18"/>
    <p:sldId id="311" r:id="rId19"/>
    <p:sldId id="326" r:id="rId20"/>
    <p:sldId id="312" r:id="rId21"/>
    <p:sldId id="313" r:id="rId22"/>
    <p:sldId id="314" r:id="rId23"/>
    <p:sldId id="319" r:id="rId24"/>
    <p:sldId id="320" r:id="rId25"/>
    <p:sldId id="322" r:id="rId26"/>
    <p:sldId id="323" r:id="rId27"/>
    <p:sldId id="324" r:id="rId28"/>
    <p:sldId id="325" r:id="rId29"/>
    <p:sldId id="315" r:id="rId30"/>
    <p:sldId id="316" r:id="rId31"/>
    <p:sldId id="317" r:id="rId32"/>
    <p:sldId id="318" r:id="rId33"/>
    <p:sldId id="327" r:id="rId3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073A0DAA-6AF3-43AB-8588-CEC1D06C72B9}"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2606" autoAdjust="0"/>
    <p:restoredTop sz="94574" autoAdjust="0"/>
  </p:normalViewPr>
  <p:slideViewPr>
    <p:cSldViewPr snapToGrid="0">
      <p:cViewPr varScale="1">
        <p:scale>
          <a:sx n="92" d="100"/>
          <a:sy n="92" d="100"/>
        </p:scale>
        <p:origin x="-138" y="-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7D2F3D5-FC6D-4BAD-8FD0-CBFB83D68AE6}" type="datetime1">
              <a:rPr lang="ru-RU" smtClean="0"/>
              <a:pPr rtl="0"/>
              <a:t>03.09.2020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FB893-0FFF-4C7C-B648-8CDDC0CCCD58}" type="datetime1">
              <a:rPr lang="ru-RU" smtClean="0"/>
              <a:pPr/>
              <a:t>03.09.2020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pPr rtl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8922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pPr rtl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29291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pPr rtl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29291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40">
            <a:extLst>
              <a:ext uri="{FF2B5EF4-FFF2-40B4-BE49-F238E27FC236}">
                <a16:creationId xmlns:a16="http://schemas.microsoft.com/office/drawing/2014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lnSpc>
                <a:spcPct val="70000"/>
              </a:lnSpc>
              <a:defRPr lang="en-ZA" sz="4200" b="1" spc="-300" dirty="0"/>
            </a:lvl1pPr>
          </a:lstStyle>
          <a:p>
            <a:pPr lvl="0" algn="r" rtl="0"/>
            <a:r>
              <a:rPr lang="ru-RU" noProof="0" dirty="0"/>
              <a:t>Щелкните, чтобы изменить название презентации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334038435"/>
      </p:ext>
    </p:extLst>
  </p:cSld>
  <p:clrMapOvr>
    <a:masterClrMapping/>
  </p:clrMapOvr>
  <p:transition spd="slow" advClick="0" advTm="7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xmlns="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891552186"/>
      </p:ext>
    </p:extLst>
  </p:cSld>
  <p:clrMapOvr>
    <a:masterClrMapping/>
  </p:clrMapOvr>
  <p:transition spd="slow" advClick="0" advTm="7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654388017"/>
      </p:ext>
    </p:extLst>
  </p:cSld>
  <p:clrMapOvr>
    <a:masterClrMapping/>
  </p:clrMapOvr>
  <p:transition spd="slow" advClick="0" advTm="7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 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974837237"/>
      </p:ext>
    </p:extLst>
  </p:cSld>
  <p:clrMapOvr>
    <a:masterClrMapping/>
  </p:clrMapOvr>
  <p:transition spd="slow" advClick="0" advTm="7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xmlns="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505855276"/>
      </p:ext>
    </p:extLst>
  </p:cSld>
  <p:clrMapOvr>
    <a:masterClrMapping/>
  </p:clrMapOvr>
  <p:transition spd="slow" advClick="0" advTm="7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139767039"/>
      </p:ext>
    </p:extLst>
  </p:cSld>
  <p:clrMapOvr>
    <a:masterClrMapping/>
  </p:clrMapOvr>
  <p:transition spd="slow" advClick="0" advTm="7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-разделитель 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40">
            <a:extLst>
              <a:ext uri="{FF2B5EF4-FFF2-40B4-BE49-F238E27FC236}">
                <a16:creationId xmlns:a16="http://schemas.microsoft.com/office/drawing/2014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</a:t>
            </a:r>
            <a:br>
              <a:rPr lang="ru-RU" noProof="0" dirty="0"/>
            </a:br>
            <a:r>
              <a:rPr lang="ru-RU" noProof="0" dirty="0"/>
              <a:t>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lnSpc>
                <a:spcPct val="80000"/>
              </a:lnSpc>
              <a:defRPr lang="en-ZA" sz="4200" b="1" spc="-300" dirty="0"/>
            </a:lvl1pPr>
          </a:lstStyle>
          <a:p>
            <a:pPr lvl="0" algn="r" rtl="0"/>
            <a:r>
              <a:rPr lang="ru-RU" noProof="0" dirty="0"/>
              <a:t>Щелкните, чтобы изменить разделитель разделов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Образец подзаголовка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437159034"/>
      </p:ext>
    </p:extLst>
  </p:cSld>
  <p:clrMapOvr>
    <a:masterClrMapping/>
  </p:clrMapOvr>
  <p:transition spd="slow" advClick="0" advTm="7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-разделитель 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40">
            <a:extLst>
              <a:ext uri="{FF2B5EF4-FFF2-40B4-BE49-F238E27FC236}">
                <a16:creationId xmlns:a16="http://schemas.microsoft.com/office/drawing/2014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</a:t>
            </a:r>
            <a:br>
              <a:rPr lang="ru-RU" noProof="0" dirty="0"/>
            </a:br>
            <a:r>
              <a:rPr lang="ru-RU" noProof="0" dirty="0"/>
              <a:t>свое фото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 rtlCol="0"/>
          <a:lstStyle>
            <a:lvl1pPr>
              <a:lnSpc>
                <a:spcPct val="70000"/>
              </a:lnSpc>
              <a:defRPr sz="42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Щелкните, чтобы изменить разделитель разделов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 rtlCol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Образец подзаголовка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282858560"/>
      </p:ext>
    </p:extLst>
  </p:cSld>
  <p:clrMapOvr>
    <a:masterClrMapping/>
  </p:clrMapOvr>
  <p:transition spd="slow" advClick="0" advTm="7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lnSpc>
                <a:spcPct val="70000"/>
              </a:lnSpc>
              <a:defRPr sz="42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350103997"/>
      </p:ext>
    </p:extLst>
  </p:cSld>
  <p:clrMapOvr>
    <a:masterClrMapping/>
  </p:clrMapOvr>
  <p:transition spd="slow" advClick="0" advTm="7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lnSpc>
                <a:spcPct val="70000"/>
              </a:lnSpc>
              <a:defRPr sz="42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84389291"/>
      </p:ext>
    </p:extLst>
  </p:cSld>
  <p:clrMapOvr>
    <a:masterClrMapping/>
  </p:clrMapOvr>
  <p:transition spd="slow" advClick="0" advTm="7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Сравнение слева — заполнитель 1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2" name="Сравнение слева — заполнитель 2">
            <a:extLst>
              <a:ext uri="{FF2B5EF4-FFF2-40B4-BE49-F238E27FC236}">
                <a16:creationId xmlns:a16="http://schemas.microsoft.com/office/drawing/2014/main" xmlns="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xmlns="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509955754"/>
      </p:ext>
    </p:extLst>
  </p:cSld>
  <p:clrMapOvr>
    <a:masterClrMapping/>
  </p:clrMapOvr>
  <p:transition spd="slow" advClick="0" advTm="7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е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Введите подпись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987784647"/>
      </p:ext>
    </p:extLst>
  </p:cSld>
  <p:clrMapOvr>
    <a:masterClrMapping/>
  </p:clrMapOvr>
  <p:transition spd="slow" advClick="0" advTm="7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за внимание!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40">
            <a:extLst>
              <a:ext uri="{FF2B5EF4-FFF2-40B4-BE49-F238E27FC236}">
                <a16:creationId xmlns:a16="http://schemas.microsoft.com/office/drawing/2014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lnSpc>
                <a:spcPct val="60000"/>
              </a:lnSpc>
              <a:defRPr lang="en-ZA" sz="4200" b="1" spc="-300" dirty="0"/>
            </a:lvl1pPr>
          </a:lstStyle>
          <a:p>
            <a:pPr lvl="0" algn="r" rtl="0"/>
            <a:r>
              <a:rPr lang="ru-RU" noProof="0" dirty="0"/>
              <a:t>Спасибо за внимание!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xmlns="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xmlns="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Номер телефона</a:t>
            </a:r>
          </a:p>
        </p:txBody>
      </p:sp>
      <p:sp>
        <p:nvSpPr>
          <p:cNvPr id="11" name="Текст 7">
            <a:extLst>
              <a:ext uri="{FF2B5EF4-FFF2-40B4-BE49-F238E27FC236}">
                <a16:creationId xmlns:a16="http://schemas.microsoft.com/office/drawing/2014/main" xmlns="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lnSpc>
                <a:spcPct val="5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Электронная почта или контакт в социальной сети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xmlns="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Веб-сайт компании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049663139"/>
      </p:ext>
    </p:extLst>
  </p:cSld>
  <p:clrMapOvr>
    <a:masterClrMapping/>
  </p:clrMapOvr>
  <p:transition spd="slow" advClick="0" advTm="7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734501631"/>
      </p:ext>
    </p:extLst>
  </p:cSld>
  <p:clrMapOvr>
    <a:masterClrMapping/>
  </p:clrMapOvr>
  <p:transition spd="slow" advClick="0" advTm="7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EB0D177-9AA4-42F4-9CD7-CD206217CA6D}"/>
              </a:ext>
            </a:extLst>
          </p:cNvPr>
          <p:cNvSpPr/>
          <p:nvPr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C825DB53-D610-4A40-AFDC-EBC47DB613CE}"/>
              </a:ext>
            </a:extLst>
          </p:cNvPr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Полилиния: Фигура 30">
            <a:extLst>
              <a:ext uri="{FF2B5EF4-FFF2-40B4-BE49-F238E27FC236}">
                <a16:creationId xmlns:a16="http://schemas.microsoft.com/office/drawing/2014/main" xmlns="" id="{C2B9A6A4-83D0-40B1-8B15-964C84BF0705}"/>
              </a:ext>
            </a:extLst>
          </p:cNvPr>
          <p:cNvSpPr/>
          <p:nvPr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4" name="Надпись 3">
            <a:extLst>
              <a:ext uri="{FF2B5EF4-FFF2-40B4-BE49-F238E27FC236}">
                <a16:creationId xmlns:a16="http://schemas.microsoft.com/office/drawing/2014/main" xmlns="" id="{34FDC6F9-37F9-4E25-AECA-D307B8421C73}"/>
              </a:ext>
            </a:extLst>
          </p:cNvPr>
          <p:cNvSpPr txBox="1"/>
          <p:nvPr/>
        </p:nvSpPr>
        <p:spPr>
          <a:xfrm>
            <a:off x="10243100" y="6422491"/>
            <a:ext cx="1053900" cy="380860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r" rtl="0">
              <a:lnSpc>
                <a:spcPts val="1000"/>
              </a:lnSpc>
            </a:pPr>
            <a:r>
              <a:rPr lang="ru-RU" sz="2500" b="1" i="0" spc="-100" noProof="0" dirty="0">
                <a:solidFill>
                  <a:schemeClr val="accent1"/>
                </a:solidFill>
                <a:latin typeface="+mj-lt"/>
              </a:rPr>
              <a:t>TREY</a:t>
            </a:r>
            <a:r>
              <a:rPr lang="ru-RU" sz="1600" b="1" i="0" spc="-100" noProof="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ru-RU" sz="1600" b="1" i="0" spc="-100" baseline="0" noProof="0" dirty="0">
                <a:solidFill>
                  <a:schemeClr val="accent1"/>
                </a:solidFill>
                <a:latin typeface="+mj-lt"/>
              </a:rPr>
              <a:t/>
            </a:r>
            <a:br>
              <a:rPr lang="ru-RU" sz="1600" b="1" i="0" spc="-100" baseline="0" noProof="0" dirty="0">
                <a:solidFill>
                  <a:schemeClr val="accent1"/>
                </a:solidFill>
                <a:latin typeface="+mj-lt"/>
              </a:rPr>
            </a:br>
            <a:r>
              <a:rPr lang="ru-RU" sz="1200" b="0" i="0" spc="140" noProof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research</a:t>
            </a:r>
            <a:endParaRPr lang="ru-RU" sz="1200" b="0" i="0" spc="140" noProof="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4BC39664-EB8B-4A32-915A-D4308F792772}"/>
              </a:ext>
            </a:extLst>
          </p:cNvPr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9B49670D-8F18-44A8-B217-67B412095C0D}"/>
              </a:ext>
            </a:extLst>
          </p:cNvPr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030FA059-EC32-4FFF-9673-48849B2FA43A}"/>
              </a:ext>
            </a:extLst>
          </p:cNvPr>
          <p:cNvCxnSpPr>
            <a:cxnSpLocks/>
          </p:cNvCxnSpPr>
          <p:nvPr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54" r:id="rId13"/>
    <p:sldLayoutId id="2147483655" r:id="rId14"/>
  </p:sldLayoutIdLst>
  <p:transition spd="slow" advClick="0" advTm="7000">
    <p:wip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Круг из сцепленных рук">
            <a:extLst>
              <a:ext uri="{FF2B5EF4-FFF2-40B4-BE49-F238E27FC236}">
                <a16:creationId xmlns:a16="http://schemas.microsoft.com/office/drawing/2014/main" xmlns="" id="{AA8A1CBA-9BB5-2246-9F4B-98EAD7C901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7315200" y="3376246"/>
            <a:ext cx="4876800" cy="3481754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4911969"/>
            <a:ext cx="7139354" cy="1242645"/>
          </a:xfrm>
        </p:spPr>
        <p:txBody>
          <a:bodyPr rtlCol="0"/>
          <a:lstStyle/>
          <a:p>
            <a:pPr algn="ctr" rtl="0">
              <a:lnSpc>
                <a:spcPts val="6200"/>
              </a:lnSpc>
            </a:pPr>
            <a:r>
              <a:rPr lang="ru-RU" sz="6000" dirty="0" smtClean="0">
                <a:solidFill>
                  <a:srgbClr val="FF0000"/>
                </a:solidFill>
              </a:rPr>
              <a:t>Вам, студенты-первокурсники!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12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7772400" cy="484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9923275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039591" y="2940627"/>
            <a:ext cx="6429598" cy="3740726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   </a:t>
            </a:r>
            <a:r>
              <a:rPr lang="ru-RU" sz="2400" b="0" spc="-150" dirty="0" smtClean="0">
                <a:solidFill>
                  <a:srgbClr val="002060"/>
                </a:solidFill>
                <a:latin typeface="Cambria" pitchFamily="18" charset="0"/>
              </a:rPr>
              <a:t>В книге рассмотрены :линейное программирование, теория двойственности, графы и потоки на сетях, включая транспортные задачи, сетевое планирование, теория матричных игр, выпуклое и динамическое программирование, равновесие экономической системы и оптимизация производства, линейное программирование в системе реального экономического менеджмента.</a:t>
            </a:r>
            <a:endParaRPr lang="ru-RU" sz="2400" b="0" spc="-150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5" name="Рисунок 4" descr="К9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83" y="202705"/>
            <a:ext cx="4219303" cy="6420164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894118" y="301336"/>
          <a:ext cx="6826826" cy="16154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826826"/>
              </a:tblGrid>
              <a:tr h="1454728">
                <a:tc>
                  <a:txBody>
                    <a:bodyPr/>
                    <a:lstStyle/>
                    <a:p>
                      <a:r>
                        <a:rPr lang="ru-RU" sz="20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Сборник задач и упражнений по высшей математике. Математическое программирование : </a:t>
                      </a:r>
                      <a:r>
                        <a:rPr lang="ru-RU" sz="20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Учеб.пособие</a:t>
                      </a:r>
                      <a:r>
                        <a:rPr lang="ru-RU" sz="20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/ А.В. Кузнецов [и др.]; Под </a:t>
                      </a:r>
                      <a:r>
                        <a:rPr lang="ru-RU" sz="20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общ.ред.А.В.Кузнецова</a:t>
                      </a:r>
                      <a:r>
                        <a:rPr lang="ru-RU" sz="20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, Р.А.Рутковского. - 3-е </a:t>
                      </a:r>
                      <a:r>
                        <a:rPr lang="ru-RU" sz="20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изд.,стер</a:t>
                      </a:r>
                      <a:r>
                        <a:rPr lang="ru-RU" sz="20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. - СПб.; М.; Краснодар : Лань, 2010. - 448 с. : ил. : 432-08.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039592" y="2348344"/>
            <a:ext cx="6364282" cy="4249883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      </a:t>
            </a:r>
            <a:r>
              <a:rPr lang="ru-RU" sz="2800" b="0" spc="-150" dirty="0" smtClean="0">
                <a:solidFill>
                  <a:srgbClr val="002060"/>
                </a:solidFill>
                <a:latin typeface="Cambria" pitchFamily="18" charset="0"/>
              </a:rPr>
              <a:t>Книга </a:t>
            </a:r>
            <a:r>
              <a:rPr lang="ru-RU" sz="2800" b="0" spc="-150" dirty="0" smtClean="0">
                <a:solidFill>
                  <a:srgbClr val="002060"/>
                </a:solidFill>
                <a:latin typeface="Cambria" pitchFamily="18" charset="0"/>
              </a:rPr>
              <a:t>посвящена специальным разделам математики для технических вузов, таким как теория поля, теория аналитических функций, операционное исчисление, линейная алгебра, тензоры, вариационное исчисление, интегральные уравнения и обыкновенные дифференциальные уравнения.</a:t>
            </a:r>
            <a:endParaRPr lang="ru-RU" sz="2800" b="0" spc="-150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6" name="Рисунок 5" descr="матем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248194"/>
            <a:ext cx="4297680" cy="6335486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966854" y="280555"/>
          <a:ext cx="6525491" cy="150668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525491"/>
              </a:tblGrid>
              <a:tr h="1506681">
                <a:tc>
                  <a:txBody>
                    <a:bodyPr/>
                    <a:lstStyle/>
                    <a:p>
                      <a:r>
                        <a:rPr lang="ru-RU" sz="20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Мышкис</a:t>
                      </a:r>
                      <a:r>
                        <a:rPr lang="ru-RU" sz="20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А.Д.</a:t>
                      </a:r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/>
                      </a:r>
                      <a:br>
                        <a:rPr lang="ru-RU" sz="2000" b="1" dirty="0" smtClean="0">
                          <a:solidFill>
                            <a:srgbClr val="7030A0"/>
                          </a:solidFill>
                        </a:rPr>
                      </a:br>
                      <a:r>
                        <a:rPr lang="ru-RU" sz="20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Математика для технических вузов. Специальные курсы : </a:t>
                      </a:r>
                      <a:r>
                        <a:rPr lang="ru-RU" sz="20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Учеб.пособие</a:t>
                      </a:r>
                      <a:r>
                        <a:rPr lang="ru-RU" sz="20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/ А.Д. </a:t>
                      </a:r>
                      <a:r>
                        <a:rPr lang="ru-RU" sz="20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Мышкис</a:t>
                      </a:r>
                      <a:r>
                        <a:rPr lang="ru-RU" sz="20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. - 3-е </a:t>
                      </a:r>
                      <a:r>
                        <a:rPr lang="ru-RU" sz="20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изд.,стер</a:t>
                      </a:r>
                      <a:r>
                        <a:rPr lang="ru-RU" sz="20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. - СПб. : Лань, 2009. - 633 с. : ил. -:с.621-625.-:539-99.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898570" y="3200399"/>
            <a:ext cx="6375565" cy="3283527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 В сборнике детально разобраны типовые задачи, приведено изрядное количество разнообразных  заданий различных уровней сложности для самостоятельного решения.</a:t>
            </a:r>
            <a:endParaRPr lang="ru-RU" sz="3200" b="0" spc="-150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4" name="Рисунок 3" descr="сборник задач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92" y="222068"/>
            <a:ext cx="4238368" cy="6270171"/>
          </a:xfrm>
          <a:prstGeom prst="rect">
            <a:avLst/>
          </a:prstGeom>
        </p:spPr>
      </p:pic>
      <p:pic>
        <p:nvPicPr>
          <p:cNvPr id="5" name="Рисунок 4" descr="Стол с компьютером, телефоном, книгами и т. д.">
            <a:extLst>
              <a:ext uri="{FF2B5EF4-FFF2-40B4-BE49-F238E27FC236}">
                <a16:creationId xmlns:a16="http://schemas.microsoft.com/office/drawing/2014/main" xmlns="" id="{2E7ADBC3-DECA-9F4C-9289-9E43C72759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9765323" y="173568"/>
            <a:ext cx="2426677" cy="1579869"/>
          </a:xfr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655127" y="270164"/>
          <a:ext cx="5403274" cy="19202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403274"/>
              </a:tblGrid>
              <a:tr h="1638222">
                <a:tc>
                  <a:txBody>
                    <a:bodyPr/>
                    <a:lstStyle/>
                    <a:p>
                      <a:r>
                        <a:rPr lang="ru-RU" sz="24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Сборник задач по высшей математике (с контрольными работами) : </a:t>
                      </a:r>
                      <a:r>
                        <a:rPr lang="ru-RU" sz="24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Учеб.пособие</a:t>
                      </a:r>
                      <a:r>
                        <a:rPr lang="ru-RU" sz="24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/ К.Н. </a:t>
                      </a:r>
                      <a:r>
                        <a:rPr lang="ru-RU" sz="24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Лунгу</a:t>
                      </a:r>
                      <a:r>
                        <a:rPr lang="ru-RU" sz="24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[и др.]. - 2-е </a:t>
                      </a:r>
                      <a:r>
                        <a:rPr lang="ru-RU" sz="24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изд.,испр</a:t>
                      </a:r>
                      <a:r>
                        <a:rPr lang="ru-RU" sz="24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. - М. : Айрис-пресс, 2003. - 574 с. : ил. : 150-00.</a:t>
                      </a:r>
                      <a:endParaRPr lang="ru-RU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898571" y="3252355"/>
            <a:ext cx="6178732" cy="2680854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   </a:t>
            </a:r>
            <a:r>
              <a:rPr lang="ru-RU" sz="2800" b="0" spc="-150" dirty="0" smtClean="0">
                <a:solidFill>
                  <a:srgbClr val="002060"/>
                </a:solidFill>
                <a:latin typeface="Cambria" pitchFamily="18" charset="0"/>
              </a:rPr>
              <a:t>Пособие содержит индивидуальные задания для студентов.</a:t>
            </a:r>
            <a:br>
              <a:rPr lang="ru-RU" sz="2800" b="0" spc="-150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2800" b="0" spc="-150" dirty="0" smtClean="0">
                <a:solidFill>
                  <a:srgbClr val="002060"/>
                </a:solidFill>
                <a:latin typeface="Cambria" pitchFamily="18" charset="0"/>
              </a:rPr>
              <a:t>    Каждое задание содержит теоретические вопросы, теоретические упражнения и расчетную часть.</a:t>
            </a:r>
            <a:endParaRPr lang="ru-RU" sz="2800" b="0" spc="-150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5" name="Рисунок 4" descr="7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08" y="238944"/>
            <a:ext cx="3969660" cy="6279422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603171" y="719666"/>
          <a:ext cx="7003473" cy="16154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003473"/>
              </a:tblGrid>
              <a:tr h="1566334">
                <a:tc>
                  <a:txBody>
                    <a:bodyPr/>
                    <a:lstStyle/>
                    <a:p>
                      <a:r>
                        <a:rPr lang="ru-RU" sz="20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Кузнецов Л.А.</a:t>
                      </a:r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/>
                      </a:r>
                      <a:br>
                        <a:rPr lang="ru-RU" sz="2000" b="1" dirty="0" smtClean="0">
                          <a:solidFill>
                            <a:srgbClr val="7030A0"/>
                          </a:solidFill>
                        </a:rPr>
                      </a:br>
                      <a:r>
                        <a:rPr lang="ru-RU" sz="20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Сборник заданий по высшей математике. Типовые расчёты : </a:t>
                      </a:r>
                      <a:r>
                        <a:rPr lang="ru-RU" sz="20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Учеб.пособие</a:t>
                      </a:r>
                      <a:r>
                        <a:rPr lang="ru-RU" sz="20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/ Л.А. Кузнецов. - 9-е </a:t>
                      </a:r>
                      <a:r>
                        <a:rPr lang="ru-RU" sz="20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изд.,стер</a:t>
                      </a:r>
                      <a:r>
                        <a:rPr lang="ru-RU" sz="20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. - СПб. : Лань, 2007. - 240 с. - (Учебники для вузов. Специальная литература). : 131-50.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216236" y="3044535"/>
            <a:ext cx="6109855" cy="3241965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  Пособие содержит основные понятия, определения и справочные материалы по различным разделам математики, а также руководство к решению задач.</a:t>
            </a:r>
            <a:endParaRPr lang="ru-RU" sz="3200" b="0" spc="-150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4" name="Рисунок 3" descr="математика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" y="391886"/>
            <a:ext cx="4284383" cy="6035039"/>
          </a:xfrm>
          <a:prstGeom prst="rect">
            <a:avLst/>
          </a:prstGeom>
        </p:spPr>
      </p:pic>
      <p:pic>
        <p:nvPicPr>
          <p:cNvPr id="5" name="Рисунок 4" descr="Стол с компьютером, телефоном, книгами и т. д.">
            <a:extLst>
              <a:ext uri="{FF2B5EF4-FFF2-40B4-BE49-F238E27FC236}">
                <a16:creationId xmlns:a16="http://schemas.microsoft.com/office/drawing/2014/main" xmlns="" id="{2E7ADBC3-DECA-9F4C-9289-9E43C72759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9412626" y="356448"/>
            <a:ext cx="2426677" cy="1579869"/>
          </a:xfr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862945" y="519545"/>
          <a:ext cx="4416138" cy="166316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416138"/>
              </a:tblGrid>
              <a:tr h="1663161">
                <a:tc>
                  <a:txBody>
                    <a:bodyPr/>
                    <a:lstStyle/>
                    <a:p>
                      <a:r>
                        <a:rPr lang="ru-RU" sz="20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Математика в вопросах и ответах : </a:t>
                      </a:r>
                      <a:r>
                        <a:rPr lang="ru-RU" sz="20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Учеб.пособие</a:t>
                      </a:r>
                      <a:r>
                        <a:rPr lang="ru-RU" sz="20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/ М.С. Баранова [и др.]; НГТУ </a:t>
                      </a:r>
                      <a:r>
                        <a:rPr lang="ru-RU" sz="20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им.Р.Е.Алексеева</a:t>
                      </a:r>
                      <a:r>
                        <a:rPr lang="ru-RU" sz="20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. - Н.Новгород : [Б.и.], 2015. - 96 с. : ил. - Библиогр.с.95. - ЕСТЬ. - : 110-00.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831773" y="2899065"/>
            <a:ext cx="6702136" cy="3636818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   </a:t>
            </a:r>
            <a:r>
              <a:rPr lang="ru-RU" sz="2800" b="0" spc="-150" dirty="0" smtClean="0">
                <a:solidFill>
                  <a:srgbClr val="002060"/>
                </a:solidFill>
                <a:latin typeface="Cambria" pitchFamily="18" charset="0"/>
              </a:rPr>
              <a:t>Справочник </a:t>
            </a:r>
            <a:r>
              <a:rPr lang="ru-RU" sz="2800" b="0" spc="-150" dirty="0" smtClean="0">
                <a:solidFill>
                  <a:srgbClr val="002060"/>
                </a:solidFill>
                <a:latin typeface="Cambria" pitchFamily="18" charset="0"/>
              </a:rPr>
              <a:t>содержит основные</a:t>
            </a:r>
            <a:br>
              <a:rPr lang="ru-RU" sz="2800" b="0" spc="-150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2800" b="0" spc="-150" dirty="0" smtClean="0">
                <a:solidFill>
                  <a:srgbClr val="002060"/>
                </a:solidFill>
                <a:latin typeface="Cambria" pitchFamily="18" charset="0"/>
              </a:rPr>
              <a:t>понятия,  законы, формулы, теоремы и методы высшей математики, физики, теоретической математики и сопротивления материалов. </a:t>
            </a:r>
            <a:br>
              <a:rPr lang="ru-RU" sz="2800" b="0" spc="-150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2800" b="0" spc="-150" dirty="0" smtClean="0">
                <a:solidFill>
                  <a:srgbClr val="002060"/>
                </a:solidFill>
                <a:latin typeface="Cambria" pitchFamily="18" charset="0"/>
              </a:rPr>
              <a:t>Во всех разделах разобраны примеры  методы решения задач, поясняющие теоретический материал.</a:t>
            </a:r>
            <a:endParaRPr lang="ru-RU" sz="3200" b="0" spc="-150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7" name="Рисунок 6" descr="справочник 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04" y="279872"/>
            <a:ext cx="4048942" cy="6167628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852554" y="862445"/>
          <a:ext cx="6691746" cy="12573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691746"/>
              </a:tblGrid>
              <a:tr h="1257300">
                <a:tc>
                  <a:txBody>
                    <a:bodyPr/>
                    <a:lstStyle/>
                    <a:p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Справочник для студентов технических вузов. Высшая математика. Физика. Теоретическая механика. Сопротивление материалов / А.Д. Полянин [и др.]. - 3-е изд. - М. : АСТ;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Астрель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, 2008. - 735 с. : ил. - Прил.:с.626-715.-Предм.указ.:с.716-735. : 402-00.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924697" y="3065318"/>
            <a:ext cx="6817030" cy="3356264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   </a:t>
            </a:r>
            <a:r>
              <a:rPr lang="ru-RU" sz="2800" b="0" spc="-150" dirty="0" smtClean="0">
                <a:solidFill>
                  <a:srgbClr val="002060"/>
                </a:solidFill>
                <a:latin typeface="Cambria" pitchFamily="18" charset="0"/>
              </a:rPr>
              <a:t>Широта охвата материала, ориентация на практические нужды пользователей, доступность стиля, наличие продуманных алгоритмов и таблиц обеспечили этому изданию международную популярность, справочник выдержал десятки переизданий и переводов на многие языки.</a:t>
            </a:r>
            <a:endParaRPr lang="ru-RU" sz="3200" b="0" spc="-150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5" name="Рисунок 4" descr="справ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1" y="206838"/>
            <a:ext cx="4193178" cy="6389905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759037" y="654628"/>
          <a:ext cx="7024254" cy="1413163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024254"/>
              </a:tblGrid>
              <a:tr h="1413163">
                <a:tc>
                  <a:txBody>
                    <a:bodyPr/>
                    <a:lstStyle/>
                    <a:p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Бронштейн И.Н.</a:t>
                      </a:r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/>
                      </a:r>
                      <a:br>
                        <a:rPr lang="ru-RU" b="1" dirty="0" smtClean="0">
                          <a:solidFill>
                            <a:srgbClr val="7030A0"/>
                          </a:solidFill>
                        </a:rPr>
                      </a:b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Справочник по математике для инженеров и учащихся вузов / И.Н. Бронштейн, К.А. Семендяев. - 13-е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изд.,испр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. - М. : Наука, 1986. - 544 с. - Предм.указ.:с.534-544. - Библиогр.:с.532-533. - 100-00.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361709" y="3771899"/>
            <a:ext cx="6328064" cy="2743201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 </a:t>
            </a: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Сборник содержит около 1300 </a:t>
            </a: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задач </a:t>
            </a: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по </a:t>
            </a: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аналитической геометрии </a:t>
            </a: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на плоскости и в пространстве.</a:t>
            </a:r>
            <a:endParaRPr lang="ru-RU" sz="3200" b="0" spc="-150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5" name="Рисунок 4" descr="8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5" y="304012"/>
            <a:ext cx="4255201" cy="6279667"/>
          </a:xfrm>
          <a:prstGeom prst="rect">
            <a:avLst/>
          </a:prstGeom>
        </p:spPr>
      </p:pic>
      <p:pic>
        <p:nvPicPr>
          <p:cNvPr id="4" name="Рисунок 3" descr="Стол с компьютером, телефоном, книгами и т. д.">
            <a:extLst>
              <a:ext uri="{FF2B5EF4-FFF2-40B4-BE49-F238E27FC236}">
                <a16:creationId xmlns:a16="http://schemas.microsoft.com/office/drawing/2014/main" xmlns="" id="{2E7ADBC3-DECA-9F4C-9289-9E43C72759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9347311" y="643831"/>
            <a:ext cx="2426677" cy="1579869"/>
          </a:xfr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912242" y="750838"/>
          <a:ext cx="4306186" cy="17373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30618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b="1" kern="1200" dirty="0" err="1" smtClean="0">
                          <a:solidFill>
                            <a:srgbClr val="7030A0"/>
                          </a:solidFill>
                        </a:rPr>
                        <a:t>Клетеник</a:t>
                      </a:r>
                      <a:r>
                        <a:rPr lang="ru-RU" sz="1800" b="1" kern="1200" dirty="0" smtClean="0">
                          <a:solidFill>
                            <a:srgbClr val="7030A0"/>
                          </a:solidFill>
                        </a:rPr>
                        <a:t> Д.В.</a:t>
                      </a:r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/>
                      </a:r>
                      <a:br>
                        <a:rPr lang="ru-RU" b="1" dirty="0" smtClean="0">
                          <a:solidFill>
                            <a:srgbClr val="7030A0"/>
                          </a:solidFill>
                        </a:rPr>
                      </a:br>
                      <a:r>
                        <a:rPr lang="ru-RU" sz="1800" b="1" kern="1200" dirty="0" smtClean="0">
                          <a:solidFill>
                            <a:srgbClr val="7030A0"/>
                          </a:solidFill>
                        </a:rPr>
                        <a:t>Сборник задач по аналитической геометрии : </a:t>
                      </a:r>
                      <a:r>
                        <a:rPr lang="ru-RU" sz="1800" b="1" kern="1200" dirty="0" err="1" smtClean="0">
                          <a:solidFill>
                            <a:srgbClr val="7030A0"/>
                          </a:solidFill>
                        </a:rPr>
                        <a:t>Учеб.пособие</a:t>
                      </a:r>
                      <a:r>
                        <a:rPr lang="ru-RU" sz="1800" b="1" kern="1200" dirty="0" smtClean="0">
                          <a:solidFill>
                            <a:srgbClr val="7030A0"/>
                          </a:solidFill>
                        </a:rPr>
                        <a:t> / Д.В. </a:t>
                      </a:r>
                      <a:r>
                        <a:rPr lang="ru-RU" sz="1800" b="1" kern="1200" dirty="0" err="1" smtClean="0">
                          <a:solidFill>
                            <a:srgbClr val="7030A0"/>
                          </a:solidFill>
                        </a:rPr>
                        <a:t>Клетеник</a:t>
                      </a:r>
                      <a:r>
                        <a:rPr lang="ru-RU" sz="1800" b="1" kern="1200" dirty="0" smtClean="0">
                          <a:solidFill>
                            <a:srgbClr val="7030A0"/>
                          </a:solidFill>
                        </a:rPr>
                        <a:t>; Под </a:t>
                      </a:r>
                      <a:r>
                        <a:rPr lang="ru-RU" sz="1800" b="1" kern="1200" dirty="0" err="1" smtClean="0">
                          <a:solidFill>
                            <a:srgbClr val="7030A0"/>
                          </a:solidFill>
                        </a:rPr>
                        <a:t>ред.Н.В.Ефимова</a:t>
                      </a:r>
                      <a:r>
                        <a:rPr lang="ru-RU" sz="1800" b="1" kern="1200" dirty="0" smtClean="0">
                          <a:solidFill>
                            <a:srgbClr val="7030A0"/>
                          </a:solidFill>
                        </a:rPr>
                        <a:t>. - 17-е </a:t>
                      </a:r>
                      <a:r>
                        <a:rPr lang="ru-RU" sz="1800" b="1" kern="1200" dirty="0" err="1" smtClean="0">
                          <a:solidFill>
                            <a:srgbClr val="7030A0"/>
                          </a:solidFill>
                        </a:rPr>
                        <a:t>изд.,стер</a:t>
                      </a:r>
                      <a:r>
                        <a:rPr lang="ru-RU" sz="1800" b="1" kern="1200" dirty="0" smtClean="0">
                          <a:solidFill>
                            <a:srgbClr val="7030A0"/>
                          </a:solidFill>
                        </a:rPr>
                        <a:t>. - СПб. : Профессия, 2006. - 200 с. : ил. : 100-00.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925291" y="2909455"/>
            <a:ext cx="6483927" cy="3657601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  В пособии рассматриваются ортогональные проекции, аксонометрия, перспектива и проекции с числовыми отметками.</a:t>
            </a:r>
            <a:b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  Представлено достаточное количество задач с подробными решениями.</a:t>
            </a:r>
            <a:endParaRPr lang="ru-RU" sz="3200" b="0" spc="-150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5" name="Рисунок 4" descr="К11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0" y="222070"/>
            <a:ext cx="4101739" cy="6434190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696690" y="467590"/>
          <a:ext cx="7117774" cy="172489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117774"/>
              </a:tblGrid>
              <a:tr h="1724891">
                <a:tc>
                  <a:txBody>
                    <a:bodyPr/>
                    <a:lstStyle/>
                    <a:p>
                      <a:r>
                        <a:rPr lang="ru-RU" sz="20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Бударин</a:t>
                      </a:r>
                      <a:r>
                        <a:rPr lang="ru-RU" sz="20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О.С.</a:t>
                      </a:r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/>
                      </a:r>
                      <a:br>
                        <a:rPr lang="ru-RU" sz="2000" b="1" dirty="0" smtClean="0">
                          <a:solidFill>
                            <a:srgbClr val="7030A0"/>
                          </a:solidFill>
                        </a:rPr>
                      </a:br>
                      <a:r>
                        <a:rPr lang="ru-RU" sz="20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Начертательная геометрия. Краткий курс : </a:t>
                      </a:r>
                      <a:r>
                        <a:rPr lang="ru-RU" sz="20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Учеб.пособие</a:t>
                      </a:r>
                      <a:r>
                        <a:rPr lang="ru-RU" sz="20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/ О.С. </a:t>
                      </a:r>
                      <a:r>
                        <a:rPr lang="ru-RU" sz="20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Бударин</a:t>
                      </a:r>
                      <a:r>
                        <a:rPr lang="ru-RU" sz="20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. - 2-е </a:t>
                      </a:r>
                      <a:r>
                        <a:rPr lang="ru-RU" sz="20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изд.,испр</a:t>
                      </a:r>
                      <a:r>
                        <a:rPr lang="ru-RU" sz="20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. - СПб. : Лань, 2009. - 360 с. : ил. - (Учебники для вузов. Специальная литература). - Библиогр.:с.355. : 348-26.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122718" y="3252356"/>
            <a:ext cx="5985164" cy="3106880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   </a:t>
            </a:r>
            <a:r>
              <a:rPr lang="ru-RU" sz="2800" b="0" spc="-150" dirty="0" smtClean="0">
                <a:solidFill>
                  <a:srgbClr val="002060"/>
                </a:solidFill>
                <a:latin typeface="Cambria" pitchFamily="18" charset="0"/>
              </a:rPr>
              <a:t>В книге рассматриваются основные теоретические положения курса начертательной геометрии, применяемые в практике графического решения метрических  и позиционных задач.</a:t>
            </a:r>
            <a:endParaRPr lang="ru-RU" sz="2800" b="0" spc="-150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4" name="Рисунок 3" descr="К13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40" y="209006"/>
            <a:ext cx="4464858" cy="6296297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143500" y="719666"/>
          <a:ext cx="6868390" cy="14630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868390"/>
              </a:tblGrid>
              <a:tr h="1327343">
                <a:tc>
                  <a:txBody>
                    <a:bodyPr/>
                    <a:lstStyle/>
                    <a:p>
                      <a:pPr fontAlgn="base"/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Зайцев Ю.А.</a:t>
                      </a:r>
                      <a:b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Начертательная геометрия. Решение задач :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Учеб.пособие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/ Ю.А. Зайцев. - М. : Дашков и К°, 2009. - 276 с. : ил. - Библиогр.:с.275. - : 158-40.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Стол с компьютером, телефоном, книгами и т. д.">
            <a:extLst>
              <a:ext uri="{FF2B5EF4-FFF2-40B4-BE49-F238E27FC236}">
                <a16:creationId xmlns:a16="http://schemas.microsoft.com/office/drawing/2014/main" xmlns="" id="{2E7ADBC3-DECA-9F4C-9289-9E43C72759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9582443" y="160505"/>
            <a:ext cx="2426677" cy="1579869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4215" y="2109356"/>
            <a:ext cx="5338688" cy="4270662"/>
          </a:xfrm>
        </p:spPr>
        <p:txBody>
          <a:bodyPr rtlCol="0"/>
          <a:lstStyle/>
          <a:p>
            <a:pPr marL="266400" indent="-266400" algn="l" rtl="0">
              <a:lnSpc>
                <a:spcPct val="90000"/>
              </a:lnSpc>
              <a:spcBef>
                <a:spcPts val="1000"/>
              </a:spcBef>
            </a:pP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      В  книге  изложены  основные сведения   элементарной математики.</a:t>
            </a:r>
            <a:b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</a:b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   Разобрано  большое  количество   примеров  и  задач, предлагавшихся   на  в вступительных  экзаменах в высшие   учебные  заведения.</a:t>
            </a:r>
            <a:endParaRPr lang="ru-RU" sz="3200" b="0" spc="-150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2</a:t>
            </a:fld>
            <a:endParaRPr lang="ru-RU" dirty="0"/>
          </a:p>
        </p:txBody>
      </p:sp>
      <p:pic>
        <p:nvPicPr>
          <p:cNvPr id="6" name="Рисунок 5" descr="К12 0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206" y="175846"/>
            <a:ext cx="4402632" cy="6295292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925291" y="218209"/>
          <a:ext cx="4353790" cy="181840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353790"/>
              </a:tblGrid>
              <a:tr h="1818409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rgbClr val="7030A0"/>
                          </a:solidFill>
                        </a:rPr>
                        <a:t>Самохин Ю.А.</a:t>
                      </a:r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/>
                      </a:r>
                      <a:br>
                        <a:rPr lang="ru-RU" b="1" dirty="0" smtClean="0">
                          <a:solidFill>
                            <a:srgbClr val="7030A0"/>
                          </a:solidFill>
                        </a:rPr>
                      </a:br>
                      <a:r>
                        <a:rPr lang="ru-RU" sz="1800" b="1" kern="1200" dirty="0" smtClean="0">
                          <a:solidFill>
                            <a:srgbClr val="7030A0"/>
                          </a:solidFill>
                        </a:rPr>
                        <a:t>Математика для поступающих в высшие учебные заведения : </a:t>
                      </a:r>
                      <a:r>
                        <a:rPr lang="ru-RU" sz="1800" b="1" kern="1200" dirty="0" err="1" smtClean="0">
                          <a:solidFill>
                            <a:srgbClr val="7030A0"/>
                          </a:solidFill>
                        </a:rPr>
                        <a:t>Учеб.пособие</a:t>
                      </a:r>
                      <a:r>
                        <a:rPr lang="ru-RU" sz="1800" b="1" kern="1200" dirty="0" smtClean="0">
                          <a:solidFill>
                            <a:srgbClr val="7030A0"/>
                          </a:solidFill>
                        </a:rPr>
                        <a:t> / Ю.А. Самохин, Б.К. Пчелин, Н.Я. Пчелина; НГТУ </a:t>
                      </a:r>
                      <a:r>
                        <a:rPr lang="ru-RU" sz="1800" b="1" kern="1200" dirty="0" err="1" smtClean="0">
                          <a:solidFill>
                            <a:srgbClr val="7030A0"/>
                          </a:solidFill>
                        </a:rPr>
                        <a:t>им.Р.Е.Алексеева</a:t>
                      </a:r>
                      <a:r>
                        <a:rPr lang="ru-RU" sz="1800" b="1" kern="1200" dirty="0" smtClean="0">
                          <a:solidFill>
                            <a:srgbClr val="7030A0"/>
                          </a:solidFill>
                        </a:rPr>
                        <a:t>. - 2-е изд. - Н.Новгород : [Б.и.], 2010. - 405 с. : ил. - </a:t>
                      </a:r>
                      <a:r>
                        <a:rPr lang="en-US" sz="1800" b="1" kern="1200" dirty="0" smtClean="0">
                          <a:solidFill>
                            <a:srgbClr val="7030A0"/>
                          </a:solidFill>
                        </a:rPr>
                        <a:t>: 136-90.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91674644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381897" y="2919846"/>
            <a:ext cx="5564776" cy="3667990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  В сборнике особое внимание уделяется инвариантным свойствам параллельного проецирования.</a:t>
            </a:r>
            <a:b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На конкретных примерах показано их применение для решения графических задач.</a:t>
            </a:r>
            <a:endParaRPr lang="ru-RU" sz="3200" b="0" spc="-150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5" name="Рисунок 4" descr="К5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1" y="209006"/>
            <a:ext cx="4258491" cy="6363320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842164" y="719666"/>
          <a:ext cx="7128162" cy="11887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12816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Фролов С.А.</a:t>
                      </a:r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/>
                      </a:r>
                      <a:br>
                        <a:rPr lang="ru-RU" b="1" dirty="0" smtClean="0">
                          <a:solidFill>
                            <a:srgbClr val="7030A0"/>
                          </a:solidFill>
                        </a:rPr>
                      </a:b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Сборник задач по начертательной геометрии :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Учеб.пособие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/ С.А. Фролов. - 3-е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изд.,стер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. - СПб. : Лань, 2008. - 177 с. : ил. - (Учебники для вузов. Специальная литература). : 221-00.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572000" y="2930237"/>
            <a:ext cx="6047509" cy="3491346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  В сборнике приведены краткие сведения по начертательной геометрии, примеры решения типовых задач, задачи для самостоятельного решения студентами.</a:t>
            </a:r>
            <a:endParaRPr lang="ru-RU" sz="3200" b="0" spc="-150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4" name="Рисунок 3" descr="с1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5" y="287383"/>
            <a:ext cx="4218709" cy="6217920"/>
          </a:xfrm>
          <a:prstGeom prst="rect">
            <a:avLst/>
          </a:prstGeom>
        </p:spPr>
      </p:pic>
      <p:pic>
        <p:nvPicPr>
          <p:cNvPr id="5" name="Рисунок 4" descr="Стол с компьютером, телефоном, книгами и т. д.">
            <a:extLst>
              <a:ext uri="{FF2B5EF4-FFF2-40B4-BE49-F238E27FC236}">
                <a16:creationId xmlns:a16="http://schemas.microsoft.com/office/drawing/2014/main" xmlns="" id="{2E7ADBC3-DECA-9F4C-9289-9E43C72759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9530191" y="173568"/>
            <a:ext cx="2426677" cy="1579869"/>
          </a:xfr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530436" y="719666"/>
          <a:ext cx="5039591" cy="20116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039591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Скобелева И.Ю.</a:t>
                      </a:r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/>
                      </a:r>
                      <a:br>
                        <a:rPr lang="ru-RU" b="1" dirty="0" smtClean="0">
                          <a:solidFill>
                            <a:srgbClr val="7030A0"/>
                          </a:solidFill>
                        </a:rPr>
                      </a:b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Сборник задач по начертательной геометрии [Электронные текстовые данные] :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Учеб.пособие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/ И.Ю. Скобелева, И.А.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Ширшова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, М.Л. Мухина; НГТУ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им.Р.Е.Алексеева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. - Н.Новгород : Изд-во НГТУ, 2007. - 81 с. : ил. - Библиогр.:с.80. : 15-50.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769427" y="2951018"/>
            <a:ext cx="5850082" cy="3782290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  В книге рассмотрены методы построения пространственных объектов на плоскости, представлены позиционные и метрические задачи, имеющие исключительно практическое значение.</a:t>
            </a:r>
            <a:endParaRPr lang="ru-RU" sz="3200" b="0" spc="-150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5" name="Рисунок 4" descr="2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47" y="274319"/>
            <a:ext cx="4219002" cy="6270171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935682" y="719665"/>
          <a:ext cx="7045036" cy="133773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045036"/>
              </a:tblGrid>
              <a:tr h="1337735">
                <a:tc>
                  <a:txBody>
                    <a:bodyPr/>
                    <a:lstStyle/>
                    <a:p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Скобелева И.Ю.</a:t>
                      </a:r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/>
                      </a:r>
                      <a:br>
                        <a:rPr lang="ru-RU" b="1" dirty="0" smtClean="0">
                          <a:solidFill>
                            <a:srgbClr val="7030A0"/>
                          </a:solidFill>
                        </a:rPr>
                      </a:b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Начертательная геометрия :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Учеб.пособие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/ И.Ю. Скобелева, И.А.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Ширшова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, М.Л. Мухина; НГТУ. - Н.Новгород : Изд-во НГТУ, 2006. - 150 с. : ил. - Библиогр.:с.150. </a:t>
                      </a:r>
                      <a:r>
                        <a:rPr lang="en-US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: 59-50.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381897" y="2670464"/>
            <a:ext cx="5564776" cy="4021280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Учебное пособие знакомит студентов с основными идеями и методами физики.</a:t>
            </a:r>
            <a:b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  Особое внимание обращено на разъяснение смысла физических  законов и на сознательное применение их.</a:t>
            </a:r>
            <a:endParaRPr lang="ru-RU" sz="3200" b="0" spc="-150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4" name="Рисунок 3" descr="5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13" y="300446"/>
            <a:ext cx="4088821" cy="6204857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29200" y="719666"/>
          <a:ext cx="6878782" cy="14630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87878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Савельев И.В.</a:t>
                      </a:r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/>
                      </a:r>
                      <a:br>
                        <a:rPr lang="ru-RU" b="1" dirty="0" smtClean="0">
                          <a:solidFill>
                            <a:srgbClr val="7030A0"/>
                          </a:solidFill>
                        </a:rPr>
                      </a:b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Курс физики :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Учеб.пособие:В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3-х т. Т.1 : Механика. Молекулярная физика / И.В. Савельев. - 4-е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изд.,стер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. - М. : Лань, 2008. - 352 с. : ил. - (Учебники для вузов. Специальная литература). -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Указ.имен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и предм.:с.343-350. : 223-00.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873336" y="2504209"/>
            <a:ext cx="6525491" cy="4145973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  В  пособии изложены физические основы механики, молекулярной физики и термодинамики, электричества и магнетизма, оптики, квантовой физики атомов, молекул и твердых тел, физики атомного ядра и элементарных частиц.</a:t>
            </a:r>
            <a:b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</a:br>
            <a:endParaRPr lang="ru-RU" sz="3200" b="0" spc="-150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6" name="Рисунок 5" descr="6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82" y="319980"/>
            <a:ext cx="4266852" cy="6211449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821382" y="719666"/>
          <a:ext cx="7086600" cy="11887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0866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Трофимова Т.И.</a:t>
                      </a:r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/>
                      </a:r>
                      <a:br>
                        <a:rPr lang="ru-RU" b="1" dirty="0" smtClean="0">
                          <a:solidFill>
                            <a:srgbClr val="7030A0"/>
                          </a:solidFill>
                        </a:rPr>
                      </a:b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Курс физики :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Учеб.пособие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/ Т.И. Трофимова. - 10-е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изд.,стер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. - М. : Академия, 2005. - 560 с. : ил. - (Высшее профессиональное образование). - Предм.указ.:с.537-549. - : 293-00.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937760" y="2836717"/>
            <a:ext cx="6178731" cy="3595255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   Сборник содержит свыше 2000 задач по всем разделам курса общей физики.</a:t>
            </a:r>
            <a:b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    Каждой теме предшествуют краткие теоретические сведения, в конце сборника приведены обширные справочные таблицы.</a:t>
            </a:r>
            <a:b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</a:br>
            <a:endParaRPr lang="ru-RU" sz="3200" b="0" spc="-150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4" name="Рисунок 3" descr="4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2" y="428527"/>
            <a:ext cx="4075611" cy="5985335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707083" y="719665"/>
          <a:ext cx="7242462" cy="138968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242462"/>
              </a:tblGrid>
              <a:tr h="1389689">
                <a:tc>
                  <a:txBody>
                    <a:bodyPr/>
                    <a:lstStyle/>
                    <a:p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Иродов И.Е.</a:t>
                      </a:r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/>
                      </a:r>
                      <a:br>
                        <a:rPr lang="ru-RU" b="1" dirty="0" smtClean="0">
                          <a:solidFill>
                            <a:srgbClr val="7030A0"/>
                          </a:solidFill>
                        </a:rPr>
                      </a:b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Задачи по общей физике :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Учеб.пособие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для вузов / И.Е. Иродов. - 8-е изд. - М. : БИНОМ. Лаб.знаний, 2010. - 432 с. : ил. - (Технический университет. Общая физика). - Прил.:с.410-431. : 286-00.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937761" y="3086099"/>
            <a:ext cx="5943600" cy="3480955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   Учебное пособие содержит основные правила выполнения и оформления машиностроительных чертежей и схем, а также справочные данные.</a:t>
            </a:r>
            <a:endParaRPr lang="ru-RU" sz="3200" b="0" spc="-150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5" name="Рисунок 4" descr="3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9" y="410963"/>
            <a:ext cx="3928189" cy="5924523"/>
          </a:xfrm>
          <a:prstGeom prst="rect">
            <a:avLst/>
          </a:prstGeom>
        </p:spPr>
      </p:pic>
      <p:pic>
        <p:nvPicPr>
          <p:cNvPr id="4" name="Рисунок 3" descr="Стол с компьютером, телефоном, книгами и т. д.">
            <a:extLst>
              <a:ext uri="{FF2B5EF4-FFF2-40B4-BE49-F238E27FC236}">
                <a16:creationId xmlns:a16="http://schemas.microsoft.com/office/drawing/2014/main" xmlns="" id="{2E7ADBC3-DECA-9F4C-9289-9E43C72759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9530191" y="173568"/>
            <a:ext cx="2426677" cy="1579869"/>
          </a:xfr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405745" y="820881"/>
          <a:ext cx="4810991" cy="168332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810991"/>
              </a:tblGrid>
              <a:tr h="1683328">
                <a:tc>
                  <a:txBody>
                    <a:bodyPr/>
                    <a:lstStyle/>
                    <a:p>
                      <a:endParaRPr lang="ru-RU" sz="18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Инженерная графика :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Учеб.пособие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/ И.Ю. Скобелева [и др.]; НГТУ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им.Р.Е.Алексеева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. - Н.Новгород : [Б.и.], 2008. - 183 с. : ил. - Прил.:с.180-182. - Библиогр.:с.179. : 60-00.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976651" y="3002973"/>
            <a:ext cx="6266312" cy="3169227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800" b="0" spc="-150" dirty="0" smtClean="0">
                <a:solidFill>
                  <a:srgbClr val="002060"/>
                </a:solidFill>
                <a:latin typeface="Cambria" pitchFamily="18" charset="0"/>
              </a:rPr>
              <a:t>   Пособие содержит психологические тесты, </a:t>
            </a:r>
            <a:r>
              <a:rPr lang="ru-RU" sz="2800" b="0" spc="-150" dirty="0" err="1" smtClean="0">
                <a:solidFill>
                  <a:srgbClr val="002060"/>
                </a:solidFill>
                <a:latin typeface="Cambria" pitchFamily="18" charset="0"/>
              </a:rPr>
              <a:t>тренинговые</a:t>
            </a:r>
            <a:r>
              <a:rPr lang="ru-RU" sz="2800" b="0" spc="-150" dirty="0" smtClean="0">
                <a:solidFill>
                  <a:srgbClr val="002060"/>
                </a:solidFill>
                <a:latin typeface="Cambria" pitchFamily="18" charset="0"/>
              </a:rPr>
              <a:t>  упражнения, творческие задания для совершенствования умений устной и письменной речевой деятельности, навыков делового общения.</a:t>
            </a:r>
            <a:endParaRPr lang="ru-RU" sz="2800" b="0" spc="-150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5" name="Рисунок 4" descr="К3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305333"/>
            <a:ext cx="4467497" cy="6265283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174673" y="376766"/>
          <a:ext cx="6452754" cy="20116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45275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Кириллова Н.Н.</a:t>
                      </a:r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/>
                      </a:r>
                      <a:br>
                        <a:rPr lang="ru-RU" b="1" dirty="0" smtClean="0">
                          <a:solidFill>
                            <a:srgbClr val="7030A0"/>
                          </a:solidFill>
                        </a:rPr>
                      </a:b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Культура профессиональной речевой деятельности :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Метод.рекомендации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по курсу "Культура проф.речевой деятельности" для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студ.-бакалавров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по направлению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подгот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. 46.03.02 "Документоведение и архивоведение" / Н.Н. Кириллова; НГТУ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им.Р.Е.Алексеева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Сост.Н.Н.Кириллова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. - Н.Новгород : [Б.и.], 2015. - 48 с. - Библиогр.:с.47-48. - 0-00.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381897" y="2878282"/>
            <a:ext cx="5564776" cy="3636818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   Рассматриваются типы деловых бумаг, их функции, основные качества; особое внимание уделяется принципам составления отдельных видов документов.</a:t>
            </a:r>
            <a:endParaRPr lang="ru-RU" sz="3200" b="0" spc="-150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6" name="Рисунок 5" descr="К4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46" y="296175"/>
            <a:ext cx="4428307" cy="6156877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956464" y="719666"/>
          <a:ext cx="6619008" cy="14630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619008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Принципы составления деловых бумаг :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Метод.рекомендации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по курсу "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Рус.яз.и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культура речи" для студ.всех спец.и всех форм обучения /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НГТУ.Каф.рус.яз.и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культуры речи;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Сост.:В.В.Филатова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, Л.Г.Шарина. - Н.Новгород : [Б.и.], 2004. - 30 с. - Прил.:с.21-28. - Библиогр.:с.20. - 0-00.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188687" y="2254101"/>
            <a:ext cx="6294476" cy="4327451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В</a:t>
            </a:r>
            <a:r>
              <a:rPr lang="ru-RU" sz="2800" b="0" spc="-150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800" b="0" spc="-150" dirty="0" smtClean="0">
                <a:solidFill>
                  <a:srgbClr val="002060"/>
                </a:solidFill>
                <a:latin typeface="Cambria" pitchFamily="18" charset="0"/>
              </a:rPr>
              <a:t>пособии приведена и охарактеризована основная терминология нормативного аспекта культуры речи; в систематизированном виде изложены все основные орфоэпические, грамматические, лексические, орфографические и пунктуационные  нормы современного русского языка</a:t>
            </a: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.</a:t>
            </a:r>
            <a:endParaRPr lang="ru-RU" sz="3200" b="0" spc="-150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4" name="Рисунок 3" descr="К2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09" y="182880"/>
            <a:ext cx="4586508" cy="645748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103628" y="287079"/>
          <a:ext cx="6868632" cy="152045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868632"/>
              </a:tblGrid>
              <a:tr h="1520456">
                <a:tc>
                  <a:txBody>
                    <a:bodyPr/>
                    <a:lstStyle/>
                    <a:p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Нормативный аспект культуры речи :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Метод.пособие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для студ.всех спец.и всех форм обучения / НГТУ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им.Р.Е.Алексеева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, Каф."Методология, история и философия науки";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Сост.:А.О.Велижанина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, В.В.Филатова. - Н.Новгород : [Б.и.], 2015. - 42 с. - Библиогр.:с.42. - 0-00.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124050" y="2628901"/>
            <a:ext cx="6700805" cy="3834246"/>
          </a:xfrm>
        </p:spPr>
        <p:txBody>
          <a:bodyPr/>
          <a:lstStyle/>
          <a:p>
            <a:pPr marL="266400" indent="-266400" algn="l">
              <a:lnSpc>
                <a:spcPct val="90000"/>
              </a:lnSpc>
              <a:spcBef>
                <a:spcPts val="1000"/>
              </a:spcBef>
            </a:pP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    Рассмотрены  методы построения  пространственных  объектов  на  плоскости, представлены  позиционные  и  метрические задачи, приведены  примеры  решения  типовых задач, а также  примеры решения  и варианты  заданий графических  работ.</a:t>
            </a:r>
            <a:endParaRPr lang="ru-RU" sz="3200" b="0" spc="-150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7" name="Рисунок 6" descr="К10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367296"/>
            <a:ext cx="4360984" cy="6175438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372099" y="719666"/>
          <a:ext cx="6390409" cy="138969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390409"/>
              </a:tblGrid>
              <a:tr h="1389690">
                <a:tc>
                  <a:txBody>
                    <a:bodyPr/>
                    <a:lstStyle/>
                    <a:p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Скобелева И.Ю.</a:t>
                      </a:r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/>
                      </a:r>
                      <a:br>
                        <a:rPr lang="ru-RU" b="1" dirty="0" smtClean="0">
                          <a:solidFill>
                            <a:srgbClr val="7030A0"/>
                          </a:solidFill>
                        </a:rPr>
                      </a:b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Начертательная геометрия :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Учеб.пособие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/ И.Ю. Скобелева, И.А.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Ширшова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; НГТУ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им.Р.Е.Алексеева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. - Н.Новгород : [Б.и.], 2013. - 161 с. : ил. - Прил.:с.158-160. 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102-63.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381896" y="2358737"/>
            <a:ext cx="5617029" cy="4291446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800" b="0" spc="-150" dirty="0" smtClean="0">
                <a:solidFill>
                  <a:srgbClr val="002060"/>
                </a:solidFill>
                <a:latin typeface="Cambria" pitchFamily="18" charset="0"/>
              </a:rPr>
              <a:t>   Учебное пособие- словарь содержит ключевые понятия используемые в вузовских дисциплинах лингвистического цикла.</a:t>
            </a:r>
            <a:br>
              <a:rPr lang="ru-RU" sz="2800" b="0" spc="-150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2800" b="0" spc="-150" dirty="0" smtClean="0">
                <a:solidFill>
                  <a:srgbClr val="002060"/>
                </a:solidFill>
                <a:latin typeface="Cambria" pitchFamily="18" charset="0"/>
              </a:rPr>
              <a:t>   Данное пособие разработано коллективом авторов НГТУ и предназначено для студентов всех форм обучения.</a:t>
            </a:r>
            <a:endParaRPr lang="ru-RU" sz="2800" b="0" spc="-150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4" name="Рисунок 3" descr="К6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6" y="325031"/>
            <a:ext cx="4396223" cy="6245586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790210" y="709275"/>
          <a:ext cx="7148946" cy="11887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14894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Русский язык, культура речи, стилистика, риторика :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Учеб.пособие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/ В.В. Филатова [и др.]; НГТУ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им.Р.Е.Алексеева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. - Н.Новгород : [Б.и.], 2014. - 271 с. - Терминологический слов.:с.26-266. - Библиогр.:с.267-270. - : 00-00.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Стол с компьютером, телефоном, книгами и т. д.">
            <a:extLst>
              <a:ext uri="{FF2B5EF4-FFF2-40B4-BE49-F238E27FC236}">
                <a16:creationId xmlns:a16="http://schemas.microsoft.com/office/drawing/2014/main" xmlns="" id="{2E7ADBC3-DECA-9F4C-9289-9E43C72759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9399563" y="1832551"/>
            <a:ext cx="2426677" cy="1579869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065" y="633845"/>
            <a:ext cx="8686800" cy="5527964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txBody>
          <a:bodyPr rtlCol="0"/>
          <a:lstStyle/>
          <a:p>
            <a:pPr marL="266400" indent="-266400" algn="ctr" rtl="0">
              <a:lnSpc>
                <a:spcPct val="90000"/>
              </a:lnSpc>
              <a:spcBef>
                <a:spcPts val="1000"/>
              </a:spcBef>
            </a:pPr>
            <a:r>
              <a:rPr lang="ru-RU" sz="3600" b="0" spc="-150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 </a:t>
            </a:r>
            <a:r>
              <a:rPr lang="ru-RU" sz="3600" b="0" spc="-150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/>
            </a:r>
            <a:br>
              <a:rPr lang="ru-RU" sz="3600" b="0" spc="-150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</a:br>
            <a:r>
              <a:rPr lang="ru-RU" sz="4400" b="0" spc="-150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Уважаемые читатели!</a:t>
            </a: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/>
            </a:r>
            <a:b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</a:br>
            <a:r>
              <a:rPr lang="ru-RU" sz="3600" b="0" spc="-150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/>
            </a:r>
            <a:br>
              <a:rPr lang="ru-RU" sz="3600" b="0" spc="-150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</a:br>
            <a:r>
              <a:rPr lang="ru-RU" sz="3600" b="0" spc="-150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sz="3600" b="0" spc="-150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Вся  </a:t>
            </a:r>
            <a:r>
              <a:rPr lang="ru-RU" sz="3600" b="0" spc="-150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представленная </a:t>
            </a:r>
            <a:r>
              <a:rPr lang="ru-RU" sz="3600" b="0" spc="-150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в </a:t>
            </a:r>
            <a:r>
              <a:rPr lang="ru-RU" sz="3600" b="0" spc="-150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нашей презентации </a:t>
            </a:r>
            <a:r>
              <a:rPr lang="ru-RU" sz="3600" b="0" spc="-150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литература  </a:t>
            </a:r>
            <a:br>
              <a:rPr lang="ru-RU" sz="3600" b="0" spc="-150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</a:br>
            <a:r>
              <a:rPr lang="ru-RU" sz="3600" b="0" spc="-150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доступна  для  вас </a:t>
            </a:r>
            <a:br>
              <a:rPr lang="ru-RU" sz="3600" b="0" spc="-150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</a:br>
            <a:r>
              <a:rPr lang="ru-RU" sz="3600" b="0" spc="-150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sz="3600" b="0" spc="-150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на абонементе </a:t>
            </a:r>
            <a:r>
              <a:rPr lang="ru-RU" sz="3600" b="0" spc="-150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младших  курсов </a:t>
            </a:r>
            <a:r>
              <a:rPr lang="ru-RU" sz="3600" b="0" spc="-150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/>
            </a:r>
            <a:br>
              <a:rPr lang="ru-RU" sz="3600" b="0" spc="-150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</a:b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/>
            </a:r>
            <a:b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</a:br>
            <a:r>
              <a:rPr lang="ru-RU" sz="3600" b="0" spc="-150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в ауд.  </a:t>
            </a:r>
            <a:r>
              <a:rPr lang="ru-RU" sz="5400" b="0" spc="-15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6116</a:t>
            </a:r>
            <a:endParaRPr lang="ru-RU" sz="3200" b="0" spc="-150" dirty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91674644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937760" y="2847108"/>
            <a:ext cx="5995851" cy="3636819"/>
          </a:xfrm>
        </p:spPr>
        <p:txBody>
          <a:bodyPr/>
          <a:lstStyle/>
          <a:p>
            <a:pPr marL="266400" indent="-266400" algn="l">
              <a:lnSpc>
                <a:spcPct val="90000"/>
              </a:lnSpc>
              <a:spcBef>
                <a:spcPts val="1000"/>
              </a:spcBef>
            </a:pPr>
            <a:r>
              <a:rPr lang="ru-RU" sz="2400" spc="-150" dirty="0" smtClean="0">
                <a:solidFill>
                  <a:srgbClr val="002060"/>
                </a:solidFill>
                <a:latin typeface="Cambria" pitchFamily="18" charset="0"/>
              </a:rPr>
              <a:t>      </a:t>
            </a:r>
            <a:r>
              <a:rPr lang="ru-RU" sz="2400" b="0" spc="-150" dirty="0" smtClean="0">
                <a:solidFill>
                  <a:srgbClr val="002060"/>
                </a:solidFill>
                <a:latin typeface="Cambria" pitchFamily="18" charset="0"/>
              </a:rPr>
              <a:t>В книге  имеется большое количество примеров  и  задач, решение которых помогает усвоению теоретического материала.</a:t>
            </a:r>
            <a:br>
              <a:rPr lang="ru-RU" sz="2400" b="0" spc="-150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2400" b="0" spc="-150" dirty="0" smtClean="0">
                <a:solidFill>
                  <a:srgbClr val="002060"/>
                </a:solidFill>
                <a:latin typeface="Cambria" pitchFamily="18" charset="0"/>
              </a:rPr>
              <a:t>       Это известное учебное пособие,  завоевавшее заслуженную популярность широтой своего материала и доступностью изложения, принесет несомненную пользу для нового поколения читателей.</a:t>
            </a:r>
            <a:endParaRPr lang="ru-RU" sz="2400" b="0" spc="-150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4" name="Содержимое 18" descr="краткий курс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61" y="328976"/>
            <a:ext cx="4186359" cy="6155351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901609" y="552893"/>
          <a:ext cx="6858000" cy="148372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858000"/>
              </a:tblGrid>
              <a:tr h="1483726">
                <a:tc>
                  <a:txBody>
                    <a:bodyPr/>
                    <a:lstStyle/>
                    <a:p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Демидович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Б.П.</a:t>
                      </a:r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/>
                      </a:r>
                      <a:br>
                        <a:rPr lang="ru-RU" b="1" dirty="0" smtClean="0">
                          <a:solidFill>
                            <a:srgbClr val="7030A0"/>
                          </a:solidFill>
                        </a:rPr>
                      </a:b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Краткий курс высшей математики :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Учеб.пособие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для вузов / Б.П.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Демидович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, В.А. Кудрявцев. - М. :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Астрель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; АСТ, 2004. - 656 с. : ил. - Прил.:с.602-627.-Предм.указ.:с.639-649. 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-: 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192-00.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094514" y="2244436"/>
            <a:ext cx="6296297" cy="4312228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 В книге приведены подробные примерные решения типичных задач, а также необходимые теоретические сведения. </a:t>
            </a:r>
            <a:b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  Особенность данного задачника- изложение материала , позволяющее использовать для самостоятельной работы.</a:t>
            </a:r>
            <a:endParaRPr lang="ru-RU" sz="3200" b="0" spc="-150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4" name="Рисунок 3" descr="запорожец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" y="209006"/>
            <a:ext cx="4415245" cy="6453052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759037" y="498764"/>
          <a:ext cx="7252854" cy="140962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252854"/>
              </a:tblGrid>
              <a:tr h="1409622">
                <a:tc>
                  <a:txBody>
                    <a:bodyPr/>
                    <a:lstStyle/>
                    <a:p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Запорожец Г.И.</a:t>
                      </a:r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/>
                      </a:r>
                      <a:br>
                        <a:rPr lang="ru-RU" b="1" dirty="0" smtClean="0">
                          <a:solidFill>
                            <a:srgbClr val="7030A0"/>
                          </a:solidFill>
                        </a:rPr>
                      </a:b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Руководство к решению задач по математическому анализу :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Учеб.пособие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/ Г.И. Запорожец. - 7-е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изд.,стер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. - СПб. : Лань, 2010. - 461 с. : ил. - (Учебники для вузов. Специальная литература). - 528-44.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381896" y="2098964"/>
            <a:ext cx="5590903" cy="4488872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  </a:t>
            </a:r>
            <a:r>
              <a:rPr lang="ru-RU" sz="2800" b="0" spc="-150" dirty="0" smtClean="0">
                <a:solidFill>
                  <a:srgbClr val="002060"/>
                </a:solidFill>
                <a:latin typeface="Cambria" pitchFamily="18" charset="0"/>
              </a:rPr>
              <a:t>Пособие содержит задачи для  контрольных  работ.</a:t>
            </a:r>
            <a:br>
              <a:rPr lang="ru-RU" sz="2800" b="0" spc="-150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2800" b="0" spc="-150" dirty="0" smtClean="0">
                <a:solidFill>
                  <a:srgbClr val="002060"/>
                </a:solidFill>
                <a:latin typeface="Cambria" pitchFamily="18" charset="0"/>
              </a:rPr>
              <a:t>    Перед каждым параграфом дан  необходимый справочный материал.</a:t>
            </a:r>
            <a:br>
              <a:rPr lang="ru-RU" sz="2800" b="0" spc="-150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2800" b="0" spc="-150" dirty="0" smtClean="0">
                <a:solidFill>
                  <a:srgbClr val="002060"/>
                </a:solidFill>
                <a:latin typeface="Cambria" pitchFamily="18" charset="0"/>
              </a:rPr>
              <a:t>    Все задачи приводятся с подробными решениями.</a:t>
            </a:r>
            <a:br>
              <a:rPr lang="ru-RU" sz="2800" b="0" spc="-150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2800" b="0" spc="-150" dirty="0" smtClean="0">
                <a:solidFill>
                  <a:srgbClr val="002060"/>
                </a:solidFill>
                <a:latin typeface="Cambria" pitchFamily="18" charset="0"/>
              </a:rPr>
              <a:t>    В  конце разделов даны решения  типовых  задач контрольных  работ.</a:t>
            </a:r>
            <a:r>
              <a:rPr lang="ru-RU" sz="3200" b="0" dirty="0" smtClean="0">
                <a:solidFill>
                  <a:srgbClr val="002060"/>
                </a:solidFill>
                <a:latin typeface="Cambria" pitchFamily="18" charset="0"/>
              </a:rPr>
              <a:t/>
            </a:r>
            <a:br>
              <a:rPr lang="ru-RU" sz="3200" b="0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3200" b="0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endParaRPr lang="ru-RU" sz="3200" b="0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4" name="Рисунок 3" descr="12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4" y="288519"/>
            <a:ext cx="4285195" cy="6231169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946072" y="301336"/>
          <a:ext cx="6855691" cy="16631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855691"/>
              </a:tblGrid>
              <a:tr h="1663160">
                <a:tc>
                  <a:txBody>
                    <a:bodyPr/>
                    <a:lstStyle/>
                    <a:p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Шапкин А.С.</a:t>
                      </a:r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/>
                      </a:r>
                      <a:br>
                        <a:rPr lang="ru-RU" b="1" dirty="0" smtClean="0">
                          <a:solidFill>
                            <a:srgbClr val="7030A0"/>
                          </a:solidFill>
                        </a:rPr>
                      </a:b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Задачи по высшей математике, теории вероятностей, математической статистике, математическому программированию с решениями :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Учеб.пособие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/ А.С. Шапкин. - 5-е изд. - М. : Дашков и К°, 2008. - 432 с. - Библиогр.:с.428. : 158-40.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381896" y="2171699"/>
            <a:ext cx="5590903" cy="4281055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  Важной особенностью книги является ее нацеленность на воспитание прикладного математического мышления.</a:t>
            </a:r>
            <a:b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  Книгу можно использовать как при прохождении курса в институте, так и при самообразовании.</a:t>
            </a:r>
            <a:endParaRPr lang="ru-RU" sz="3200" b="0" spc="-150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4" name="Рисунок 3" descr="мышкис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4" y="321030"/>
            <a:ext cx="4258492" cy="617121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738255" y="633845"/>
          <a:ext cx="7159335" cy="154886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159335"/>
              </a:tblGrid>
              <a:tr h="1548861">
                <a:tc>
                  <a:txBody>
                    <a:bodyPr/>
                    <a:lstStyle/>
                    <a:p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Мышкис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А.Д.</a:t>
                      </a:r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/>
                      </a:r>
                      <a:br>
                        <a:rPr lang="ru-RU" b="1" dirty="0" smtClean="0">
                          <a:solidFill>
                            <a:srgbClr val="7030A0"/>
                          </a:solidFill>
                        </a:rPr>
                      </a:b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Лекции по высшей математике :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Учеб.пособие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/ А.Д.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Мышкис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. - 6-е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изд.,испр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. - СПб. : Лань, 2009. - 688 с. : ил. - (Учебники для вузов. Специальная литература). - Предм.указ.:с.668-677. - Библиогр.:с.678-679.-: 467-28.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904510" y="2971800"/>
            <a:ext cx="6068290" cy="2182091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    </a:t>
            </a:r>
            <a:r>
              <a:rPr lang="ru-RU" sz="2800" b="0" spc="-150" dirty="0" smtClean="0">
                <a:solidFill>
                  <a:srgbClr val="002060"/>
                </a:solidFill>
                <a:latin typeface="Cambria" pitchFamily="18" charset="0"/>
              </a:rPr>
              <a:t>Данный учебник содержит в себе весь курс математики, необходимый для подготовки бакалавра по новым образовательным стандартам. </a:t>
            </a:r>
            <a:endParaRPr lang="ru-RU" sz="2800" b="0" spc="-150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7" name="Рисунок 6" descr="К1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83" y="182880"/>
            <a:ext cx="4441371" cy="6479177"/>
          </a:xfrm>
          <a:prstGeom prst="rect">
            <a:avLst/>
          </a:prstGeom>
        </p:spPr>
      </p:pic>
      <p:pic>
        <p:nvPicPr>
          <p:cNvPr id="4" name="Рисунок 3" descr="Стол с компьютером, телефоном, книгами и т. д.">
            <a:extLst>
              <a:ext uri="{FF2B5EF4-FFF2-40B4-BE49-F238E27FC236}">
                <a16:creationId xmlns:a16="http://schemas.microsoft.com/office/drawing/2014/main" xmlns="" id="{2E7ADBC3-DECA-9F4C-9289-9E43C72759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9765323" y="5109250"/>
            <a:ext cx="2426677" cy="1579869"/>
          </a:xfr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725390" y="351213"/>
          <a:ext cx="5288973" cy="1820487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288973"/>
              </a:tblGrid>
              <a:tr h="1820487">
                <a:tc>
                  <a:txBody>
                    <a:bodyPr/>
                    <a:lstStyle/>
                    <a:p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Владимирский Б.М.</a:t>
                      </a:r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/>
                      </a:r>
                      <a:br>
                        <a:rPr lang="ru-RU" b="1" dirty="0" smtClean="0">
                          <a:solidFill>
                            <a:srgbClr val="7030A0"/>
                          </a:solidFill>
                        </a:rPr>
                      </a:b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Математика. Общий курс : Учебник / Б.М. Владимирский, А.Б.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Горстко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, Я.М.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Ерусалимский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. - 2-е </a:t>
                      </a:r>
                      <a:r>
                        <a:rPr lang="ru-RU" sz="18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изд.,испр.и</a:t>
                      </a:r>
                      <a:r>
                        <a:rPr lang="ru-RU" sz="18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доп. - СПб. : Лань, 2004. - 960 с. : ил. - (Учебники для вузов. Специальная литература). - Предм.указ.:с.951-957. : 307-78.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107578" y="1922318"/>
            <a:ext cx="6191794" cy="4717473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   </a:t>
            </a: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Книга </a:t>
            </a: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содержит примеры решения почти всех типовых задач.</a:t>
            </a:r>
            <a:b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3200" b="0" spc="-150" dirty="0" smtClean="0">
                <a:solidFill>
                  <a:srgbClr val="002060"/>
                </a:solidFill>
                <a:latin typeface="Cambria" pitchFamily="18" charset="0"/>
              </a:rPr>
              <a:t>   Каждой задаче отведен отдельный раздел, содержащий общую постановку задачи, план ее решения с необходимыми теоретическими пояснениями и решение конкретного примера.</a:t>
            </a:r>
            <a:endParaRPr lang="ru-RU" sz="3200" b="0" spc="-150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4" name="Рисунок 3" descr="К8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10" y="300446"/>
            <a:ext cx="4323927" cy="6178731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998027" y="394856"/>
          <a:ext cx="6920345" cy="142355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920345"/>
              </a:tblGrid>
              <a:tr h="1423554">
                <a:tc>
                  <a:txBody>
                    <a:bodyPr/>
                    <a:lstStyle/>
                    <a:p>
                      <a:r>
                        <a:rPr lang="ru-RU" sz="20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Зимина О.В.</a:t>
                      </a:r>
                      <a:r>
                        <a:rPr lang="ru-RU" sz="2000" b="1" dirty="0" smtClean="0">
                          <a:solidFill>
                            <a:srgbClr val="7030A0"/>
                          </a:solidFill>
                        </a:rPr>
                        <a:t/>
                      </a:r>
                      <a:br>
                        <a:rPr lang="ru-RU" sz="2000" b="1" dirty="0" smtClean="0">
                          <a:solidFill>
                            <a:srgbClr val="7030A0"/>
                          </a:solidFill>
                        </a:rPr>
                      </a:br>
                      <a:r>
                        <a:rPr lang="ru-RU" sz="20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Высшая математика / О.В. Зимина, А.И. Кириллов, Т.А. Сальникова. - 3-е </a:t>
                      </a:r>
                      <a:r>
                        <a:rPr lang="ru-RU" sz="20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изд.,испр</a:t>
                      </a:r>
                      <a:r>
                        <a:rPr lang="ru-RU" sz="20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. - М. : </a:t>
                      </a:r>
                      <a:r>
                        <a:rPr lang="ru-RU" sz="20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Физматлит</a:t>
                      </a:r>
                      <a:r>
                        <a:rPr lang="ru-RU" sz="20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, 2006. - 368 с. : ил. - (</a:t>
                      </a:r>
                      <a:r>
                        <a:rPr lang="ru-RU" sz="2000" b="1" i="0" kern="120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Решебник</a:t>
                      </a:r>
                      <a:r>
                        <a:rPr lang="ru-RU" sz="2000" b="1" i="0" kern="12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. Вып.1). : 259-60.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16411250_win32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_19716558_TF16411250.potx" id="{A260DA37-CFC9-4D02-84AC-0507580D9156}" vid="{7B0E278F-2D2E-40C5-B449-266E5B0CACED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64A4C9D-F801-4923-BC6D-E0006F5123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B2218FC-8412-44B9-9E82-D51F1F531141}">
  <ds:schemaRefs>
    <ds:schemaRef ds:uri="http://purl.org/dc/elements/1.1/"/>
    <ds:schemaRef ds:uri="http://schemas.microsoft.com/sharepoint/v3"/>
    <ds:schemaRef ds:uri="http://schemas.microsoft.com/office/2006/documentManagement/types"/>
    <ds:schemaRef ds:uri="fb0879af-3eba-417a-a55a-ffe6dcd6ca77"/>
    <ds:schemaRef ds:uri="http://schemas.microsoft.com/office/2006/metadata/properties"/>
    <ds:schemaRef ds:uri="http://schemas.microsoft.com/office/infopath/2007/PartnerControls"/>
    <ds:schemaRef ds:uri="6dc4bcd6-49db-4c07-9060-8acfc67cef9f"/>
    <ds:schemaRef ds:uri="http://www.w3.org/XML/1998/namespace"/>
    <ds:schemaRef ds:uri="http://schemas.openxmlformats.org/package/2006/metadata/core-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tf16411250_win32</Template>
  <TotalTime>0</TotalTime>
  <Words>747</Words>
  <Application>Microsoft Office PowerPoint</Application>
  <PresentationFormat>Произвольный</PresentationFormat>
  <Paragraphs>66</Paragraphs>
  <Slides>31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tf16411250_win32</vt:lpstr>
      <vt:lpstr>Вам, студенты-первокурсники!</vt:lpstr>
      <vt:lpstr>       В  книге  изложены  основные сведения   элементарной математики.     Разобрано  большое  количество   примеров  и  задач, предлагавшихся   на  в вступительных  экзаменах в высшие   учебные  заведения.</vt:lpstr>
      <vt:lpstr>     Рассмотрены  методы построения  пространственных  объектов  на  плоскости, представлены  позиционные  и  метрические задачи, приведены  примеры  решения  типовых задач, а также  примеры решения  и варианты  заданий графических  работ.</vt:lpstr>
      <vt:lpstr>      В книге  имеется большое количество примеров  и  задач, решение которых помогает усвоению теоретического материала.        Это известное учебное пособие,  завоевавшее заслуженную популярность широтой своего материала и доступностью изложения, принесет несомненную пользу для нового поколения читателей.</vt:lpstr>
      <vt:lpstr>  В книге приведены подробные примерные решения типичных задач, а также необходимые теоретические сведения.     Особенность данного задачника- изложение материала , позволяющее использовать для самостоятельной работы.</vt:lpstr>
      <vt:lpstr>   Пособие содержит задачи для  контрольных  работ.     Перед каждым параграфом дан  необходимый справочный материал.     Все задачи приводятся с подробными решениями.     В  конце разделов даны решения  типовых  задач контрольных  работ.  </vt:lpstr>
      <vt:lpstr>   Важной особенностью книги является ее нацеленность на воспитание прикладного математического мышления.    Книгу можно использовать как при прохождении курса в институте, так и при самообразовании.</vt:lpstr>
      <vt:lpstr>     Данный учебник содержит в себе весь курс математики, необходимый для подготовки бакалавра по новым образовательным стандартам. </vt:lpstr>
      <vt:lpstr>    Книга содержит примеры решения почти всех типовых задач.    Каждой задаче отведен отдельный раздел, содержащий общую постановку задачи, план ее решения с необходимыми теоретическими пояснениями и решение конкретного примера.</vt:lpstr>
      <vt:lpstr>    В книге рассмотрены :линейное программирование, теория двойственности, графы и потоки на сетях, включая транспортные задачи, сетевое планирование, теория матричных игр, выпуклое и динамическое программирование, равновесие экономической системы и оптимизация производства, линейное программирование в системе реального экономического менеджмента.</vt:lpstr>
      <vt:lpstr>       Книга посвящена специальным разделам математики для технических вузов, таким как теория поля, теория аналитических функций, операционное исчисление, линейная алгебра, тензоры, вариационное исчисление, интегральные уравнения и обыкновенные дифференциальные уравнения.</vt:lpstr>
      <vt:lpstr>  В сборнике детально разобраны типовые задачи, приведено изрядное количество разнообразных  заданий различных уровней сложности для самостоятельного решения.</vt:lpstr>
      <vt:lpstr>    Пособие содержит индивидуальные задания для студентов.     Каждое задание содержит теоретические вопросы, теоретические упражнения и расчетную часть.</vt:lpstr>
      <vt:lpstr>   Пособие содержит основные понятия, определения и справочные материалы по различным разделам математики, а также руководство к решению задач.</vt:lpstr>
      <vt:lpstr>     Справочник содержит основные понятия,  законы, формулы, теоремы и методы высшей математики, физики, теоретической математики и сопротивления материалов.  Во всех разделах разобраны примеры  методы решения задач, поясняющие теоретический материал.</vt:lpstr>
      <vt:lpstr>    Широта охвата материала, ориентация на практические нужды пользователей, доступность стиля, наличие продуманных алгоритмов и таблиц обеспечили этому изданию международную популярность, справочник выдержал десятки переизданий и переводов на многие языки.</vt:lpstr>
      <vt:lpstr>     Сборник содержит около 1300  задач по аналитической геометрии на плоскости и в пространстве.</vt:lpstr>
      <vt:lpstr>   В пособии рассматриваются ортогональные проекции, аксонометрия, перспектива и проекции с числовыми отметками.    Представлено достаточное количество задач с подробными решениями.</vt:lpstr>
      <vt:lpstr>    В книге рассматриваются основные теоретические положения курса начертательной геометрии, применяемые в практике графического решения метрических  и позиционных задач.</vt:lpstr>
      <vt:lpstr>   В сборнике особое внимание уделяется инвариантным свойствам параллельного проецирования.  На конкретных примерах показано их применение для решения графических задач.</vt:lpstr>
      <vt:lpstr>   В сборнике приведены краткие сведения по начертательной геометрии, примеры решения типовых задач, задачи для самостоятельного решения студентами.</vt:lpstr>
      <vt:lpstr>   В книге рассмотрены методы построения пространственных объектов на плоскости, представлены позиционные и метрические задачи, имеющие исключительно практическое значение.</vt:lpstr>
      <vt:lpstr>Учебное пособие знакомит студентов с основными идеями и методами физики.    Особое внимание обращено на разъяснение смысла физических  законов и на сознательное применение их.</vt:lpstr>
      <vt:lpstr>   В  пособии изложены физические основы механики, молекулярной физики и термодинамики, электричества и магнетизма, оптики, квантовой физики атомов, молекул и твердых тел, физики атомного ядра и элементарных частиц. </vt:lpstr>
      <vt:lpstr>    Сборник содержит свыше 2000 задач по всем разделам курса общей физики.      Каждой теме предшествуют краткие теоретические сведения, в конце сборника приведены обширные справочные таблицы. </vt:lpstr>
      <vt:lpstr>    Учебное пособие содержит основные правила выполнения и оформления машиностроительных чертежей и схем, а также справочные данные.</vt:lpstr>
      <vt:lpstr>   Пособие содержит психологические тесты, тренинговые  упражнения, творческие задания для совершенствования умений устной и письменной речевой деятельности, навыков делового общения.</vt:lpstr>
      <vt:lpstr>    Рассматриваются типы деловых бумаг, их функции, основные качества; особое внимание уделяется принципам составления отдельных видов документов.</vt:lpstr>
      <vt:lpstr> В пособии приведена и охарактеризована основная терминология нормативного аспекта культуры речи; в систематизированном виде изложены все основные орфоэпические, грамматические, лексические, орфографические и пунктуационные  нормы современного русского языка.</vt:lpstr>
      <vt:lpstr>   Учебное пособие- словарь содержит ключевые понятия используемые в вузовских дисциплинах лингвистического цикла.    Данное пособие разработано коллективом авторов НГТУ и предназначено для студентов всех форм обучения.</vt:lpstr>
      <vt:lpstr>   Уважаемые читатели!   Вся  представленная в нашей презентации литература   доступна  для  вас   на абонементе младших  курсов    в ауд.  6116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2020-08-19T09:55:47Z</dcterms:created>
  <dcterms:modified xsi:type="dcterms:W3CDTF">2020-09-03T11:12:06Z</dcterms:modified>
</cp:coreProperties>
</file>