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42"/>
  </p:notesMasterIdLst>
  <p:sldIdLst>
    <p:sldId id="256" r:id="rId2"/>
    <p:sldId id="257" r:id="rId3"/>
    <p:sldId id="259" r:id="rId4"/>
    <p:sldId id="262" r:id="rId5"/>
    <p:sldId id="277" r:id="rId6"/>
    <p:sldId id="285" r:id="rId7"/>
    <p:sldId id="299" r:id="rId8"/>
    <p:sldId id="261" r:id="rId9"/>
    <p:sldId id="279" r:id="rId10"/>
    <p:sldId id="284" r:id="rId11"/>
    <p:sldId id="269" r:id="rId12"/>
    <p:sldId id="274" r:id="rId13"/>
    <p:sldId id="273" r:id="rId14"/>
    <p:sldId id="276" r:id="rId15"/>
    <p:sldId id="275" r:id="rId16"/>
    <p:sldId id="282" r:id="rId17"/>
    <p:sldId id="267" r:id="rId18"/>
    <p:sldId id="270" r:id="rId19"/>
    <p:sldId id="264" r:id="rId20"/>
    <p:sldId id="265" r:id="rId21"/>
    <p:sldId id="263" r:id="rId22"/>
    <p:sldId id="283" r:id="rId23"/>
    <p:sldId id="290" r:id="rId24"/>
    <p:sldId id="266" r:id="rId25"/>
    <p:sldId id="271" r:id="rId26"/>
    <p:sldId id="272" r:id="rId27"/>
    <p:sldId id="281" r:id="rId28"/>
    <p:sldId id="268" r:id="rId29"/>
    <p:sldId id="280" r:id="rId30"/>
    <p:sldId id="291" r:id="rId31"/>
    <p:sldId id="286" r:id="rId32"/>
    <p:sldId id="287" r:id="rId33"/>
    <p:sldId id="294" r:id="rId34"/>
    <p:sldId id="288" r:id="rId35"/>
    <p:sldId id="293" r:id="rId36"/>
    <p:sldId id="292" r:id="rId37"/>
    <p:sldId id="295" r:id="rId38"/>
    <p:sldId id="296" r:id="rId39"/>
    <p:sldId id="297" r:id="rId40"/>
    <p:sldId id="298" r:id="rId4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Стиль из темы 1 - акцент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Стиль из темы 1 - акцент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04" autoAdjust="0"/>
    <p:restoredTop sz="94681" autoAdjust="0"/>
  </p:normalViewPr>
  <p:slideViewPr>
    <p:cSldViewPr>
      <p:cViewPr varScale="1">
        <p:scale>
          <a:sx n="105" d="100"/>
          <a:sy n="105" d="100"/>
        </p:scale>
        <p:origin x="-78" y="-288"/>
      </p:cViewPr>
      <p:guideLst>
        <p:guide orient="horz" pos="2160"/>
        <p:guide pos="2880"/>
      </p:guideLst>
    </p:cSldViewPr>
  </p:slideViewPr>
  <p:outlineViewPr>
    <p:cViewPr>
      <p:scale>
        <a:sx n="33" d="100"/>
        <a:sy n="33" d="100"/>
      </p:scale>
      <p:origin x="54" y="1671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0792C9-B34A-494A-B8C8-7AE4945BB2D3}" type="datetimeFigureOut">
              <a:rPr lang="ru-RU" smtClean="0"/>
              <a:pPr/>
              <a:t>13.12.2016</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9AB8C6-23B5-499D-9083-AC8D03F0AA7E}" type="slidenum">
              <a:rPr lang="ru-RU" smtClean="0"/>
              <a:pPr/>
              <a:t>‹#›</a:t>
            </a:fld>
            <a:endParaRPr lang="ru-RU"/>
          </a:p>
        </p:txBody>
      </p:sp>
    </p:spTree>
    <p:extLst>
      <p:ext uri="{BB962C8B-B14F-4D97-AF65-F5344CB8AC3E}">
        <p14:creationId xmlns:p14="http://schemas.microsoft.com/office/powerpoint/2010/main" val="2901022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2">
        <a:schemeClr val="bg1"/>
      </p:bgRef>
    </p:bg>
    <p:spTree>
      <p:nvGrpSpPr>
        <p:cNvPr id="1" name=""/>
        <p:cNvGrpSpPr/>
        <p:nvPr/>
      </p:nvGrpSpPr>
      <p:grpSpPr>
        <a:xfrm>
          <a:off x="0" y="0"/>
          <a:ext cx="0" cy="0"/>
          <a:chOff x="0" y="0"/>
          <a:chExt cx="0" cy="0"/>
        </a:xfrm>
      </p:grpSpPr>
      <p:sp>
        <p:nvSpPr>
          <p:cNvPr id="8" name="Прямоугольник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Прямая соединительная линия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Заголовок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ru-RU" smtClean="0"/>
              <a:t>Образец заголовка</a:t>
            </a:r>
            <a:endParaRPr kumimoji="0" lang="en-US"/>
          </a:p>
        </p:txBody>
      </p:sp>
      <p:sp>
        <p:nvSpPr>
          <p:cNvPr id="25" name="Подзаголовок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31" name="Дата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81F29A59-C448-44FF-A05A-9B89D6780FB1}" type="datetimeFigureOut">
              <a:rPr lang="ru-RU" smtClean="0"/>
              <a:pPr/>
              <a:t>13.12.2016</a:t>
            </a:fld>
            <a:endParaRPr lang="ru-RU"/>
          </a:p>
        </p:txBody>
      </p:sp>
      <p:sp>
        <p:nvSpPr>
          <p:cNvPr id="18" name="Нижний колонтитул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ru-RU"/>
          </a:p>
        </p:txBody>
      </p:sp>
      <p:sp>
        <p:nvSpPr>
          <p:cNvPr id="29" name="Номер слайда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A4961297-96D1-45A9-89E6-DF04209B593F}"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transition spd="med">
    <p:wheel spokes="8"/>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81F29A59-C448-44FF-A05A-9B89D6780FB1}" type="datetimeFigureOut">
              <a:rPr lang="ru-RU" smtClean="0"/>
              <a:pPr/>
              <a:t>13.12.2016</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A4961297-96D1-45A9-89E6-DF04209B593F}" type="slidenum">
              <a:rPr lang="ru-RU" smtClean="0"/>
              <a:pPr/>
              <a:t>‹#›</a:t>
            </a:fld>
            <a:endParaRPr lang="ru-RU"/>
          </a:p>
        </p:txBody>
      </p:sp>
    </p:spTree>
  </p:cSld>
  <p:clrMapOvr>
    <a:masterClrMapping/>
  </p:clrMapOvr>
  <p:transition spd="med">
    <p:wheel spokes="8"/>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53200" y="274955"/>
            <a:ext cx="1524000" cy="5851525"/>
          </a:xfrm>
        </p:spPr>
        <p:txBody>
          <a:bodyPr vert="eaVert" ancho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42"/>
            <a:ext cx="60198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a:xfrm>
            <a:off x="4242816" y="6557946"/>
            <a:ext cx="2002464" cy="226902"/>
          </a:xfrm>
        </p:spPr>
        <p:txBody>
          <a:bodyPr/>
          <a:lstStyle>
            <a:extLst/>
          </a:lstStyle>
          <a:p>
            <a:fld id="{81F29A59-C448-44FF-A05A-9B89D6780FB1}" type="datetimeFigureOut">
              <a:rPr lang="ru-RU" smtClean="0"/>
              <a:pPr/>
              <a:t>13.12.2016</a:t>
            </a:fld>
            <a:endParaRPr lang="ru-RU"/>
          </a:p>
        </p:txBody>
      </p:sp>
      <p:sp>
        <p:nvSpPr>
          <p:cNvPr id="5" name="Нижний колонтитул 4"/>
          <p:cNvSpPr>
            <a:spLocks noGrp="1"/>
          </p:cNvSpPr>
          <p:nvPr>
            <p:ph type="ftr" sz="quarter" idx="11"/>
          </p:nvPr>
        </p:nvSpPr>
        <p:spPr>
          <a:xfrm>
            <a:off x="457200" y="6556248"/>
            <a:ext cx="3657600" cy="228600"/>
          </a:xfrm>
        </p:spPr>
        <p:txBody>
          <a:bodyPr/>
          <a:lstStyle>
            <a:extLst/>
          </a:lstStyle>
          <a:p>
            <a:endParaRPr lang="ru-RU"/>
          </a:p>
        </p:txBody>
      </p:sp>
      <p:sp>
        <p:nvSpPr>
          <p:cNvPr id="6" name="Номер слайда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A4961297-96D1-45A9-89E6-DF04209B593F}" type="slidenum">
              <a:rPr lang="ru-RU" smtClean="0"/>
              <a:pPr/>
              <a:t>‹#›</a:t>
            </a:fld>
            <a:endParaRPr lang="ru-RU"/>
          </a:p>
        </p:txBody>
      </p:sp>
    </p:spTree>
  </p:cSld>
  <p:clrMapOvr>
    <a:masterClrMapping/>
  </p:clrMapOvr>
  <p:transition spd="med">
    <p:wheel spokes="8"/>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81F29A59-C448-44FF-A05A-9B89D6780FB1}" type="datetimeFigureOut">
              <a:rPr lang="ru-RU" smtClean="0"/>
              <a:pPr/>
              <a:t>13.12.2016</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A4961297-96D1-45A9-89E6-DF04209B593F}" type="slidenum">
              <a:rPr lang="ru-RU" smtClean="0"/>
              <a:pPr/>
              <a:t>‹#›</a:t>
            </a:fld>
            <a:endParaRPr lang="ru-RU"/>
          </a:p>
        </p:txBody>
      </p:sp>
    </p:spTree>
  </p:cSld>
  <p:clrMapOvr>
    <a:masterClrMapping/>
  </p:clrMapOvr>
  <p:transition spd="med">
    <p:wheel spokes="8"/>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81F29A59-C448-44FF-A05A-9B89D6780FB1}" type="datetimeFigureOut">
              <a:rPr lang="ru-RU" smtClean="0"/>
              <a:pPr/>
              <a:t>13.12.2016</a:t>
            </a:fld>
            <a:endParaRPr lang="ru-RU"/>
          </a:p>
        </p:txBody>
      </p:sp>
      <p:sp>
        <p:nvSpPr>
          <p:cNvPr id="5" name="Нижний колонтитул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ru-RU"/>
          </a:p>
        </p:txBody>
      </p:sp>
      <p:sp>
        <p:nvSpPr>
          <p:cNvPr id="6" name="Номер слайда 5"/>
          <p:cNvSpPr>
            <a:spLocks noGrp="1"/>
          </p:cNvSpPr>
          <p:nvPr>
            <p:ph type="sldNum" sz="quarter" idx="12"/>
          </p:nvPr>
        </p:nvSpPr>
        <p:spPr>
          <a:xfrm>
            <a:off x="6733952" y="6555112"/>
            <a:ext cx="588336" cy="228600"/>
          </a:xfrm>
        </p:spPr>
        <p:txBody>
          <a:bodyPr/>
          <a:lstStyle>
            <a:extLst/>
          </a:lstStyle>
          <a:p>
            <a:fld id="{A4961297-96D1-45A9-89E6-DF04209B593F}"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transition spd="med">
    <p:wheel spokes="8"/>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lstStyle>
            <a:extLst/>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81F29A59-C448-44FF-A05A-9B89D6780FB1}" type="datetimeFigureOut">
              <a:rPr lang="ru-RU" smtClean="0"/>
              <a:pPr/>
              <a:t>13.12.2016</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A4961297-96D1-45A9-89E6-DF04209B593F}" type="slidenum">
              <a:rPr lang="ru-RU" smtClean="0"/>
              <a:pPr/>
              <a:t>‹#›</a:t>
            </a:fld>
            <a:endParaRPr lang="ru-RU"/>
          </a:p>
        </p:txBody>
      </p:sp>
    </p:spTree>
  </p:cSld>
  <p:clrMapOvr>
    <a:masterClrMapping/>
  </p:clrMapOvr>
  <p:transition spd="med">
    <p:wheel spokes="8"/>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nchor="b"/>
          <a:lstStyle>
            <a:lvl1pPr>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81F29A59-C448-44FF-A05A-9B89D6780FB1}" type="datetimeFigureOut">
              <a:rPr lang="ru-RU" smtClean="0"/>
              <a:pPr/>
              <a:t>13.12.2016</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A4961297-96D1-45A9-89E6-DF04209B593F}" type="slidenum">
              <a:rPr lang="ru-RU" smtClean="0"/>
              <a:pPr/>
              <a:t>‹#›</a:t>
            </a:fld>
            <a:endParaRPr lang="ru-RU"/>
          </a:p>
        </p:txBody>
      </p:sp>
    </p:spTree>
  </p:cSld>
  <p:clrMapOvr>
    <a:masterClrMapping/>
  </p:clrMapOvr>
  <p:transition spd="med">
    <p:wheel spokes="8"/>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81F29A59-C448-44FF-A05A-9B89D6780FB1}" type="datetimeFigureOut">
              <a:rPr lang="ru-RU" smtClean="0"/>
              <a:pPr/>
              <a:t>13.12.2016</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A4961297-96D1-45A9-89E6-DF04209B593F}" type="slidenum">
              <a:rPr lang="ru-RU" smtClean="0"/>
              <a:pPr/>
              <a:t>‹#›</a:t>
            </a:fld>
            <a:endParaRPr lang="ru-RU"/>
          </a:p>
        </p:txBody>
      </p:sp>
    </p:spTree>
  </p:cSld>
  <p:clrMapOvr>
    <a:masterClrMapping/>
  </p:clrMapOvr>
  <p:transition spd="med">
    <p:wheel spokes="8"/>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solidFill>
                  <a:schemeClr val="tx2"/>
                </a:solidFill>
              </a:defRPr>
            </a:lvl1pPr>
            <a:extLst/>
          </a:lstStyle>
          <a:p>
            <a:fld id="{81F29A59-C448-44FF-A05A-9B89D6780FB1}" type="datetimeFigureOut">
              <a:rPr lang="ru-RU" smtClean="0"/>
              <a:pPr/>
              <a:t>13.12.2016</a:t>
            </a:fld>
            <a:endParaRPr lang="ru-RU"/>
          </a:p>
        </p:txBody>
      </p:sp>
      <p:sp>
        <p:nvSpPr>
          <p:cNvPr id="3" name="Нижний колонтитул 2"/>
          <p:cNvSpPr>
            <a:spLocks noGrp="1"/>
          </p:cNvSpPr>
          <p:nvPr>
            <p:ph type="ftr" sz="quarter" idx="11"/>
          </p:nvPr>
        </p:nvSpPr>
        <p:spPr/>
        <p:txBody>
          <a:bodyPr/>
          <a:lstStyle>
            <a:lvl1pPr>
              <a:defRPr>
                <a:solidFill>
                  <a:schemeClr val="tx2"/>
                </a:solidFill>
              </a:defRPr>
            </a:lvl1pPr>
            <a:extLst/>
          </a:lstStyle>
          <a:p>
            <a:endParaRPr lang="ru-RU"/>
          </a:p>
        </p:txBody>
      </p:sp>
      <p:sp>
        <p:nvSpPr>
          <p:cNvPr id="4" name="Номер слайда 3"/>
          <p:cNvSpPr>
            <a:spLocks noGrp="1"/>
          </p:cNvSpPr>
          <p:nvPr>
            <p:ph type="sldNum" sz="quarter" idx="12"/>
          </p:nvPr>
        </p:nvSpPr>
        <p:spPr/>
        <p:txBody>
          <a:bodyPr/>
          <a:lstStyle>
            <a:extLst/>
          </a:lstStyle>
          <a:p>
            <a:fld id="{A4961297-96D1-45A9-89E6-DF04209B593F}" type="slidenum">
              <a:rPr lang="ru-RU" smtClean="0"/>
              <a:pPr/>
              <a:t>‹#›</a:t>
            </a:fld>
            <a:endParaRPr lang="ru-RU"/>
          </a:p>
        </p:txBody>
      </p:sp>
    </p:spTree>
  </p:cSld>
  <p:clrMapOvr>
    <a:masterClrMapping/>
  </p:clrMapOvr>
  <p:transition spd="med">
    <p:wheel spokes="8"/>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81F29A59-C448-44FF-A05A-9B89D6780FB1}" type="datetimeFigureOut">
              <a:rPr lang="ru-RU" smtClean="0"/>
              <a:pPr/>
              <a:t>13.12.2016</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A4961297-96D1-45A9-89E6-DF04209B593F}" type="slidenum">
              <a:rPr lang="ru-RU" smtClean="0"/>
              <a:pPr/>
              <a:t>‹#›</a:t>
            </a:fld>
            <a:endParaRPr lang="ru-RU"/>
          </a:p>
        </p:txBody>
      </p:sp>
    </p:spTree>
  </p:cSld>
  <p:clrMapOvr>
    <a:masterClrMapping/>
  </p:clrMapOvr>
  <p:transition spd="med">
    <p:wheel spokes="8"/>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2"/>
      </p:bgRef>
    </p:bg>
    <p:spTree>
      <p:nvGrpSpPr>
        <p:cNvPr id="1" name=""/>
        <p:cNvGrpSpPr/>
        <p:nvPr/>
      </p:nvGrpSpPr>
      <p:grpSpPr>
        <a:xfrm>
          <a:off x="0" y="0"/>
          <a:ext cx="0" cy="0"/>
          <a:chOff x="0" y="0"/>
          <a:chExt cx="0" cy="0"/>
        </a:xfrm>
      </p:grpSpPr>
      <p:sp>
        <p:nvSpPr>
          <p:cNvPr id="8" name="Прямоугольник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Прямоугольник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Заголовок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ru-RU" smtClean="0"/>
              <a:t>Образец заголовка</a:t>
            </a:r>
            <a:endParaRPr kumimoji="0" lang="en-US" dirty="0"/>
          </a:p>
        </p:txBody>
      </p:sp>
      <p:sp>
        <p:nvSpPr>
          <p:cNvPr id="4" name="Текст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ru-RU" smtClean="0"/>
              <a:t>Образец текста</a:t>
            </a:r>
          </a:p>
        </p:txBody>
      </p:sp>
      <p:sp>
        <p:nvSpPr>
          <p:cNvPr id="5" name="Дата 4"/>
          <p:cNvSpPr>
            <a:spLocks noGrp="1"/>
          </p:cNvSpPr>
          <p:nvPr>
            <p:ph type="dt" sz="half" idx="10"/>
          </p:nvPr>
        </p:nvSpPr>
        <p:spPr/>
        <p:txBody>
          <a:bodyPr/>
          <a:lstStyle>
            <a:extLst/>
          </a:lstStyle>
          <a:p>
            <a:fld id="{81F29A59-C448-44FF-A05A-9B89D6780FB1}" type="datetimeFigureOut">
              <a:rPr lang="ru-RU" smtClean="0"/>
              <a:pPr/>
              <a:t>13.12.2016</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A4961297-96D1-45A9-89E6-DF04209B593F}" type="slidenum">
              <a:rPr lang="ru-RU" smtClean="0"/>
              <a:pPr/>
              <a:t>‹#›</a:t>
            </a:fld>
            <a:endParaRPr lang="ru-RU"/>
          </a:p>
        </p:txBody>
      </p:sp>
      <p:sp>
        <p:nvSpPr>
          <p:cNvPr id="10" name="Рисунок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ru-RU" smtClean="0"/>
              <a:t>Вставка рисунка</a:t>
            </a:r>
            <a:endParaRPr kumimoji="0" lang="en-US" dirty="0"/>
          </a:p>
        </p:txBody>
      </p:sp>
    </p:spTree>
  </p:cSld>
  <p:clrMapOvr>
    <a:overrideClrMapping bg1="dk1" tx1="lt1" bg2="dk2" tx2="lt2" accent1="accent1" accent2="accent2" accent3="accent3" accent4="accent4" accent5="accent5" accent6="accent6" hlink="hlink" folHlink="folHlink"/>
  </p:clrMapOvr>
  <p:transition spd="med">
    <p:wheel spokes="8"/>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Прямоугольник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Заголовок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ru-RU" smtClean="0"/>
              <a:t>Образец заголовка</a:t>
            </a:r>
            <a:endParaRPr kumimoji="0" lang="en-US"/>
          </a:p>
        </p:txBody>
      </p:sp>
      <p:sp>
        <p:nvSpPr>
          <p:cNvPr id="31" name="Текст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7" name="Дата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81F29A59-C448-44FF-A05A-9B89D6780FB1}" type="datetimeFigureOut">
              <a:rPr lang="ru-RU" smtClean="0"/>
              <a:pPr/>
              <a:t>13.12.2016</a:t>
            </a:fld>
            <a:endParaRPr lang="ru-RU"/>
          </a:p>
        </p:txBody>
      </p:sp>
      <p:sp>
        <p:nvSpPr>
          <p:cNvPr id="4" name="Нижний колонтитул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ru-RU"/>
          </a:p>
        </p:txBody>
      </p:sp>
      <p:sp>
        <p:nvSpPr>
          <p:cNvPr id="16" name="Номер слайда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A4961297-96D1-45A9-89E6-DF04209B593F}"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med">
    <p:wheel spokes="8"/>
  </p:transition>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29190" y="642918"/>
            <a:ext cx="3888908" cy="2557482"/>
          </a:xfrm>
        </p:spPr>
        <p:txBody>
          <a:bodyPr>
            <a:normAutofit/>
          </a:bodyPr>
          <a:lstStyle/>
          <a:p>
            <a:pPr algn="ctr"/>
            <a:r>
              <a:rPr lang="ru-RU" sz="2800" i="1" dirty="0" smtClean="0">
                <a:latin typeface="Georgia" pitchFamily="18" charset="0"/>
              </a:rPr>
              <a:t>«Греция – колыбель европейской цивилизации»</a:t>
            </a:r>
            <a:endParaRPr lang="ru-RU" sz="2800" i="1" dirty="0">
              <a:latin typeface="Georgia" pitchFamily="18" charset="0"/>
            </a:endParaRPr>
          </a:p>
        </p:txBody>
      </p:sp>
      <p:sp>
        <p:nvSpPr>
          <p:cNvPr id="4" name="Текст 3"/>
          <p:cNvSpPr>
            <a:spLocks noGrp="1"/>
          </p:cNvSpPr>
          <p:nvPr>
            <p:ph type="body" sz="half" idx="2"/>
          </p:nvPr>
        </p:nvSpPr>
        <p:spPr>
          <a:xfrm>
            <a:off x="5389098" y="3786190"/>
            <a:ext cx="3429000" cy="1928826"/>
          </a:xfrm>
        </p:spPr>
        <p:txBody>
          <a:bodyPr>
            <a:normAutofit/>
          </a:bodyPr>
          <a:lstStyle/>
          <a:p>
            <a:pPr algn="ctr"/>
            <a:r>
              <a:rPr lang="ru-RU" sz="2000" dirty="0" smtClean="0">
                <a:latin typeface="Georgia" pitchFamily="18" charset="0"/>
              </a:rPr>
              <a:t> Виртуальная книжная выставка сотрудников НТБ НГТУ 6 корпус</a:t>
            </a:r>
            <a:endParaRPr lang="ru-RU" sz="2000" dirty="0">
              <a:latin typeface="Georgia" pitchFamily="18" charset="0"/>
            </a:endParaRPr>
          </a:p>
        </p:txBody>
      </p:sp>
      <p:pic>
        <p:nvPicPr>
          <p:cNvPr id="7" name="Рисунок 6" descr="греч.голова1.jpg"/>
          <p:cNvPicPr>
            <a:picLocks noGrp="1" noChangeAspect="1"/>
          </p:cNvPicPr>
          <p:nvPr>
            <p:ph type="pic" idx="1"/>
          </p:nvPr>
        </p:nvPicPr>
        <p:blipFill>
          <a:blip r:embed="rId2"/>
          <a:srcRect l="7928" r="7928"/>
          <a:stretch>
            <a:fillRect/>
          </a:stretch>
        </p:blipFill>
        <p:spPr/>
      </p:pic>
    </p:spTree>
  </p:cSld>
  <p:clrMapOvr>
    <a:masterClrMapping/>
  </p:clrMapOvr>
  <p:transition spd="med">
    <p:wheel spokes="8"/>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Содержимое 4" descr="цитата3.bmp"/>
          <p:cNvPicPr>
            <a:picLocks noGrp="1" noChangeAspect="1"/>
          </p:cNvPicPr>
          <p:nvPr>
            <p:ph sz="half" idx="1"/>
          </p:nvPr>
        </p:nvPicPr>
        <p:blipFill>
          <a:blip r:embed="rId2"/>
          <a:stretch>
            <a:fillRect/>
          </a:stretch>
        </p:blipFill>
        <p:spPr>
          <a:xfrm>
            <a:off x="0" y="0"/>
            <a:ext cx="9286908" cy="6858000"/>
          </a:xfrm>
        </p:spPr>
      </p:pic>
    </p:spTree>
  </p:cSld>
  <p:clrMapOvr>
    <a:masterClrMapping/>
  </p:clrMapOvr>
  <p:transition spd="med">
    <p:wheel spokes="8"/>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 name="Содержимое 4" descr="рождение античной.jpg"/>
          <p:cNvPicPr>
            <a:picLocks noGrp="1" noChangeAspect="1"/>
          </p:cNvPicPr>
          <p:nvPr>
            <p:ph sz="half" idx="1"/>
          </p:nvPr>
        </p:nvPicPr>
        <p:blipFill>
          <a:blip r:embed="rId3" cstate="print"/>
          <a:stretch>
            <a:fillRect/>
          </a:stretch>
        </p:blipFill>
        <p:spPr>
          <a:xfrm>
            <a:off x="500034" y="978442"/>
            <a:ext cx="3786214" cy="5147721"/>
          </a:xfrm>
        </p:spPr>
      </p:pic>
      <p:sp>
        <p:nvSpPr>
          <p:cNvPr id="4" name="Содержимое 3"/>
          <p:cNvSpPr>
            <a:spLocks noGrp="1"/>
          </p:cNvSpPr>
          <p:nvPr>
            <p:ph sz="half" idx="2"/>
          </p:nvPr>
        </p:nvSpPr>
        <p:spPr>
          <a:xfrm>
            <a:off x="4786314" y="785794"/>
            <a:ext cx="3857652" cy="6072206"/>
          </a:xfrm>
        </p:spPr>
        <p:txBody>
          <a:bodyPr>
            <a:normAutofit fontScale="85000" lnSpcReduction="10000"/>
          </a:bodyPr>
          <a:lstStyle/>
          <a:p>
            <a:pPr algn="ctr">
              <a:buNone/>
            </a:pPr>
            <a:r>
              <a:rPr lang="ru-RU" sz="1800" dirty="0" smtClean="0">
                <a:latin typeface="Georgia" pitchFamily="18" charset="0"/>
              </a:rPr>
              <a:t>      </a:t>
            </a:r>
            <a:r>
              <a:rPr lang="ru-RU" sz="1900" dirty="0" smtClean="0">
                <a:latin typeface="Georgia" pitchFamily="18" charset="0"/>
              </a:rPr>
              <a:t>В пособии рассматриваются вопросы происхождения, становления и развития древнегреческой философии, включая ее </a:t>
            </a:r>
            <a:r>
              <a:rPr lang="ru-RU" sz="1900" dirty="0" err="1" smtClean="0">
                <a:latin typeface="Georgia" pitchFamily="18" charset="0"/>
              </a:rPr>
              <a:t>предфилософию</a:t>
            </a:r>
            <a:r>
              <a:rPr lang="ru-RU" sz="1900" dirty="0" smtClean="0">
                <a:latin typeface="Georgia" pitchFamily="18" charset="0"/>
              </a:rPr>
              <a:t> (Гомер, Гесиод, </a:t>
            </a:r>
            <a:r>
              <a:rPr lang="ru-RU" sz="1900" dirty="0" err="1" smtClean="0">
                <a:latin typeface="Georgia" pitchFamily="18" charset="0"/>
              </a:rPr>
              <a:t>орфики</a:t>
            </a:r>
            <a:r>
              <a:rPr lang="ru-RU" sz="1900" dirty="0" smtClean="0">
                <a:latin typeface="Georgia" pitchFamily="18" charset="0"/>
              </a:rPr>
              <a:t>).</a:t>
            </a:r>
          </a:p>
          <a:p>
            <a:pPr algn="ctr">
              <a:buNone/>
            </a:pPr>
            <a:r>
              <a:rPr lang="ru-RU" sz="1900" dirty="0" smtClean="0">
                <a:latin typeface="Georgia" pitchFamily="18" charset="0"/>
              </a:rPr>
              <a:t>       Проводится реконструкция  философских учений, начиная с Фалеса и завершая </a:t>
            </a:r>
            <a:r>
              <a:rPr lang="ru-RU" sz="1900" dirty="0" err="1" smtClean="0">
                <a:latin typeface="Georgia" pitchFamily="18" charset="0"/>
              </a:rPr>
              <a:t>Парменидом</a:t>
            </a:r>
            <a:r>
              <a:rPr lang="ru-RU" sz="1900" dirty="0" smtClean="0">
                <a:latin typeface="Georgia" pitchFamily="18" charset="0"/>
              </a:rPr>
              <a:t>. Анализируются начальные формы философского осмысления человека. </a:t>
            </a:r>
            <a:r>
              <a:rPr lang="ru-RU" sz="1900" dirty="0" err="1" smtClean="0">
                <a:latin typeface="Georgia" pitchFamily="18" charset="0"/>
              </a:rPr>
              <a:t>Раннегреческие</a:t>
            </a:r>
            <a:r>
              <a:rPr lang="ru-RU" sz="1900" dirty="0" smtClean="0">
                <a:latin typeface="Georgia" pitchFamily="18" charset="0"/>
              </a:rPr>
              <a:t> философские учения раскрываются на фоне социально-политической и культурной жизни древнегреческих городов-государств. Исследование основывается на анализе первоисточников и широкого круга специальной литературы.</a:t>
            </a:r>
          </a:p>
          <a:p>
            <a:pPr algn="ctr">
              <a:buNone/>
            </a:pPr>
            <a:r>
              <a:rPr lang="ru-RU" sz="1900" dirty="0" smtClean="0">
                <a:latin typeface="Georgia" pitchFamily="18" charset="0"/>
              </a:rPr>
              <a:t>      Книга рассчитана на философов, историков, филологов, всех, интересующихся проблемами истории античной философии и культуры.</a:t>
            </a:r>
            <a:endParaRPr lang="ru-RU" sz="1900" dirty="0">
              <a:latin typeface="Georgia" pitchFamily="18" charset="0"/>
            </a:endParaRPr>
          </a:p>
        </p:txBody>
      </p:sp>
    </p:spTree>
  </p:cSld>
  <p:clrMapOvr>
    <a:masterClrMapping/>
  </p:clrMapOvr>
  <p:transition spd="med">
    <p:wheel spokes="8"/>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571472" y="1071546"/>
            <a:ext cx="3714776" cy="5500726"/>
          </a:xfrm>
        </p:spPr>
        <p:txBody>
          <a:bodyPr>
            <a:normAutofit/>
          </a:bodyPr>
          <a:lstStyle/>
          <a:p>
            <a:pPr algn="ctr">
              <a:buNone/>
            </a:pPr>
            <a:r>
              <a:rPr lang="ru-RU" dirty="0" smtClean="0">
                <a:latin typeface="Georgia" pitchFamily="18" charset="0"/>
              </a:rPr>
              <a:t>   </a:t>
            </a:r>
            <a:r>
              <a:rPr lang="ru-RU" sz="2200" dirty="0" smtClean="0">
                <a:latin typeface="Georgia" pitchFamily="18" charset="0"/>
              </a:rPr>
              <a:t>В данное издание входят два самых знаменитых диалога Платона: «Апология   Сократа» и «Государство».</a:t>
            </a:r>
          </a:p>
          <a:p>
            <a:pPr algn="ctr">
              <a:buNone/>
            </a:pPr>
            <a:r>
              <a:rPr lang="ru-RU" sz="2200" dirty="0" smtClean="0">
                <a:latin typeface="Georgia" pitchFamily="18" charset="0"/>
              </a:rPr>
              <a:t>    	</a:t>
            </a:r>
          </a:p>
          <a:p>
            <a:pPr algn="ctr">
              <a:buNone/>
            </a:pPr>
            <a:r>
              <a:rPr lang="ru-RU" sz="2200" dirty="0" smtClean="0">
                <a:latin typeface="Georgia" pitchFamily="18" charset="0"/>
              </a:rPr>
              <a:t>    Первый из них относится к периоду становления платонизма, а «Государство» представляет взгляды зрелого философа.</a:t>
            </a:r>
            <a:endParaRPr lang="ru-RU" sz="2200" dirty="0">
              <a:latin typeface="Georgia" pitchFamily="18" charset="0"/>
            </a:endParaRPr>
          </a:p>
        </p:txBody>
      </p:sp>
      <p:pic>
        <p:nvPicPr>
          <p:cNvPr id="5" name="Содержимое 4" descr="платон -диалоги.jpg"/>
          <p:cNvPicPr>
            <a:picLocks noGrp="1" noChangeAspect="1"/>
          </p:cNvPicPr>
          <p:nvPr>
            <p:ph sz="half" idx="2"/>
          </p:nvPr>
        </p:nvPicPr>
        <p:blipFill>
          <a:blip r:embed="rId3" cstate="print"/>
          <a:stretch>
            <a:fillRect/>
          </a:stretch>
        </p:blipFill>
        <p:spPr>
          <a:xfrm>
            <a:off x="5000628" y="857232"/>
            <a:ext cx="3598895" cy="5558179"/>
          </a:xfrm>
        </p:spPr>
      </p:pic>
    </p:spTree>
  </p:cSld>
  <p:clrMapOvr>
    <a:masterClrMapping/>
  </p:clrMapOvr>
  <p:transition spd="med">
    <p:wheel spokes="8"/>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gradFill>
          <a:gsLst>
            <a:gs pos="0">
              <a:srgbClr val="FF3399"/>
            </a:gs>
            <a:gs pos="25000">
              <a:srgbClr val="FF6633"/>
            </a:gs>
            <a:gs pos="50000">
              <a:srgbClr val="FFFF00"/>
            </a:gs>
            <a:gs pos="75000">
              <a:srgbClr val="01A78F"/>
            </a:gs>
            <a:gs pos="100000">
              <a:srgbClr val="3366FF"/>
            </a:gs>
          </a:gsLst>
          <a:lin ang="3600000" scaled="0"/>
        </a:gradFill>
        <a:effectLst/>
      </p:bgPr>
    </p:bg>
    <p:spTree>
      <p:nvGrpSpPr>
        <p:cNvPr id="1" name=""/>
        <p:cNvGrpSpPr/>
        <p:nvPr/>
      </p:nvGrpSpPr>
      <p:grpSpPr>
        <a:xfrm>
          <a:off x="0" y="0"/>
          <a:ext cx="0" cy="0"/>
          <a:chOff x="0" y="0"/>
          <a:chExt cx="0" cy="0"/>
        </a:xfrm>
      </p:grpSpPr>
      <p:pic>
        <p:nvPicPr>
          <p:cNvPr id="5" name="Содержимое 4" descr="история греческой философии.jpg"/>
          <p:cNvPicPr>
            <a:picLocks noGrp="1" noChangeAspect="1"/>
          </p:cNvPicPr>
          <p:nvPr>
            <p:ph sz="half" idx="1"/>
          </p:nvPr>
        </p:nvPicPr>
        <p:blipFill>
          <a:blip r:embed="rId2" cstate="print"/>
          <a:stretch>
            <a:fillRect/>
          </a:stretch>
        </p:blipFill>
        <p:spPr>
          <a:xfrm>
            <a:off x="357158" y="714356"/>
            <a:ext cx="3714206" cy="5706791"/>
          </a:xfrm>
        </p:spPr>
      </p:pic>
      <p:sp>
        <p:nvSpPr>
          <p:cNvPr id="4" name="Содержимое 3"/>
          <p:cNvSpPr>
            <a:spLocks noGrp="1"/>
          </p:cNvSpPr>
          <p:nvPr>
            <p:ph sz="half" idx="2"/>
          </p:nvPr>
        </p:nvSpPr>
        <p:spPr>
          <a:xfrm>
            <a:off x="4286248" y="642918"/>
            <a:ext cx="4429156" cy="5929354"/>
          </a:xfrm>
        </p:spPr>
        <p:txBody>
          <a:bodyPr>
            <a:normAutofit fontScale="92500"/>
          </a:bodyPr>
          <a:lstStyle/>
          <a:p>
            <a:pPr>
              <a:buNone/>
            </a:pPr>
            <a:r>
              <a:rPr lang="ru-RU" sz="1600" dirty="0" smtClean="0">
                <a:latin typeface="Georgia" pitchFamily="18" charset="0"/>
              </a:rPr>
              <a:t>      	Книга посвящена истории древнегреческой философии: античная философия рассматривается в связи с возникновением и развитием научного знания – математики, космологии, физики.</a:t>
            </a:r>
          </a:p>
          <a:p>
            <a:pPr>
              <a:buNone/>
            </a:pPr>
            <a:r>
              <a:rPr lang="ru-RU" sz="1600" dirty="0" smtClean="0">
                <a:latin typeface="Georgia" pitchFamily="18" charset="0"/>
              </a:rPr>
              <a:t>		 Излагая учения древнегреческих философов, автор ставил перед собой задачу показать, какие вопросы волновали их и как из стремления решить эти вопросы возникали философские построения, а из неудовлетворенности первоначальными ответами рождались новые проблемы и новые учения. 	</a:t>
            </a:r>
          </a:p>
          <a:p>
            <a:pPr>
              <a:buNone/>
            </a:pPr>
            <a:r>
              <a:rPr lang="ru-RU" sz="1600" dirty="0" smtClean="0">
                <a:latin typeface="Georgia" pitchFamily="18" charset="0"/>
              </a:rPr>
              <a:t>		Раскрыть подлинно общечеловеческое значение тех вопросов, на которые искали ответ древние философы, а также понять смысл находимых ими ответов, смысл, который нередко оказывается скрытым от современного читателя в своеобразии того философского языка, на котором изъяснялись греческие мудрецы, - такая задача в первую очередь ставилась автором книги.</a:t>
            </a:r>
            <a:endParaRPr lang="ru-RU" sz="1600" dirty="0">
              <a:latin typeface="Georgia" pitchFamily="18" charset="0"/>
            </a:endParaRPr>
          </a:p>
        </p:txBody>
      </p:sp>
    </p:spTree>
  </p:cSld>
  <p:clrMapOvr>
    <a:masterClrMapping/>
  </p:clrMapOvr>
  <p:transition spd="med">
    <p:wheel spokes="8"/>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a:gsLst>
            <a:gs pos="24000">
              <a:schemeClr val="accent4">
                <a:lumMod val="20000"/>
                <a:lumOff val="80000"/>
                <a:alpha val="47000"/>
              </a:schemeClr>
            </a:gs>
            <a:gs pos="45000">
              <a:srgbClr val="FF7A00"/>
            </a:gs>
            <a:gs pos="70000">
              <a:srgbClr val="FF0300"/>
            </a:gs>
            <a:gs pos="100000">
              <a:srgbClr val="4D0808"/>
            </a:gs>
          </a:gsLst>
          <a:lin ang="3000000" scaled="0"/>
        </a:gradFill>
        <a:effectLst/>
      </p:bgPr>
    </p:bg>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214282" y="357166"/>
            <a:ext cx="4000528" cy="6215106"/>
          </a:xfrm>
        </p:spPr>
        <p:txBody>
          <a:bodyPr>
            <a:normAutofit/>
          </a:bodyPr>
          <a:lstStyle/>
          <a:p>
            <a:pPr>
              <a:buNone/>
            </a:pPr>
            <a:r>
              <a:rPr lang="ru-RU" sz="1400" dirty="0" smtClean="0">
                <a:latin typeface="Georgia" pitchFamily="18" charset="0"/>
              </a:rPr>
              <a:t>     </a:t>
            </a:r>
          </a:p>
          <a:p>
            <a:pPr algn="ctr">
              <a:buNone/>
            </a:pPr>
            <a:r>
              <a:rPr lang="ru-RU" sz="1400" dirty="0" smtClean="0">
                <a:latin typeface="Georgia" pitchFamily="18" charset="0"/>
              </a:rPr>
              <a:t>       Автор ставит своей целью раскрыть  и описать сложный и многозначный механизм происхождения античной философии. Главный объект внимания автора- </a:t>
            </a:r>
            <a:r>
              <a:rPr lang="ru-RU" sz="1400" dirty="0" err="1" smtClean="0">
                <a:latin typeface="Georgia" pitchFamily="18" charset="0"/>
              </a:rPr>
              <a:t>генезисные</a:t>
            </a:r>
            <a:r>
              <a:rPr lang="ru-RU" sz="1400" dirty="0" smtClean="0">
                <a:latin typeface="Georgia" pitchFamily="18" charset="0"/>
              </a:rPr>
              <a:t> </a:t>
            </a:r>
            <a:r>
              <a:rPr lang="ru-RU" sz="1400" dirty="0" err="1" smtClean="0">
                <a:latin typeface="Georgia" pitchFamily="18" charset="0"/>
              </a:rPr>
              <a:t>зависимомсти</a:t>
            </a:r>
            <a:r>
              <a:rPr lang="ru-RU" sz="1400" dirty="0" smtClean="0">
                <a:latin typeface="Georgia" pitchFamily="18" charset="0"/>
              </a:rPr>
              <a:t>, связывающие возникающую философию и предшествующую ей  мифологию. Автор равным образом не приемлет как </a:t>
            </a:r>
            <a:r>
              <a:rPr lang="ru-RU" sz="1400" dirty="0" err="1" smtClean="0">
                <a:latin typeface="Georgia" pitchFamily="18" charset="0"/>
              </a:rPr>
              <a:t>мифогенную</a:t>
            </a:r>
            <a:r>
              <a:rPr lang="ru-RU" sz="1400" dirty="0" smtClean="0">
                <a:latin typeface="Georgia" pitchFamily="18" charset="0"/>
              </a:rPr>
              <a:t> теорию  происхождения философии, выводящую философию из мифа, так и рационалистический радикализм, исключающий какую бы то ни было роль мифа в становлении философского знания. В пособии истолковывается  </a:t>
            </a:r>
            <a:r>
              <a:rPr lang="ru-RU" sz="1400" dirty="0" err="1" smtClean="0">
                <a:latin typeface="Georgia" pitchFamily="18" charset="0"/>
              </a:rPr>
              <a:t>антиномизм</a:t>
            </a:r>
            <a:r>
              <a:rPr lang="ru-RU" sz="1400" dirty="0" smtClean="0">
                <a:latin typeface="Georgia" pitchFamily="18" charset="0"/>
              </a:rPr>
              <a:t>  исторического начала древнегреческой философской рациональности; рождение философии понимается как преодоление мифопоэтической модели мышления, и в то же время миф  расценивается как необходимое условие  возможности происхождения философского умозрения. </a:t>
            </a:r>
          </a:p>
          <a:p>
            <a:pPr algn="ctr">
              <a:buNone/>
            </a:pPr>
            <a:r>
              <a:rPr lang="ru-RU" sz="1400" dirty="0" smtClean="0">
                <a:latin typeface="Georgia" pitchFamily="18" charset="0"/>
              </a:rPr>
              <a:t>       Пособие предназначено для студентов и аспирантов  философских специальностей.</a:t>
            </a:r>
            <a:endParaRPr lang="ru-RU" sz="1400" dirty="0">
              <a:latin typeface="Georgia" pitchFamily="18" charset="0"/>
            </a:endParaRPr>
          </a:p>
        </p:txBody>
      </p:sp>
      <p:pic>
        <p:nvPicPr>
          <p:cNvPr id="5" name="Содержимое 4" descr="оранжевая.jpg"/>
          <p:cNvPicPr>
            <a:picLocks noGrp="1" noChangeAspect="1"/>
          </p:cNvPicPr>
          <p:nvPr>
            <p:ph sz="half" idx="2"/>
          </p:nvPr>
        </p:nvPicPr>
        <p:blipFill>
          <a:blip r:embed="rId2" cstate="print"/>
          <a:stretch>
            <a:fillRect/>
          </a:stretch>
        </p:blipFill>
        <p:spPr>
          <a:xfrm>
            <a:off x="4714876" y="642918"/>
            <a:ext cx="3643338" cy="5560708"/>
          </a:xfrm>
        </p:spPr>
      </p:pic>
    </p:spTree>
  </p:cSld>
  <p:clrMapOvr>
    <a:masterClrMapping/>
  </p:clrMapOvr>
  <p:transition spd="med">
    <p:wheel spokes="8"/>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4">
                <a:lumMod val="60000"/>
                <a:lumOff val="40000"/>
              </a:schemeClr>
            </a:gs>
            <a:gs pos="13000">
              <a:srgbClr val="BD922A"/>
            </a:gs>
            <a:gs pos="21001">
              <a:srgbClr val="BD922A"/>
            </a:gs>
            <a:gs pos="63000">
              <a:srgbClr val="FBE4AE"/>
            </a:gs>
            <a:gs pos="67000">
              <a:srgbClr val="BD922A"/>
            </a:gs>
            <a:gs pos="69000">
              <a:srgbClr val="835E17"/>
            </a:gs>
            <a:gs pos="82001">
              <a:srgbClr val="A28949"/>
            </a:gs>
            <a:gs pos="100000">
              <a:srgbClr val="FAE3B7"/>
            </a:gs>
          </a:gsLst>
          <a:lin ang="6000000" scaled="0"/>
          <a:tileRect/>
        </a:gradFill>
        <a:effectLst/>
      </p:bgPr>
    </p:bg>
    <p:spTree>
      <p:nvGrpSpPr>
        <p:cNvPr id="1" name=""/>
        <p:cNvGrpSpPr/>
        <p:nvPr/>
      </p:nvGrpSpPr>
      <p:grpSpPr>
        <a:xfrm>
          <a:off x="0" y="0"/>
          <a:ext cx="0" cy="0"/>
          <a:chOff x="0" y="0"/>
          <a:chExt cx="0" cy="0"/>
        </a:xfrm>
      </p:grpSpPr>
      <p:sp>
        <p:nvSpPr>
          <p:cNvPr id="4" name="Содержимое 3"/>
          <p:cNvSpPr>
            <a:spLocks noGrp="1"/>
          </p:cNvSpPr>
          <p:nvPr>
            <p:ph sz="half" idx="2"/>
          </p:nvPr>
        </p:nvSpPr>
        <p:spPr>
          <a:xfrm>
            <a:off x="4572000" y="928670"/>
            <a:ext cx="4143404" cy="5929330"/>
          </a:xfrm>
        </p:spPr>
        <p:txBody>
          <a:bodyPr>
            <a:normAutofit/>
          </a:bodyPr>
          <a:lstStyle/>
          <a:p>
            <a:pPr algn="ctr">
              <a:buNone/>
            </a:pPr>
            <a:r>
              <a:rPr lang="ru-RU" sz="1600" dirty="0" smtClean="0">
                <a:latin typeface="Georgia" pitchFamily="18" charset="0"/>
              </a:rPr>
              <a:t>     «Пифагорейские золотые стихи»-уникальный источник, дошедший  до нас через многие века, который содержит учение пифагорейской школы в его первоначальной чистоте. «Золотые стихи»- это  свод заповедей времен древнего  пифагореизма. В емкой символической форме в них излагаются основы правильного  образа жизни и пути к божественной мудрости. Большой интерес представляет «Комментарий  к Пифагорейским Золотым стихам» неоплатоника </a:t>
            </a:r>
            <a:r>
              <a:rPr lang="ru-RU" sz="1600" dirty="0" err="1" smtClean="0">
                <a:latin typeface="Georgia" pitchFamily="18" charset="0"/>
              </a:rPr>
              <a:t>Гиерокла</a:t>
            </a:r>
            <a:r>
              <a:rPr lang="ru-RU" sz="1600" dirty="0" smtClean="0">
                <a:latin typeface="Georgia" pitchFamily="18" charset="0"/>
              </a:rPr>
              <a:t>( начало </a:t>
            </a:r>
            <a:r>
              <a:rPr lang="en-US" sz="1600" dirty="0" smtClean="0">
                <a:latin typeface="Georgia" pitchFamily="18" charset="0"/>
              </a:rPr>
              <a:t>V</a:t>
            </a:r>
            <a:r>
              <a:rPr lang="ru-RU" sz="1600" dirty="0" smtClean="0">
                <a:latin typeface="Georgia" pitchFamily="18" charset="0"/>
              </a:rPr>
              <a:t> в.н.э.). </a:t>
            </a:r>
            <a:r>
              <a:rPr lang="ru-RU" sz="1600" dirty="0" err="1" smtClean="0">
                <a:latin typeface="Georgia" pitchFamily="18" charset="0"/>
              </a:rPr>
              <a:t>Гиерокл</a:t>
            </a:r>
            <a:r>
              <a:rPr lang="ru-RU" sz="1600" dirty="0" smtClean="0">
                <a:latin typeface="Georgia" pitchFamily="18" charset="0"/>
              </a:rPr>
              <a:t>, основоположник александрийского неоплатонизма, раскрывает содержание «Золотых стихов» с позиций эклектической философии в русле неоплатонического и  пифагорейского  учений.</a:t>
            </a:r>
            <a:endParaRPr lang="ru-RU" sz="1600" dirty="0">
              <a:latin typeface="Georgia" pitchFamily="18" charset="0"/>
            </a:endParaRPr>
          </a:p>
        </p:txBody>
      </p:sp>
      <p:pic>
        <p:nvPicPr>
          <p:cNvPr id="7" name="Содержимое 6" descr="красная.jpg"/>
          <p:cNvPicPr>
            <a:picLocks noGrp="1" noChangeAspect="1"/>
          </p:cNvPicPr>
          <p:nvPr>
            <p:ph sz="half" idx="1"/>
          </p:nvPr>
        </p:nvPicPr>
        <p:blipFill>
          <a:blip r:embed="rId2" cstate="print"/>
          <a:stretch>
            <a:fillRect/>
          </a:stretch>
        </p:blipFill>
        <p:spPr>
          <a:xfrm>
            <a:off x="483184" y="1000108"/>
            <a:ext cx="3731625" cy="5126055"/>
          </a:xfrm>
        </p:spPr>
      </p:pic>
    </p:spTree>
  </p:cSld>
  <p:clrMapOvr>
    <a:masterClrMapping/>
  </p:clrMapOvr>
  <p:transition spd="med">
    <p:wheel spokes="8"/>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gradFill>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3600000" scaled="0"/>
        </a:gradFill>
        <a:effectLst/>
      </p:bgPr>
    </p:bg>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500034" y="714356"/>
            <a:ext cx="3714776" cy="5786478"/>
          </a:xfrm>
        </p:spPr>
        <p:txBody>
          <a:bodyPr>
            <a:normAutofit/>
          </a:bodyPr>
          <a:lstStyle/>
          <a:p>
            <a:pPr>
              <a:buNone/>
            </a:pPr>
            <a:r>
              <a:rPr lang="ru-RU" sz="1600" dirty="0" smtClean="0">
                <a:latin typeface="Georgia" pitchFamily="18" charset="0"/>
              </a:rPr>
              <a:t>      	</a:t>
            </a:r>
          </a:p>
          <a:p>
            <a:pPr>
              <a:buNone/>
            </a:pPr>
            <a:endParaRPr lang="ru-RU" sz="1600" dirty="0" smtClean="0">
              <a:latin typeface="Georgia" pitchFamily="18" charset="0"/>
            </a:endParaRPr>
          </a:p>
          <a:p>
            <a:pPr>
              <a:buNone/>
            </a:pPr>
            <a:r>
              <a:rPr lang="ru-RU" sz="1600" dirty="0" smtClean="0">
                <a:latin typeface="Georgia" pitchFamily="18" charset="0"/>
              </a:rPr>
              <a:t>		Опубликованный в серии «Из классического наследия» том избранных сочинений Аристотеля, «самой всеобъемлющей головы» среди древнегреческих философов, включает труды, посвященные проблемам политики, государства, права, власти. 	Теоретические построения  великого мыслителя, их богатое и разнообразное содержание высоко оценены  человечеством и являются важнейшим первоисточником для изучения  не только истории античной Греции, но и актуальных  вопросов политического развития в современном мире.</a:t>
            </a:r>
            <a:endParaRPr lang="ru-RU" sz="1600" dirty="0">
              <a:latin typeface="Georgia" pitchFamily="18" charset="0"/>
            </a:endParaRPr>
          </a:p>
        </p:txBody>
      </p:sp>
      <p:pic>
        <p:nvPicPr>
          <p:cNvPr id="7" name="Содержимое 6" descr="аристотель.jpg"/>
          <p:cNvPicPr>
            <a:picLocks noGrp="1" noChangeAspect="1"/>
          </p:cNvPicPr>
          <p:nvPr>
            <p:ph sz="half" idx="2"/>
          </p:nvPr>
        </p:nvPicPr>
        <p:blipFill>
          <a:blip r:embed="rId2" cstate="print"/>
          <a:stretch>
            <a:fillRect/>
          </a:stretch>
        </p:blipFill>
        <p:spPr>
          <a:xfrm>
            <a:off x="5072066" y="1071546"/>
            <a:ext cx="3396988" cy="5147950"/>
          </a:xfrm>
        </p:spPr>
      </p:pic>
    </p:spTree>
  </p:cSld>
  <p:clrMapOvr>
    <a:masterClrMapping/>
  </p:clrMapOvr>
  <p:transition spd="med">
    <p:wheel spokes="8"/>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36000">
              <a:srgbClr val="5E9EFF">
                <a:alpha val="75000"/>
              </a:srgbClr>
            </a:gs>
            <a:gs pos="39999">
              <a:srgbClr val="85C2FF"/>
            </a:gs>
            <a:gs pos="70000">
              <a:srgbClr val="C4D6EB"/>
            </a:gs>
            <a:gs pos="100000">
              <a:srgbClr val="FFEBFA"/>
            </a:gs>
          </a:gsLst>
          <a:lin ang="3000000" scaled="0"/>
          <a:tileRect/>
        </a:gradFill>
        <a:effectLst/>
      </p:bgPr>
    </p:bg>
    <p:spTree>
      <p:nvGrpSpPr>
        <p:cNvPr id="1" name=""/>
        <p:cNvGrpSpPr/>
        <p:nvPr/>
      </p:nvGrpSpPr>
      <p:grpSpPr>
        <a:xfrm>
          <a:off x="0" y="0"/>
          <a:ext cx="0" cy="0"/>
          <a:chOff x="0" y="0"/>
          <a:chExt cx="0" cy="0"/>
        </a:xfrm>
      </p:grpSpPr>
      <p:pic>
        <p:nvPicPr>
          <p:cNvPr id="8" name="Содержимое 7" descr="литерат.jpg"/>
          <p:cNvPicPr>
            <a:picLocks noGrp="1" noChangeAspect="1"/>
          </p:cNvPicPr>
          <p:nvPr>
            <p:ph sz="half" idx="1"/>
          </p:nvPr>
        </p:nvPicPr>
        <p:blipFill>
          <a:blip r:embed="rId2" cstate="print"/>
          <a:stretch>
            <a:fillRect/>
          </a:stretch>
        </p:blipFill>
        <p:spPr>
          <a:xfrm>
            <a:off x="571472" y="1071546"/>
            <a:ext cx="3643338" cy="5000660"/>
          </a:xfrm>
        </p:spPr>
      </p:pic>
      <p:sp>
        <p:nvSpPr>
          <p:cNvPr id="10" name="Содержимое 9"/>
          <p:cNvSpPr>
            <a:spLocks noGrp="1"/>
          </p:cNvSpPr>
          <p:nvPr>
            <p:ph sz="half" idx="2"/>
          </p:nvPr>
        </p:nvSpPr>
        <p:spPr>
          <a:xfrm>
            <a:off x="4500562" y="1071546"/>
            <a:ext cx="4214842" cy="5286412"/>
          </a:xfrm>
        </p:spPr>
        <p:txBody>
          <a:bodyPr>
            <a:normAutofit/>
          </a:bodyPr>
          <a:lstStyle/>
          <a:p>
            <a:pPr>
              <a:buNone/>
            </a:pPr>
            <a:r>
              <a:rPr lang="ru-RU" sz="2000" dirty="0" smtClean="0">
                <a:latin typeface="Georgia" pitchFamily="18" charset="0"/>
              </a:rPr>
              <a:t>              В учебном пособии в живой наглядной форме представлены главные вехи в развитии античной литературы, дан филологический анализ.          	Особое внимание уделено восприятию античного литературного наследия в России.</a:t>
            </a:r>
          </a:p>
          <a:p>
            <a:pPr>
              <a:buNone/>
            </a:pPr>
            <a:r>
              <a:rPr lang="ru-RU" sz="2000" dirty="0" smtClean="0">
                <a:latin typeface="Georgia" pitchFamily="18" charset="0"/>
              </a:rPr>
              <a:t>    		Книга  заинтересует студентов, преподавателей и всех, интересующихся историко-культурными вопросами.</a:t>
            </a:r>
          </a:p>
          <a:p>
            <a:pPr>
              <a:buNone/>
            </a:pPr>
            <a:r>
              <a:rPr lang="ru-RU" sz="2000" dirty="0" smtClean="0">
                <a:latin typeface="Georgia" pitchFamily="18" charset="0"/>
              </a:rPr>
              <a:t> </a:t>
            </a:r>
            <a:endParaRPr lang="ru-RU" sz="2000" dirty="0">
              <a:latin typeface="Georgia" pitchFamily="18" charset="0"/>
            </a:endParaRPr>
          </a:p>
        </p:txBody>
      </p:sp>
    </p:spTree>
  </p:cSld>
  <p:clrMapOvr>
    <a:masterClrMapping/>
  </p:clrMapOvr>
  <p:transition spd="med">
    <p:wheel spokes="8"/>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gradFill>
          <a:gsLst>
            <a:gs pos="0">
              <a:srgbClr val="FFFFFF"/>
            </a:gs>
            <a:gs pos="7001">
              <a:srgbClr val="E6E6E6"/>
            </a:gs>
            <a:gs pos="32001">
              <a:srgbClr val="7D8496"/>
            </a:gs>
            <a:gs pos="47000">
              <a:srgbClr val="E6E6E6"/>
            </a:gs>
            <a:gs pos="85001">
              <a:srgbClr val="7D8496"/>
            </a:gs>
            <a:gs pos="100000">
              <a:srgbClr val="E6E6E6"/>
            </a:gs>
          </a:gsLst>
          <a:lin ang="3000000" scaled="0"/>
        </a:gradFill>
        <a:effectLst/>
      </p:bgPr>
    </p:bg>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1071538" y="0"/>
            <a:ext cx="7143800" cy="6715148"/>
          </a:xfrm>
        </p:spPr>
        <p:txBody>
          <a:bodyPr>
            <a:normAutofit fontScale="92500" lnSpcReduction="20000"/>
          </a:bodyPr>
          <a:lstStyle/>
          <a:p>
            <a:pPr>
              <a:buNone/>
            </a:pPr>
            <a:r>
              <a:rPr lang="ru-RU" b="1" dirty="0" smtClean="0">
                <a:latin typeface="Georgia" pitchFamily="18" charset="0"/>
              </a:rPr>
              <a:t>       </a:t>
            </a:r>
          </a:p>
          <a:p>
            <a:pPr>
              <a:buNone/>
            </a:pPr>
            <a:r>
              <a:rPr lang="ru-RU" b="1" i="1" dirty="0" smtClean="0">
                <a:latin typeface="Georgia" pitchFamily="18" charset="0"/>
              </a:rPr>
              <a:t>        </a:t>
            </a:r>
            <a:r>
              <a:rPr lang="ru-RU" b="1" i="1" dirty="0" smtClean="0">
                <a:solidFill>
                  <a:schemeClr val="bg2">
                    <a:lumMod val="25000"/>
                  </a:schemeClr>
                </a:solidFill>
                <a:latin typeface="Georgia" pitchFamily="18" charset="0"/>
              </a:rPr>
              <a:t>Д.Г.Байрон</a:t>
            </a:r>
            <a:r>
              <a:rPr lang="ru-RU" i="1" dirty="0" smtClean="0">
                <a:solidFill>
                  <a:schemeClr val="bg2">
                    <a:lumMod val="25000"/>
                  </a:schemeClr>
                </a:solidFill>
                <a:latin typeface="Georgia" pitchFamily="18" charset="0"/>
              </a:rPr>
              <a:t/>
            </a:r>
            <a:br>
              <a:rPr lang="ru-RU" i="1" dirty="0" smtClean="0">
                <a:solidFill>
                  <a:schemeClr val="bg2">
                    <a:lumMod val="25000"/>
                  </a:schemeClr>
                </a:solidFill>
                <a:latin typeface="Georgia" pitchFamily="18" charset="0"/>
              </a:rPr>
            </a:br>
            <a:r>
              <a:rPr lang="ru-RU" i="1" dirty="0" smtClean="0">
                <a:solidFill>
                  <a:schemeClr val="bg2">
                    <a:lumMod val="25000"/>
                  </a:schemeClr>
                </a:solidFill>
                <a:latin typeface="Georgia" pitchFamily="18" charset="0"/>
              </a:rPr>
              <a:t/>
            </a:r>
            <a:br>
              <a:rPr lang="ru-RU" i="1" dirty="0" smtClean="0">
                <a:solidFill>
                  <a:schemeClr val="bg2">
                    <a:lumMod val="25000"/>
                  </a:schemeClr>
                </a:solidFill>
                <a:latin typeface="Georgia" pitchFamily="18" charset="0"/>
              </a:rPr>
            </a:br>
            <a:r>
              <a:rPr lang="ru-RU" b="1" i="1" dirty="0" smtClean="0">
                <a:solidFill>
                  <a:schemeClr val="bg2">
                    <a:lumMod val="25000"/>
                  </a:schemeClr>
                </a:solidFill>
                <a:latin typeface="Georgia" pitchFamily="18" charset="0"/>
              </a:rPr>
              <a:t> «О греческом языке»</a:t>
            </a:r>
            <a:br>
              <a:rPr lang="ru-RU" b="1" i="1" dirty="0" smtClean="0">
                <a:solidFill>
                  <a:schemeClr val="bg2">
                    <a:lumMod val="25000"/>
                  </a:schemeClr>
                </a:solidFill>
                <a:latin typeface="Georgia" pitchFamily="18" charset="0"/>
              </a:rPr>
            </a:br>
            <a:r>
              <a:rPr lang="ru-RU" b="1" i="1" dirty="0" smtClean="0">
                <a:solidFill>
                  <a:schemeClr val="bg2">
                    <a:lumMod val="25000"/>
                  </a:schemeClr>
                </a:solidFill>
                <a:latin typeface="Georgia" pitchFamily="18" charset="0"/>
              </a:rPr>
              <a:t/>
            </a:r>
            <a:br>
              <a:rPr lang="ru-RU" b="1" i="1" dirty="0" smtClean="0">
                <a:solidFill>
                  <a:schemeClr val="bg2">
                    <a:lumMod val="25000"/>
                  </a:schemeClr>
                </a:solidFill>
                <a:latin typeface="Georgia" pitchFamily="18" charset="0"/>
              </a:rPr>
            </a:br>
            <a:r>
              <a:rPr lang="ru-RU" b="1" i="1" dirty="0" smtClean="0">
                <a:solidFill>
                  <a:schemeClr val="bg2">
                    <a:lumMod val="25000"/>
                  </a:schemeClr>
                </a:solidFill>
                <a:latin typeface="Georgia" pitchFamily="18" charset="0"/>
              </a:rPr>
              <a:t>И всё же ты, как в древности, чудесен,</a:t>
            </a:r>
            <a:br>
              <a:rPr lang="ru-RU" b="1" i="1" dirty="0" smtClean="0">
                <a:solidFill>
                  <a:schemeClr val="bg2">
                    <a:lumMod val="25000"/>
                  </a:schemeClr>
                </a:solidFill>
                <a:latin typeface="Georgia" pitchFamily="18" charset="0"/>
              </a:rPr>
            </a:br>
            <a:r>
              <a:rPr lang="ru-RU" b="1" i="1" dirty="0" smtClean="0">
                <a:solidFill>
                  <a:schemeClr val="bg2">
                    <a:lumMod val="25000"/>
                  </a:schemeClr>
                </a:solidFill>
                <a:latin typeface="Georgia" pitchFamily="18" charset="0"/>
              </a:rPr>
              <a:t>Ты каждой гранью прошлого велик,</a:t>
            </a:r>
            <a:br>
              <a:rPr lang="ru-RU" b="1" i="1" dirty="0" smtClean="0">
                <a:solidFill>
                  <a:schemeClr val="bg2">
                    <a:lumMod val="25000"/>
                  </a:schemeClr>
                </a:solidFill>
                <a:latin typeface="Georgia" pitchFamily="18" charset="0"/>
              </a:rPr>
            </a:br>
            <a:r>
              <a:rPr lang="ru-RU" b="1" i="1" dirty="0" smtClean="0">
                <a:solidFill>
                  <a:schemeClr val="bg2">
                    <a:lumMod val="25000"/>
                  </a:schemeClr>
                </a:solidFill>
                <a:latin typeface="Georgia" pitchFamily="18" charset="0"/>
              </a:rPr>
              <a:t>Заветный край героев, битв и песен,</a:t>
            </a:r>
            <a:br>
              <a:rPr lang="ru-RU" b="1" i="1" dirty="0" smtClean="0">
                <a:solidFill>
                  <a:schemeClr val="bg2">
                    <a:lumMod val="25000"/>
                  </a:schemeClr>
                </a:solidFill>
                <a:latin typeface="Georgia" pitchFamily="18" charset="0"/>
              </a:rPr>
            </a:br>
            <a:r>
              <a:rPr lang="ru-RU" b="1" i="1" dirty="0" smtClean="0">
                <a:solidFill>
                  <a:schemeClr val="bg2">
                    <a:lumMod val="25000"/>
                  </a:schemeClr>
                </a:solidFill>
                <a:latin typeface="Georgia" pitchFamily="18" charset="0"/>
              </a:rPr>
              <a:t>Где родился божественный язык,</a:t>
            </a:r>
            <a:br>
              <a:rPr lang="ru-RU" b="1" i="1" dirty="0" smtClean="0">
                <a:solidFill>
                  <a:schemeClr val="bg2">
                    <a:lumMod val="25000"/>
                  </a:schemeClr>
                </a:solidFill>
                <a:latin typeface="Georgia" pitchFamily="18" charset="0"/>
              </a:rPr>
            </a:br>
            <a:r>
              <a:rPr lang="ru-RU" b="1" i="1" dirty="0" smtClean="0">
                <a:solidFill>
                  <a:schemeClr val="bg2">
                    <a:lumMod val="25000"/>
                  </a:schemeClr>
                </a:solidFill>
                <a:latin typeface="Georgia" pitchFamily="18" charset="0"/>
              </a:rPr>
              <a:t>Что и в пределы Севера проник</a:t>
            </a:r>
            <a:br>
              <a:rPr lang="ru-RU" b="1" i="1" dirty="0" smtClean="0">
                <a:solidFill>
                  <a:schemeClr val="bg2">
                    <a:lumMod val="25000"/>
                  </a:schemeClr>
                </a:solidFill>
                <a:latin typeface="Georgia" pitchFamily="18" charset="0"/>
              </a:rPr>
            </a:br>
            <a:r>
              <a:rPr lang="ru-RU" b="1" i="1" dirty="0" smtClean="0">
                <a:solidFill>
                  <a:schemeClr val="bg2">
                    <a:lumMod val="25000"/>
                  </a:schemeClr>
                </a:solidFill>
                <a:latin typeface="Georgia" pitchFamily="18" charset="0"/>
              </a:rPr>
              <a:t>И зазвучал живой и юный снова,</a:t>
            </a:r>
            <a:br>
              <a:rPr lang="ru-RU" b="1" i="1" dirty="0" smtClean="0">
                <a:solidFill>
                  <a:schemeClr val="bg2">
                    <a:lumMod val="25000"/>
                  </a:schemeClr>
                </a:solidFill>
                <a:latin typeface="Georgia" pitchFamily="18" charset="0"/>
              </a:rPr>
            </a:br>
            <a:r>
              <a:rPr lang="ru-RU" b="1" i="1" dirty="0" smtClean="0">
                <a:solidFill>
                  <a:schemeClr val="bg2">
                    <a:lumMod val="25000"/>
                  </a:schemeClr>
                </a:solidFill>
                <a:latin typeface="Georgia" pitchFamily="18" charset="0"/>
              </a:rPr>
              <a:t>В сердцах горячих, на страницах книг,</a:t>
            </a:r>
            <a:br>
              <a:rPr lang="ru-RU" b="1" i="1" dirty="0" smtClean="0">
                <a:solidFill>
                  <a:schemeClr val="bg2">
                    <a:lumMod val="25000"/>
                  </a:schemeClr>
                </a:solidFill>
                <a:latin typeface="Georgia" pitchFamily="18" charset="0"/>
              </a:rPr>
            </a:br>
            <a:r>
              <a:rPr lang="ru-RU" b="1" i="1" dirty="0" smtClean="0">
                <a:solidFill>
                  <a:schemeClr val="bg2">
                    <a:lumMod val="25000"/>
                  </a:schemeClr>
                </a:solidFill>
                <a:latin typeface="Georgia" pitchFamily="18" charset="0"/>
              </a:rPr>
              <a:t>Искусства гордость, мудрости основа,</a:t>
            </a:r>
            <a:br>
              <a:rPr lang="ru-RU" b="1" i="1" dirty="0" smtClean="0">
                <a:solidFill>
                  <a:schemeClr val="bg2">
                    <a:lumMod val="25000"/>
                  </a:schemeClr>
                </a:solidFill>
                <a:latin typeface="Georgia" pitchFamily="18" charset="0"/>
              </a:rPr>
            </a:br>
            <a:r>
              <a:rPr lang="ru-RU" b="1" i="1" dirty="0" smtClean="0">
                <a:solidFill>
                  <a:schemeClr val="bg2">
                    <a:lumMod val="25000"/>
                  </a:schemeClr>
                </a:solidFill>
                <a:latin typeface="Georgia" pitchFamily="18" charset="0"/>
              </a:rPr>
              <a:t>Богов и светлых муз возвышенное слово.</a:t>
            </a:r>
            <a:endParaRPr lang="ru-RU" i="1" dirty="0" smtClean="0">
              <a:solidFill>
                <a:schemeClr val="bg2">
                  <a:lumMod val="25000"/>
                </a:schemeClr>
              </a:solidFill>
              <a:latin typeface="Georgia" pitchFamily="18" charset="0"/>
            </a:endParaRPr>
          </a:p>
          <a:p>
            <a:pPr>
              <a:buNone/>
            </a:pPr>
            <a:endParaRPr lang="ru-RU" dirty="0"/>
          </a:p>
        </p:txBody>
      </p:sp>
    </p:spTree>
  </p:cSld>
  <p:clrMapOvr>
    <a:masterClrMapping/>
  </p:clrMapOvr>
  <p:transition spd="med">
    <p:wheel spokes="8"/>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pic>
        <p:nvPicPr>
          <p:cNvPr id="5" name="Содержимое 4" descr="античная  басня.jpg"/>
          <p:cNvPicPr>
            <a:picLocks noGrp="1" noChangeAspect="1"/>
          </p:cNvPicPr>
          <p:nvPr>
            <p:ph sz="half" idx="1"/>
          </p:nvPr>
        </p:nvPicPr>
        <p:blipFill>
          <a:blip r:embed="rId2" cstate="print"/>
          <a:stretch>
            <a:fillRect/>
          </a:stretch>
        </p:blipFill>
        <p:spPr>
          <a:xfrm>
            <a:off x="500034" y="1142984"/>
            <a:ext cx="3368043" cy="4983179"/>
          </a:xfrm>
        </p:spPr>
      </p:pic>
      <p:sp>
        <p:nvSpPr>
          <p:cNvPr id="4" name="Содержимое 3"/>
          <p:cNvSpPr>
            <a:spLocks noGrp="1"/>
          </p:cNvSpPr>
          <p:nvPr>
            <p:ph sz="half" idx="2"/>
          </p:nvPr>
        </p:nvSpPr>
        <p:spPr>
          <a:xfrm>
            <a:off x="4178808" y="1285860"/>
            <a:ext cx="3520440" cy="4840303"/>
          </a:xfrm>
        </p:spPr>
        <p:txBody>
          <a:bodyPr>
            <a:normAutofit fontScale="92500" lnSpcReduction="20000"/>
          </a:bodyPr>
          <a:lstStyle/>
          <a:p>
            <a:pPr algn="ctr">
              <a:buNone/>
            </a:pPr>
            <a:r>
              <a:rPr lang="ru-RU" sz="1800" dirty="0" smtClean="0">
                <a:latin typeface="Georgia" pitchFamily="18" charset="0"/>
              </a:rPr>
              <a:t>     «Античная басня» состоит из трех частей. Во-первых, это «басни Эзопа» – свыше четырехсот коротких прозаических басен народного происхождения, послуживших сокровищницей сюжетов для баснописцев последующих веков. «Басням Эзопа» предпослана веселая народная книга «Жизнеописание Эзопа». Далее следуют басни Федра и </a:t>
            </a:r>
            <a:r>
              <a:rPr lang="ru-RU" sz="1800" dirty="0" err="1" smtClean="0">
                <a:latin typeface="Georgia" pitchFamily="18" charset="0"/>
              </a:rPr>
              <a:t>Бабрия</a:t>
            </a:r>
            <a:r>
              <a:rPr lang="ru-RU" sz="1800" dirty="0" smtClean="0">
                <a:latin typeface="Georgia" pitchFamily="18" charset="0"/>
              </a:rPr>
              <a:t> (</a:t>
            </a:r>
            <a:r>
              <a:rPr lang="en-US" sz="1800" dirty="0" smtClean="0">
                <a:latin typeface="Georgia" pitchFamily="18" charset="0"/>
              </a:rPr>
              <a:t>I </a:t>
            </a:r>
            <a:r>
              <a:rPr lang="ru-RU" sz="1800" dirty="0" smtClean="0">
                <a:latin typeface="Georgia" pitchFamily="18" charset="0"/>
              </a:rPr>
              <a:t>в.н.э.), впервые переложивших многие из эзоповских сюжетов в стихотворную форму. В приложении дается «</a:t>
            </a:r>
            <a:r>
              <a:rPr lang="ru-RU" sz="1800" dirty="0" err="1" smtClean="0">
                <a:latin typeface="Georgia" pitchFamily="18" charset="0"/>
              </a:rPr>
              <a:t>Филогелос</a:t>
            </a:r>
            <a:r>
              <a:rPr lang="ru-RU" sz="1800" dirty="0" smtClean="0">
                <a:latin typeface="Georgia" pitchFamily="18" charset="0"/>
              </a:rPr>
              <a:t>»(«Смехач») – позднеантичный сборник коротких анекдотов.</a:t>
            </a:r>
            <a:endParaRPr lang="ru-RU" sz="1800" dirty="0">
              <a:latin typeface="Georgia" pitchFamily="18" charset="0"/>
            </a:endParaRPr>
          </a:p>
        </p:txBody>
      </p:sp>
    </p:spTree>
  </p:cSld>
  <p:clrMapOvr>
    <a:masterClrMapping/>
  </p:clrMapOvr>
  <p:transition spd="med">
    <p:wheel spokes="8"/>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latin typeface="Georgia" pitchFamily="18" charset="0"/>
            </a:endParaRPr>
          </a:p>
        </p:txBody>
      </p:sp>
      <p:pic>
        <p:nvPicPr>
          <p:cNvPr id="6" name="Содержимое 5" descr="цитата1.jpg"/>
          <p:cNvPicPr>
            <a:picLocks noGrp="1" noChangeAspect="1"/>
          </p:cNvPicPr>
          <p:nvPr>
            <p:ph idx="1"/>
          </p:nvPr>
        </p:nvPicPr>
        <p:blipFill>
          <a:blip r:embed="rId2"/>
          <a:stretch>
            <a:fillRect/>
          </a:stretch>
        </p:blipFill>
        <p:spPr>
          <a:xfrm>
            <a:off x="1" y="0"/>
            <a:ext cx="9354718" cy="6858000"/>
          </a:xfrm>
        </p:spPr>
      </p:pic>
    </p:spTree>
  </p:cSld>
  <p:clrMapOvr>
    <a:masterClrMapping/>
  </p:clrMapOvr>
  <p:transition spd="med">
    <p:wheel spokes="8"/>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gradFill>
          <a:gsLst>
            <a:gs pos="0">
              <a:srgbClr val="DDEBCF"/>
            </a:gs>
            <a:gs pos="50000">
              <a:srgbClr val="9CB86E"/>
            </a:gs>
            <a:gs pos="100000">
              <a:srgbClr val="156B13"/>
            </a:gs>
          </a:gsLst>
          <a:path path="circle">
            <a:fillToRect r="100000" b="100000"/>
          </a:path>
        </a:gradFill>
        <a:effectLst/>
      </p:bgPr>
    </p:bg>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285720" y="1142984"/>
            <a:ext cx="3691920" cy="5286412"/>
          </a:xfrm>
        </p:spPr>
        <p:txBody>
          <a:bodyPr>
            <a:normAutofit fontScale="92500" lnSpcReduction="10000"/>
          </a:bodyPr>
          <a:lstStyle/>
          <a:p>
            <a:pPr algn="r">
              <a:buNone/>
            </a:pPr>
            <a:r>
              <a:rPr lang="ru-RU" sz="1800" dirty="0" smtClean="0">
                <a:latin typeface="Georgia" pitchFamily="18" charset="0"/>
              </a:rPr>
              <a:t>Личность легендарного древнегреческого поэта Гомера до сих пор остается загадкой, но именно он считается автором величайших памятников мировой литературы – «Илиады» и «Одиссеи», - со славой прошедших испытание временем.</a:t>
            </a:r>
          </a:p>
          <a:p>
            <a:pPr algn="r">
              <a:buNone/>
            </a:pPr>
            <a:r>
              <a:rPr lang="ru-RU" sz="1800" dirty="0" smtClean="0">
                <a:latin typeface="Georgia" pitchFamily="18" charset="0"/>
              </a:rPr>
              <a:t>Поэмы Гомера оказали огромное воздействие на мировую литературу, обогатили поэзию каноническим размером – гекзаметром, дали пищу для изучения историками быта и нравов той эпохи, его сюжеты вдохновили многих художников и скульпторов на создание бессмертных шедевров.</a:t>
            </a:r>
            <a:endParaRPr lang="ru-RU" sz="1800" dirty="0">
              <a:latin typeface="Georgia" pitchFamily="18" charset="0"/>
            </a:endParaRPr>
          </a:p>
        </p:txBody>
      </p:sp>
      <p:pic>
        <p:nvPicPr>
          <p:cNvPr id="5" name="Содержимое 4" descr="гомер.jpg"/>
          <p:cNvPicPr>
            <a:picLocks noGrp="1" noChangeAspect="1"/>
          </p:cNvPicPr>
          <p:nvPr>
            <p:ph sz="half" idx="2"/>
          </p:nvPr>
        </p:nvPicPr>
        <p:blipFill>
          <a:blip r:embed="rId2" cstate="print"/>
          <a:stretch>
            <a:fillRect/>
          </a:stretch>
        </p:blipFill>
        <p:spPr>
          <a:xfrm>
            <a:off x="5000628" y="1071546"/>
            <a:ext cx="3560946" cy="5197493"/>
          </a:xfrm>
        </p:spPr>
      </p:pic>
    </p:spTree>
  </p:cSld>
  <p:clrMapOvr>
    <a:masterClrMapping/>
  </p:clrMapOvr>
  <p:transition spd="med">
    <p:wheel spokes="8"/>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CCCCFF"/>
            </a:gs>
            <a:gs pos="17999">
              <a:srgbClr val="99CCFF"/>
            </a:gs>
            <a:gs pos="36000">
              <a:srgbClr val="9966FF"/>
            </a:gs>
            <a:gs pos="61000">
              <a:srgbClr val="CC99FF"/>
            </a:gs>
            <a:gs pos="82001">
              <a:srgbClr val="99CCFF"/>
            </a:gs>
            <a:gs pos="100000">
              <a:srgbClr val="CCCCFF"/>
            </a:gs>
          </a:gsLst>
          <a:lin ang="8100000" scaled="0"/>
        </a:gradFill>
        <a:effectLst/>
      </p:bgPr>
    </p:bg>
    <p:spTree>
      <p:nvGrpSpPr>
        <p:cNvPr id="1" name=""/>
        <p:cNvGrpSpPr/>
        <p:nvPr/>
      </p:nvGrpSpPr>
      <p:grpSpPr>
        <a:xfrm>
          <a:off x="0" y="0"/>
          <a:ext cx="0" cy="0"/>
          <a:chOff x="0" y="0"/>
          <a:chExt cx="0" cy="0"/>
        </a:xfrm>
      </p:grpSpPr>
      <p:pic>
        <p:nvPicPr>
          <p:cNvPr id="5" name="Содержимое 4" descr="античная  литература.jpg"/>
          <p:cNvPicPr>
            <a:picLocks noGrp="1" noChangeAspect="1"/>
          </p:cNvPicPr>
          <p:nvPr>
            <p:ph sz="half" idx="1"/>
          </p:nvPr>
        </p:nvPicPr>
        <p:blipFill>
          <a:blip r:embed="rId2" cstate="print"/>
          <a:stretch>
            <a:fillRect/>
          </a:stretch>
        </p:blipFill>
        <p:spPr>
          <a:xfrm>
            <a:off x="571472" y="1071546"/>
            <a:ext cx="3257262" cy="4970938"/>
          </a:xfrm>
        </p:spPr>
      </p:pic>
      <p:sp>
        <p:nvSpPr>
          <p:cNvPr id="14" name="Содержимое 13"/>
          <p:cNvSpPr>
            <a:spLocks noGrp="1"/>
          </p:cNvSpPr>
          <p:nvPr>
            <p:ph sz="half" idx="2"/>
          </p:nvPr>
        </p:nvSpPr>
        <p:spPr>
          <a:xfrm>
            <a:off x="4214810" y="1071546"/>
            <a:ext cx="3429024" cy="5429288"/>
          </a:xfrm>
        </p:spPr>
        <p:txBody>
          <a:bodyPr>
            <a:normAutofit lnSpcReduction="10000"/>
          </a:bodyPr>
          <a:lstStyle/>
          <a:p>
            <a:pPr>
              <a:buNone/>
            </a:pPr>
            <a:r>
              <a:rPr lang="ru-RU" sz="1800" dirty="0" smtClean="0">
                <a:latin typeface="Georgia" pitchFamily="18" charset="0"/>
              </a:rPr>
              <a:t>           В книге представлены тексты древнегреческой литературы, иллюстрирующие важнейшие этапы ее развития: поэмы Гомера «Илиада» и «Одиссея»,произведения лирической поэзии </a:t>
            </a:r>
            <a:r>
              <a:rPr lang="en-US" sz="1800" dirty="0" smtClean="0">
                <a:latin typeface="Georgia" pitchFamily="18" charset="0"/>
              </a:rPr>
              <a:t>VII – VI </a:t>
            </a:r>
            <a:r>
              <a:rPr lang="ru-RU" sz="1800" dirty="0" smtClean="0">
                <a:latin typeface="Georgia" pitchFamily="18" charset="0"/>
              </a:rPr>
              <a:t>вв.до н.э.</a:t>
            </a:r>
            <a:r>
              <a:rPr lang="en-US" sz="1800" dirty="0" smtClean="0">
                <a:latin typeface="Georgia" pitchFamily="18" charset="0"/>
              </a:rPr>
              <a:t> </a:t>
            </a:r>
            <a:r>
              <a:rPr lang="ru-RU" sz="1800" dirty="0" smtClean="0">
                <a:latin typeface="Georgia" pitchFamily="18" charset="0"/>
              </a:rPr>
              <a:t>образцы классической драмы </a:t>
            </a:r>
            <a:r>
              <a:rPr lang="en-US" sz="1800" dirty="0" smtClean="0">
                <a:latin typeface="Georgia" pitchFamily="18" charset="0"/>
              </a:rPr>
              <a:t>V – IV </a:t>
            </a:r>
            <a:r>
              <a:rPr lang="ru-RU" sz="1800" dirty="0" smtClean="0">
                <a:latin typeface="Georgia" pitchFamily="18" charset="0"/>
              </a:rPr>
              <a:t>вв.до н.э. – (трагедии Эсхила, </a:t>
            </a:r>
            <a:r>
              <a:rPr lang="ru-RU" sz="1800" dirty="0" err="1" smtClean="0">
                <a:latin typeface="Georgia" pitchFamily="18" charset="0"/>
              </a:rPr>
              <a:t>Софокла</a:t>
            </a:r>
            <a:r>
              <a:rPr lang="ru-RU" sz="1800" dirty="0" smtClean="0">
                <a:latin typeface="Georgia" pitchFamily="18" charset="0"/>
              </a:rPr>
              <a:t>, </a:t>
            </a:r>
            <a:r>
              <a:rPr lang="ru-RU" sz="1800" dirty="0" err="1" smtClean="0">
                <a:latin typeface="Georgia" pitchFamily="18" charset="0"/>
              </a:rPr>
              <a:t>Еврипида;комедии</a:t>
            </a:r>
            <a:r>
              <a:rPr lang="ru-RU" sz="1800" dirty="0" smtClean="0">
                <a:latin typeface="Georgia" pitchFamily="18" charset="0"/>
              </a:rPr>
              <a:t> Аристофана и </a:t>
            </a:r>
            <a:r>
              <a:rPr lang="ru-RU" sz="1800" dirty="0" err="1" smtClean="0">
                <a:latin typeface="Georgia" pitchFamily="18" charset="0"/>
              </a:rPr>
              <a:t>Менандра</a:t>
            </a:r>
            <a:r>
              <a:rPr lang="ru-RU" sz="1800" dirty="0" smtClean="0">
                <a:latin typeface="Georgia" pitchFamily="18" charset="0"/>
              </a:rPr>
              <a:t>), памятники исторической (Фукидид) и эстетической (Аристотель)мысли, произведения эпохи эллинизма.</a:t>
            </a:r>
            <a:endParaRPr lang="ru-RU" sz="1800" dirty="0">
              <a:latin typeface="Georgia" pitchFamily="18" charset="0"/>
            </a:endParaRPr>
          </a:p>
        </p:txBody>
      </p:sp>
    </p:spTree>
  </p:cSld>
  <p:clrMapOvr>
    <a:masterClrMapping/>
  </p:clrMapOvr>
  <p:transition spd="med">
    <p:wheel spokes="8"/>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7" name="Содержимое 6" descr="1ч.JPG"/>
          <p:cNvPicPr>
            <a:picLocks noGrp="1" noChangeAspect="1"/>
          </p:cNvPicPr>
          <p:nvPr>
            <p:ph sz="half" idx="1"/>
          </p:nvPr>
        </p:nvPicPr>
        <p:blipFill>
          <a:blip r:embed="rId3" cstate="print"/>
          <a:stretch>
            <a:fillRect/>
          </a:stretch>
        </p:blipFill>
        <p:spPr>
          <a:xfrm>
            <a:off x="642910" y="928670"/>
            <a:ext cx="3495883" cy="5286412"/>
          </a:xfrm>
        </p:spPr>
      </p:pic>
      <p:sp>
        <p:nvSpPr>
          <p:cNvPr id="9" name="Содержимое 8"/>
          <p:cNvSpPr>
            <a:spLocks noGrp="1"/>
          </p:cNvSpPr>
          <p:nvPr>
            <p:ph sz="half" idx="2"/>
          </p:nvPr>
        </p:nvSpPr>
        <p:spPr>
          <a:xfrm>
            <a:off x="4500562" y="928670"/>
            <a:ext cx="4214842" cy="5197493"/>
          </a:xfrm>
        </p:spPr>
        <p:txBody>
          <a:bodyPr/>
          <a:lstStyle/>
          <a:p>
            <a:pPr algn="ctr">
              <a:buNone/>
            </a:pPr>
            <a:r>
              <a:rPr lang="ru-RU" dirty="0" smtClean="0">
                <a:latin typeface="Georgia" pitchFamily="18" charset="0"/>
              </a:rPr>
              <a:t>  «Искусство» №4</a:t>
            </a:r>
          </a:p>
          <a:p>
            <a:pPr algn="ctr">
              <a:buNone/>
            </a:pPr>
            <a:r>
              <a:rPr lang="ru-RU" dirty="0" smtClean="0">
                <a:latin typeface="Georgia" pitchFamily="18" charset="0"/>
              </a:rPr>
              <a:t>   Учебно-методическая газета для учителей МХК, Музыки и ИЗО.</a:t>
            </a:r>
          </a:p>
          <a:p>
            <a:pPr algn="ctr">
              <a:buNone/>
            </a:pPr>
            <a:r>
              <a:rPr lang="ru-RU" dirty="0" smtClean="0">
                <a:latin typeface="Georgia" pitchFamily="18" charset="0"/>
              </a:rPr>
              <a:t>    16 – 28 февраля     2007 г.</a:t>
            </a:r>
          </a:p>
          <a:p>
            <a:pPr algn="ctr">
              <a:buNone/>
            </a:pPr>
            <a:r>
              <a:rPr lang="ru-RU" dirty="0" smtClean="0">
                <a:latin typeface="Georgia" pitchFamily="18" charset="0"/>
              </a:rPr>
              <a:t>   Специальный выпуск</a:t>
            </a:r>
          </a:p>
          <a:p>
            <a:pPr algn="ctr">
              <a:buNone/>
            </a:pPr>
            <a:r>
              <a:rPr lang="ru-RU" dirty="0" smtClean="0">
                <a:latin typeface="Georgia" pitchFamily="18" charset="0"/>
              </a:rPr>
              <a:t>   «Древнегреческий</a:t>
            </a:r>
          </a:p>
          <a:p>
            <a:pPr algn="ctr">
              <a:buNone/>
            </a:pPr>
            <a:r>
              <a:rPr lang="ru-RU" dirty="0" smtClean="0">
                <a:latin typeface="Georgia" pitchFamily="18" charset="0"/>
              </a:rPr>
              <a:t>    театр».</a:t>
            </a:r>
            <a:endParaRPr lang="ru-RU" dirty="0">
              <a:latin typeface="Georgia" pitchFamily="18" charset="0"/>
            </a:endParaRPr>
          </a:p>
        </p:txBody>
      </p:sp>
    </p:spTree>
  </p:cSld>
  <p:clrMapOvr>
    <a:masterClrMapping/>
  </p:clrMapOvr>
  <p:transition spd="med">
    <p:wheel spokes="8"/>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4ч.JPG"/>
          <p:cNvPicPr>
            <a:picLocks noGrp="1" noChangeAspect="1"/>
          </p:cNvPicPr>
          <p:nvPr>
            <p:ph sz="half" idx="1"/>
          </p:nvPr>
        </p:nvPicPr>
        <p:blipFill>
          <a:blip r:embed="rId2" cstate="print"/>
          <a:stretch>
            <a:fillRect/>
          </a:stretch>
        </p:blipFill>
        <p:spPr>
          <a:xfrm>
            <a:off x="-1" y="0"/>
            <a:ext cx="9228569" cy="6858000"/>
          </a:xfrm>
        </p:spPr>
      </p:pic>
    </p:spTree>
  </p:cSld>
  <p:clrMapOvr>
    <a:masterClrMapping/>
  </p:clrMapOvr>
  <p:transition spd="med">
    <p:wheel spokes="8"/>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10800000" scaled="1"/>
          <a:tileRect/>
        </a:gradFill>
        <a:effectLst/>
      </p:bgPr>
    </p:bg>
    <p:spTree>
      <p:nvGrpSpPr>
        <p:cNvPr id="1" name=""/>
        <p:cNvGrpSpPr/>
        <p:nvPr/>
      </p:nvGrpSpPr>
      <p:grpSpPr>
        <a:xfrm>
          <a:off x="0" y="0"/>
          <a:ext cx="0" cy="0"/>
          <a:chOff x="0" y="0"/>
          <a:chExt cx="0" cy="0"/>
        </a:xfrm>
      </p:grpSpPr>
      <p:pic>
        <p:nvPicPr>
          <p:cNvPr id="5" name="Содержимое 4" descr="античная культура 001.jpg"/>
          <p:cNvPicPr>
            <a:picLocks noGrp="1" noChangeAspect="1"/>
          </p:cNvPicPr>
          <p:nvPr>
            <p:ph sz="half" idx="1"/>
          </p:nvPr>
        </p:nvPicPr>
        <p:blipFill>
          <a:blip r:embed="rId2" cstate="print"/>
          <a:stretch>
            <a:fillRect/>
          </a:stretch>
        </p:blipFill>
        <p:spPr>
          <a:xfrm>
            <a:off x="571472" y="1000108"/>
            <a:ext cx="3437291" cy="5197493"/>
          </a:xfrm>
        </p:spPr>
      </p:pic>
      <p:sp>
        <p:nvSpPr>
          <p:cNvPr id="4" name="Содержимое 3"/>
          <p:cNvSpPr>
            <a:spLocks noGrp="1"/>
          </p:cNvSpPr>
          <p:nvPr>
            <p:ph sz="half" idx="2"/>
          </p:nvPr>
        </p:nvSpPr>
        <p:spPr>
          <a:xfrm>
            <a:off x="4178808" y="785794"/>
            <a:ext cx="3822216" cy="5715040"/>
          </a:xfrm>
        </p:spPr>
        <p:txBody>
          <a:bodyPr>
            <a:normAutofit fontScale="92500"/>
          </a:bodyPr>
          <a:lstStyle/>
          <a:p>
            <a:pPr>
              <a:buNone/>
            </a:pPr>
            <a:r>
              <a:rPr lang="ru-RU" sz="1600" dirty="0" smtClean="0">
                <a:latin typeface="Georgia" pitchFamily="18" charset="0"/>
              </a:rPr>
              <a:t>             Словарь-справочник содержит свыше 800 статей по древнегреческой и римской литературе, театру, изобразительному искусству, философии, науке. Дается характеристика творчества античных поэтов и писателей, историков и ораторов, скульпторов и архитекторов, философов и деятелей науки; приводятся сведения о важнейших памятниках античной архитектуры, пластики и живописи, о понятиях и терминах из области античных литературных жанров и стихосложения, о реалиях театральных представлений. </a:t>
            </a:r>
          </a:p>
          <a:p>
            <a:pPr>
              <a:buNone/>
            </a:pPr>
            <a:r>
              <a:rPr lang="ru-RU" sz="1600" dirty="0" smtClean="0">
                <a:latin typeface="Georgia" pitchFamily="18" charset="0"/>
              </a:rPr>
              <a:t>               В Словаре-справочнике находят освещение также важнейшие исторические события и мифологические сюжеты, знание которых необходимо для понимания явлений античной культуры.</a:t>
            </a:r>
            <a:endParaRPr lang="ru-RU" sz="1600" dirty="0">
              <a:latin typeface="Georgia" pitchFamily="18" charset="0"/>
            </a:endParaRPr>
          </a:p>
        </p:txBody>
      </p:sp>
    </p:spTree>
  </p:cSld>
  <p:clrMapOvr>
    <a:masterClrMapping/>
  </p:clrMapOvr>
  <p:transition spd="med">
    <p:wheel spokes="8"/>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285720" y="428604"/>
            <a:ext cx="3691920" cy="5697559"/>
          </a:xfrm>
        </p:spPr>
        <p:txBody>
          <a:bodyPr>
            <a:normAutofit/>
          </a:bodyPr>
          <a:lstStyle/>
          <a:p>
            <a:pPr algn="r">
              <a:buNone/>
            </a:pPr>
            <a:r>
              <a:rPr lang="ru-RU" sz="1800" dirty="0" smtClean="0">
                <a:latin typeface="Georgia" pitchFamily="18" charset="0"/>
              </a:rPr>
              <a:t>    «Искусство Древней Греции» Людмилы Акимовой посвящена эллинскому искусству эпохи классики (</a:t>
            </a:r>
            <a:r>
              <a:rPr lang="en-US" sz="1800" dirty="0" smtClean="0">
                <a:latin typeface="Georgia" pitchFamily="18" charset="0"/>
              </a:rPr>
              <a:t>V-VI</a:t>
            </a:r>
            <a:r>
              <a:rPr lang="ru-RU" sz="1800" dirty="0" smtClean="0">
                <a:latin typeface="Georgia" pitchFamily="18" charset="0"/>
              </a:rPr>
              <a:t> вв.до н.э),от </a:t>
            </a:r>
            <a:r>
              <a:rPr lang="ru-RU" sz="1800" dirty="0" err="1" smtClean="0">
                <a:latin typeface="Georgia" pitchFamily="18" charset="0"/>
              </a:rPr>
              <a:t>Крития</a:t>
            </a:r>
            <a:r>
              <a:rPr lang="ru-RU" sz="1800" dirty="0" smtClean="0">
                <a:latin typeface="Georgia" pitchFamily="18" charset="0"/>
              </a:rPr>
              <a:t> и </a:t>
            </a:r>
            <a:r>
              <a:rPr lang="ru-RU" sz="1800" dirty="0" err="1" smtClean="0">
                <a:latin typeface="Georgia" pitchFamily="18" charset="0"/>
              </a:rPr>
              <a:t>Несиота</a:t>
            </a:r>
            <a:r>
              <a:rPr lang="ru-RU" sz="1800" dirty="0" smtClean="0">
                <a:latin typeface="Georgia" pitchFamily="18" charset="0"/>
              </a:rPr>
              <a:t> до поздних греческих стел и </a:t>
            </a:r>
            <a:r>
              <a:rPr lang="ru-RU" sz="1800" dirty="0" err="1" smtClean="0">
                <a:latin typeface="Georgia" pitchFamily="18" charset="0"/>
              </a:rPr>
              <a:t>танагрских</a:t>
            </a:r>
            <a:r>
              <a:rPr lang="ru-RU" sz="1800" dirty="0" smtClean="0">
                <a:latin typeface="Georgia" pitchFamily="18" charset="0"/>
              </a:rPr>
              <a:t> </a:t>
            </a:r>
            <a:r>
              <a:rPr lang="ru-RU" sz="1800" dirty="0" err="1" smtClean="0">
                <a:latin typeface="Georgia" pitchFamily="18" charset="0"/>
              </a:rPr>
              <a:t>статуэток.Рассматриваются</a:t>
            </a:r>
            <a:r>
              <a:rPr lang="ru-RU" sz="1800" dirty="0" smtClean="0">
                <a:latin typeface="Georgia" pitchFamily="18" charset="0"/>
              </a:rPr>
              <a:t> художественные концепции всех крупных мастеров Греции – архитекторов, ваятелей и </a:t>
            </a:r>
            <a:r>
              <a:rPr lang="ru-RU" sz="1800" dirty="0" err="1" smtClean="0">
                <a:latin typeface="Georgia" pitchFamily="18" charset="0"/>
              </a:rPr>
              <a:t>вазописцев</a:t>
            </a:r>
            <a:r>
              <a:rPr lang="ru-RU" sz="1800" dirty="0" smtClean="0">
                <a:latin typeface="Georgia" pitchFamily="18" charset="0"/>
              </a:rPr>
              <a:t>. Анализируется художественный процесс: эволюция стиля, структуры жанров, смысловой системы, поэтики и философии искусства. Книга снабжена богатым иллюстративным материалом.</a:t>
            </a:r>
            <a:endParaRPr lang="ru-RU" sz="1800" dirty="0">
              <a:latin typeface="Georgia" pitchFamily="18" charset="0"/>
            </a:endParaRPr>
          </a:p>
        </p:txBody>
      </p:sp>
      <p:pic>
        <p:nvPicPr>
          <p:cNvPr id="5" name="Содержимое 4" descr="искусство.jpg"/>
          <p:cNvPicPr>
            <a:picLocks noGrp="1" noChangeAspect="1"/>
          </p:cNvPicPr>
          <p:nvPr>
            <p:ph sz="half" idx="2"/>
          </p:nvPr>
        </p:nvPicPr>
        <p:blipFill>
          <a:blip r:embed="rId2" cstate="print"/>
          <a:stretch>
            <a:fillRect/>
          </a:stretch>
        </p:blipFill>
        <p:spPr>
          <a:xfrm>
            <a:off x="4579534" y="430034"/>
            <a:ext cx="3421490" cy="5696129"/>
          </a:xfrm>
        </p:spPr>
      </p:pic>
    </p:spTree>
  </p:cSld>
  <p:clrMapOvr>
    <a:masterClrMapping/>
  </p:clrMapOvr>
  <p:transition spd="med">
    <p:wheel spokes="8"/>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1">
                <a:lumMod val="40000"/>
                <a:lumOff val="60000"/>
              </a:schemeClr>
            </a:gs>
            <a:gs pos="13000">
              <a:srgbClr val="F8B049"/>
            </a:gs>
            <a:gs pos="21001">
              <a:srgbClr val="F8B049"/>
            </a:gs>
            <a:gs pos="63000">
              <a:srgbClr val="FEE7F2"/>
            </a:gs>
            <a:gs pos="67000">
              <a:srgbClr val="F952A0"/>
            </a:gs>
            <a:gs pos="69000">
              <a:srgbClr val="C50849"/>
            </a:gs>
            <a:gs pos="82001">
              <a:srgbClr val="B43E85"/>
            </a:gs>
            <a:gs pos="100000">
              <a:srgbClr val="F8B049"/>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4786314" y="500042"/>
            <a:ext cx="4000528" cy="6143668"/>
          </a:xfrm>
        </p:spPr>
        <p:txBody>
          <a:bodyPr>
            <a:normAutofit fontScale="92500"/>
          </a:bodyPr>
          <a:lstStyle/>
          <a:p>
            <a:pPr>
              <a:buNone/>
            </a:pPr>
            <a:r>
              <a:rPr lang="ru-RU" sz="1600" dirty="0" smtClean="0">
                <a:latin typeface="Georgia" pitchFamily="18" charset="0"/>
              </a:rPr>
              <a:t>               Настоящая книга представляет собой перевод сочинения известного голландского математика </a:t>
            </a:r>
            <a:r>
              <a:rPr lang="ru-RU" sz="1600" dirty="0" err="1" smtClean="0">
                <a:latin typeface="Georgia" pitchFamily="18" charset="0"/>
              </a:rPr>
              <a:t>Б.Л.ван</a:t>
            </a:r>
            <a:r>
              <a:rPr lang="ru-RU" sz="1600" dirty="0" smtClean="0">
                <a:latin typeface="Georgia" pitchFamily="18" charset="0"/>
              </a:rPr>
              <a:t> </a:t>
            </a:r>
            <a:r>
              <a:rPr lang="ru-RU" sz="1600" dirty="0" err="1" smtClean="0">
                <a:latin typeface="Georgia" pitchFamily="18" charset="0"/>
              </a:rPr>
              <a:t>дер</a:t>
            </a:r>
            <a:r>
              <a:rPr lang="ru-RU" sz="1600" dirty="0" smtClean="0">
                <a:latin typeface="Georgia" pitchFamily="18" charset="0"/>
              </a:rPr>
              <a:t> </a:t>
            </a:r>
            <a:r>
              <a:rPr lang="ru-RU" sz="1600" dirty="0" err="1" smtClean="0">
                <a:latin typeface="Georgia" pitchFamily="18" charset="0"/>
              </a:rPr>
              <a:t>Вардена</a:t>
            </a:r>
            <a:r>
              <a:rPr lang="ru-RU" sz="1600" dirty="0" smtClean="0">
                <a:latin typeface="Georgia" pitchFamily="18" charset="0"/>
              </a:rPr>
              <a:t> (1903-1996) по истории математики Древнего мира. Автор рисует картину становления и развития арифметики, геометрии и других математических дисциплин в Древнем Египте, Вавилоне и Греции. Ван </a:t>
            </a:r>
            <a:r>
              <a:rPr lang="ru-RU" sz="1600" dirty="0" err="1" smtClean="0">
                <a:latin typeface="Georgia" pitchFamily="18" charset="0"/>
              </a:rPr>
              <a:t>дер</a:t>
            </a:r>
            <a:r>
              <a:rPr lang="ru-RU" sz="1600" dirty="0" smtClean="0">
                <a:latin typeface="Georgia" pitchFamily="18" charset="0"/>
              </a:rPr>
              <a:t> Верден рассматривает много интересных проблем, но основная цель книги, по его мнению, состоит в том, чтобы показать: каким образом Фалес и Пифагор, исходя из вавилонской математики, придали ей совершенно другой, специфически греческий характер; как в школе пифагорейцев и вне ее математика  с появлением все более строгих требований логики все больше и больше развивалась; каким образом математика трудами </a:t>
            </a:r>
            <a:r>
              <a:rPr lang="ru-RU" sz="1600" dirty="0" err="1" smtClean="0">
                <a:latin typeface="Georgia" pitchFamily="18" charset="0"/>
              </a:rPr>
              <a:t>Теэтета</a:t>
            </a:r>
            <a:r>
              <a:rPr lang="ru-RU" sz="1600" dirty="0" smtClean="0">
                <a:latin typeface="Georgia" pitchFamily="18" charset="0"/>
              </a:rPr>
              <a:t> и </a:t>
            </a:r>
            <a:r>
              <a:rPr lang="ru-RU" sz="1600" dirty="0" err="1" smtClean="0">
                <a:latin typeface="Georgia" pitchFamily="18" charset="0"/>
              </a:rPr>
              <a:t>Евдокса</a:t>
            </a:r>
            <a:r>
              <a:rPr lang="ru-RU" sz="1600" dirty="0" smtClean="0">
                <a:latin typeface="Georgia" pitchFamily="18" charset="0"/>
              </a:rPr>
              <a:t>, друзей Платона, была приведена к той высшей степени совершенства, красоты и точности, которую мы можем увидеть в «Началах» Евклида.</a:t>
            </a:r>
            <a:endParaRPr lang="ru-RU" sz="1600" dirty="0">
              <a:latin typeface="Georgia" pitchFamily="18" charset="0"/>
            </a:endParaRPr>
          </a:p>
        </p:txBody>
      </p:sp>
      <p:pic>
        <p:nvPicPr>
          <p:cNvPr id="5" name="Содержимое 4" descr="пробуждающаяся наука.jpg"/>
          <p:cNvPicPr>
            <a:picLocks noGrp="1" noChangeAspect="1"/>
          </p:cNvPicPr>
          <p:nvPr>
            <p:ph sz="half" idx="2"/>
          </p:nvPr>
        </p:nvPicPr>
        <p:blipFill>
          <a:blip r:embed="rId2" cstate="print"/>
          <a:stretch>
            <a:fillRect/>
          </a:stretch>
        </p:blipFill>
        <p:spPr>
          <a:xfrm>
            <a:off x="642910" y="500042"/>
            <a:ext cx="3827385" cy="5626121"/>
          </a:xfrm>
        </p:spPr>
      </p:pic>
    </p:spTree>
  </p:cSld>
  <p:clrMapOvr>
    <a:masterClrMapping/>
  </p:clrMapOvr>
  <p:transition spd="med">
    <p:wheel spokes="8"/>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8488C4"/>
            </a:gs>
            <a:gs pos="53000">
              <a:srgbClr val="D4DEFF"/>
            </a:gs>
            <a:gs pos="83000">
              <a:srgbClr val="D4DEFF"/>
            </a:gs>
            <a:gs pos="100000">
              <a:srgbClr val="96AB94"/>
            </a:gs>
          </a:gsLst>
          <a:lin ang="8100000" scaled="1"/>
          <a:tileRect/>
        </a:grad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285720" y="0"/>
            <a:ext cx="8572560" cy="7072338"/>
          </a:xfrm>
        </p:spPr>
        <p:txBody>
          <a:bodyPr>
            <a:normAutofit fontScale="40000" lnSpcReduction="20000"/>
          </a:bodyPr>
          <a:lstStyle/>
          <a:p>
            <a:pPr>
              <a:buNone/>
            </a:pPr>
            <a:r>
              <a:rPr lang="ru-RU" sz="4200" b="1" i="1" dirty="0" smtClean="0">
                <a:latin typeface="Georgia" pitchFamily="18" charset="0"/>
              </a:rPr>
              <a:t>                        </a:t>
            </a:r>
          </a:p>
          <a:p>
            <a:pPr>
              <a:buNone/>
            </a:pPr>
            <a:r>
              <a:rPr lang="ru-RU" sz="4200" b="1" i="1" dirty="0" smtClean="0">
                <a:latin typeface="Georgia" pitchFamily="18" charset="0"/>
              </a:rPr>
              <a:t>                           </a:t>
            </a:r>
            <a:r>
              <a:rPr lang="ru-RU" sz="4200" b="1" i="1" u="sng" dirty="0" smtClean="0">
                <a:latin typeface="Georgia" pitchFamily="18" charset="0"/>
              </a:rPr>
              <a:t>Как математика стала настоящей наукой.</a:t>
            </a:r>
            <a:endParaRPr lang="ru-RU" sz="4200" u="sng" dirty="0" smtClean="0">
              <a:latin typeface="Georgia" pitchFamily="18" charset="0"/>
            </a:endParaRPr>
          </a:p>
          <a:p>
            <a:pPr>
              <a:buNone/>
            </a:pPr>
            <a:r>
              <a:rPr lang="ru-RU" sz="2900" dirty="0" smtClean="0">
                <a:latin typeface="Georgia" pitchFamily="18" charset="0"/>
              </a:rPr>
              <a:t>       	</a:t>
            </a:r>
          </a:p>
          <a:p>
            <a:pPr>
              <a:buNone/>
            </a:pPr>
            <a:r>
              <a:rPr lang="ru-RU" sz="2900" dirty="0" smtClean="0">
                <a:latin typeface="Georgia" pitchFamily="18" charset="0"/>
              </a:rPr>
              <a:t>		</a:t>
            </a:r>
            <a:r>
              <a:rPr lang="ru-RU" sz="4000" dirty="0" smtClean="0">
                <a:latin typeface="Georgia" pitchFamily="18" charset="0"/>
              </a:rPr>
              <a:t>И в Египте, и в Вавилоне числами пользовались в основном для решения практических задач. Число было полезным орудием, не более того. Если вавилонскому математику надо было умножить какое-нибудь число на 15, он брал таблицы умножения на 3 и на 5, сначала по первой таблице умножал число на 3, а потом по второй умножал полученный результат на 5. Ему и в голову не приходило заинтересоваться, чем же отличаются числа 3 и 5 от числа 15. Теории простых и составных чисел ни у египтян, ни у вавилонян не было.</a:t>
            </a:r>
          </a:p>
          <a:p>
            <a:pPr>
              <a:buNone/>
            </a:pPr>
            <a:r>
              <a:rPr lang="ru-RU" sz="4000" dirty="0" smtClean="0">
                <a:latin typeface="Georgia" pitchFamily="18" charset="0"/>
              </a:rPr>
              <a:t>       	Положение изменилось, когда математикой занялись греки. В их руках математика из ремесла превратилась в науку. Настоящей наукой математика стала только у древних греков, это был удивительный талантливый народ, у которого учатся многому даже сейчас, тысячи лет спустя.</a:t>
            </a:r>
          </a:p>
          <a:p>
            <a:pPr>
              <a:buNone/>
            </a:pPr>
            <a:r>
              <a:rPr lang="ru-RU" sz="4000" dirty="0" smtClean="0">
                <a:latin typeface="Georgia" pitchFamily="18" charset="0"/>
              </a:rPr>
              <a:t>       Греческие племена стали селиться на северных и восточных берегах Средиземного моря около 4 тысяч лет тому назад.</a:t>
            </a:r>
          </a:p>
          <a:p>
            <a:pPr>
              <a:buNone/>
            </a:pPr>
            <a:r>
              <a:rPr lang="ru-RU" sz="4000" dirty="0" smtClean="0">
                <a:latin typeface="Georgia" pitchFamily="18" charset="0"/>
              </a:rPr>
              <a:t>       	А знаете, почему греки обогнали в математике все другие народы? Потому, что они хорошо умели спорить. Чем же споры могут помочь науке? Древние Греки считали, что спор помогает найти самое лучшее, самое правильное решение. Они даже придумали такое изречение: «В споре рождается истина». И в науке греки стали поступать так же, как на народном собрании. Они не просто заучивали правила, а доискивались причины: почему правильно делать так, а не иначе. Каждое правило греческие математики старались объяснить, доказать, что оно верное. Они спорили друг с другом, рассуждали, старались найти в рассуждениях ошибки.</a:t>
            </a:r>
          </a:p>
          <a:p>
            <a:pPr>
              <a:buNone/>
            </a:pPr>
            <a:r>
              <a:rPr lang="ru-RU" sz="4000" dirty="0" smtClean="0">
                <a:latin typeface="Georgia" pitchFamily="18" charset="0"/>
              </a:rPr>
              <a:t>       Докажут одно правило – рассуждения ведут к другому, более сложному, потом - к третьему, к четвертому. Из правил складывались законы, а из законов – наука математика.</a:t>
            </a:r>
          </a:p>
          <a:p>
            <a:pPr>
              <a:buNone/>
            </a:pPr>
            <a:r>
              <a:rPr lang="ru-RU" sz="4000" dirty="0" smtClean="0">
                <a:latin typeface="Georgia" pitchFamily="18" charset="0"/>
              </a:rPr>
              <a:t> 		Едва родившись, греческая математика сразу семимильными шагами пошла вперед. Ей помогали чудесные сапоги скороходы, которых раньше у других народов не было. Они назывались «рассуждение» и «доказательство».</a:t>
            </a:r>
          </a:p>
          <a:p>
            <a:pPr>
              <a:buNone/>
            </a:pPr>
            <a:r>
              <a:rPr lang="ru-RU" dirty="0" smtClean="0"/>
              <a:t/>
            </a:r>
            <a:br>
              <a:rPr lang="ru-RU" dirty="0" smtClean="0"/>
            </a:br>
            <a:endParaRPr lang="ru-RU" dirty="0" smtClean="0"/>
          </a:p>
          <a:p>
            <a:pPr>
              <a:buNone/>
            </a:pPr>
            <a:endParaRPr lang="ru-RU" dirty="0"/>
          </a:p>
        </p:txBody>
      </p:sp>
    </p:spTree>
  </p:cSld>
  <p:clrMapOvr>
    <a:masterClrMapping/>
  </p:clrMapOvr>
  <p:transition spd="med">
    <p:wheel spokes="8"/>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gradFill>
          <a:gsLst>
            <a:gs pos="0">
              <a:srgbClr val="CCCCFF"/>
            </a:gs>
            <a:gs pos="17999">
              <a:srgbClr val="99CCFF"/>
            </a:gs>
            <a:gs pos="36000">
              <a:srgbClr val="9966FF"/>
            </a:gs>
            <a:gs pos="61000">
              <a:srgbClr val="CC99FF"/>
            </a:gs>
            <a:gs pos="82001">
              <a:srgbClr val="99CCFF"/>
            </a:gs>
            <a:gs pos="100000">
              <a:srgbClr val="CCCCFF"/>
            </a:gs>
          </a:gsLst>
          <a:lin ang="3600000" scaled="0"/>
        </a:gradFill>
        <a:effectLst/>
      </p:bgPr>
    </p:bg>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357158" y="928670"/>
            <a:ext cx="4000528" cy="5643602"/>
          </a:xfrm>
        </p:spPr>
        <p:txBody>
          <a:bodyPr>
            <a:normAutofit fontScale="77500" lnSpcReduction="20000"/>
          </a:bodyPr>
          <a:lstStyle/>
          <a:p>
            <a:pPr algn="ctr">
              <a:buNone/>
            </a:pPr>
            <a:r>
              <a:rPr lang="ru-RU" sz="2000" dirty="0" smtClean="0">
                <a:latin typeface="Georgia" pitchFamily="18" charset="0"/>
              </a:rPr>
              <a:t>      Книга является дополнением к комплексу учебников серии «Математика в техническом университете» и знакомит читателя с основными фрагментами истории становления современной математики. В ее основу положены лекции по курсам «Введение в специальность» и «История математики»,читаемые автором студентам МГТУ им.Баумана, обучающимся по специальности «Прикладная математика». В первой части книги основное внимание уделено биографиям творцов математики и тех мыслителей, чьи идеи оказали решающее влияние на развитие этой науки. Во второй части изложена история некоторых основных математических понятий и идей.</a:t>
            </a:r>
          </a:p>
          <a:p>
            <a:pPr algn="ctr">
              <a:buNone/>
            </a:pPr>
            <a:r>
              <a:rPr lang="ru-RU" sz="2000" dirty="0" smtClean="0">
                <a:latin typeface="Georgia" pitchFamily="18" charset="0"/>
              </a:rPr>
              <a:t>      Для студентов технических вузов и учителей математики, а также всех, интересующихся историей науки.</a:t>
            </a:r>
            <a:endParaRPr lang="ru-RU" sz="2000" dirty="0">
              <a:latin typeface="Georgia" pitchFamily="18" charset="0"/>
            </a:endParaRPr>
          </a:p>
        </p:txBody>
      </p:sp>
      <p:pic>
        <p:nvPicPr>
          <p:cNvPr id="5" name="Содержимое 4" descr="древняя математика.jpg"/>
          <p:cNvPicPr>
            <a:picLocks noGrp="1" noChangeAspect="1"/>
          </p:cNvPicPr>
          <p:nvPr>
            <p:ph sz="half" idx="2"/>
          </p:nvPr>
        </p:nvPicPr>
        <p:blipFill>
          <a:blip r:embed="rId2" cstate="print"/>
          <a:stretch>
            <a:fillRect/>
          </a:stretch>
        </p:blipFill>
        <p:spPr>
          <a:xfrm>
            <a:off x="4857752" y="1000108"/>
            <a:ext cx="3786214" cy="4831291"/>
          </a:xfrm>
        </p:spPr>
      </p:pic>
    </p:spTree>
  </p:cSld>
  <p:clrMapOvr>
    <a:masterClrMapping/>
  </p:clrMapOvr>
  <p:transition spd="med">
    <p:wheel spokes="8"/>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Содержимое 6" descr="цитата2корфу.bmp"/>
          <p:cNvPicPr>
            <a:picLocks noGrp="1" noChangeAspect="1"/>
          </p:cNvPicPr>
          <p:nvPr>
            <p:ph sz="half" idx="1"/>
          </p:nvPr>
        </p:nvPicPr>
        <p:blipFill>
          <a:blip r:embed="rId2"/>
          <a:stretch>
            <a:fillRect/>
          </a:stretch>
        </p:blipFill>
        <p:spPr>
          <a:xfrm>
            <a:off x="0" y="0"/>
            <a:ext cx="9143999" cy="6858000"/>
          </a:xfrm>
        </p:spPr>
      </p:pic>
    </p:spTree>
  </p:cSld>
  <p:clrMapOvr>
    <a:masterClrMapping/>
  </p:clrMapOvr>
  <p:transition spd="med">
    <p:wheel spokes="8"/>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lstStyle/>
          <a:p>
            <a:endParaRPr lang="ru-RU"/>
          </a:p>
        </p:txBody>
      </p:sp>
      <p:pic>
        <p:nvPicPr>
          <p:cNvPr id="10" name="Содержимое 9" descr="карта.jpg"/>
          <p:cNvPicPr>
            <a:picLocks noGrp="1" noChangeAspect="1"/>
          </p:cNvPicPr>
          <p:nvPr>
            <p:ph idx="1"/>
          </p:nvPr>
        </p:nvPicPr>
        <p:blipFill>
          <a:blip r:embed="rId2"/>
          <a:stretch>
            <a:fillRect/>
          </a:stretch>
        </p:blipFill>
        <p:spPr>
          <a:xfrm>
            <a:off x="-97249" y="-44914"/>
            <a:ext cx="9281229" cy="6902914"/>
          </a:xfrm>
        </p:spPr>
      </p:pic>
    </p:spTree>
  </p:cSld>
  <p:clrMapOvr>
    <a:masterClrMapping/>
  </p:clrMapOvr>
  <p:transition spd="med">
    <p:wheel spokes="8"/>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2ч.JPG"/>
          <p:cNvPicPr>
            <a:picLocks noGrp="1" noChangeAspect="1"/>
          </p:cNvPicPr>
          <p:nvPr>
            <p:ph idx="1"/>
          </p:nvPr>
        </p:nvPicPr>
        <p:blipFill>
          <a:blip r:embed="rId2" cstate="print"/>
          <a:stretch>
            <a:fillRect/>
          </a:stretch>
        </p:blipFill>
        <p:spPr>
          <a:xfrm>
            <a:off x="-214346" y="0"/>
            <a:ext cx="9358346" cy="6858000"/>
          </a:xfrm>
        </p:spPr>
      </p:pic>
    </p:spTree>
  </p:cSld>
  <p:clrMapOvr>
    <a:masterClrMapping/>
  </p:clrMapOvr>
  <p:transition spd="med">
    <p:wheel spokes="8"/>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 name="Содержимое 7" descr="военное искусство2.jpg"/>
          <p:cNvPicPr>
            <a:picLocks noGrp="1" noChangeAspect="1"/>
          </p:cNvPicPr>
          <p:nvPr>
            <p:ph sz="half" idx="1"/>
          </p:nvPr>
        </p:nvPicPr>
        <p:blipFill>
          <a:blip r:embed="rId3" cstate="print"/>
          <a:stretch>
            <a:fillRect/>
          </a:stretch>
        </p:blipFill>
        <p:spPr>
          <a:xfrm>
            <a:off x="714348" y="1000108"/>
            <a:ext cx="4119273" cy="5249561"/>
          </a:xfrm>
        </p:spPr>
      </p:pic>
      <p:sp>
        <p:nvSpPr>
          <p:cNvPr id="7" name="Содержимое 6"/>
          <p:cNvSpPr>
            <a:spLocks noGrp="1"/>
          </p:cNvSpPr>
          <p:nvPr>
            <p:ph sz="half" idx="2"/>
          </p:nvPr>
        </p:nvSpPr>
        <p:spPr>
          <a:xfrm>
            <a:off x="4929190" y="1000108"/>
            <a:ext cx="3500462" cy="5429288"/>
          </a:xfrm>
        </p:spPr>
        <p:txBody>
          <a:bodyPr>
            <a:normAutofit fontScale="77500" lnSpcReduction="20000"/>
          </a:bodyPr>
          <a:lstStyle/>
          <a:p>
            <a:pPr>
              <a:buNone/>
            </a:pPr>
            <a:r>
              <a:rPr lang="ru-RU" dirty="0" smtClean="0"/>
              <a:t> 		</a:t>
            </a:r>
            <a:r>
              <a:rPr lang="ru-RU" dirty="0" smtClean="0">
                <a:latin typeface="Georgia" pitchFamily="18" charset="0"/>
              </a:rPr>
              <a:t>Перу </a:t>
            </a:r>
            <a:r>
              <a:rPr lang="ru-RU" dirty="0" err="1" smtClean="0">
                <a:latin typeface="Georgia" pitchFamily="18" charset="0"/>
              </a:rPr>
              <a:t>П.Коннолли</a:t>
            </a:r>
            <a:r>
              <a:rPr lang="ru-RU" dirty="0" smtClean="0">
                <a:latin typeface="Georgia" pitchFamily="18" charset="0"/>
              </a:rPr>
              <a:t> принадлежат три работы, посвященные армии и вооружению античных времен. Его труды стали существенным вкладом в историческую науку и способствовали развитию широкого интереса к этой увлекательной теме.</a:t>
            </a:r>
          </a:p>
          <a:p>
            <a:pPr>
              <a:buNone/>
            </a:pPr>
            <a:r>
              <a:rPr lang="ru-RU" dirty="0" smtClean="0">
                <a:latin typeface="Georgia" pitchFamily="18" charset="0"/>
              </a:rPr>
              <a:t>    		Питер </a:t>
            </a:r>
            <a:r>
              <a:rPr lang="ru-RU" dirty="0" err="1" smtClean="0">
                <a:latin typeface="Georgia" pitchFamily="18" charset="0"/>
              </a:rPr>
              <a:t>Коннолли</a:t>
            </a:r>
            <a:r>
              <a:rPr lang="ru-RU" dirty="0" smtClean="0">
                <a:latin typeface="Georgia" pitchFamily="18" charset="0"/>
              </a:rPr>
              <a:t> представляет общий исторический обзор со времен ранней Греции и до падения Римской империи.</a:t>
            </a:r>
            <a:endParaRPr lang="ru-RU" dirty="0"/>
          </a:p>
        </p:txBody>
      </p:sp>
    </p:spTree>
  </p:cSld>
  <p:clrMapOvr>
    <a:masterClrMapping/>
  </p:clrMapOvr>
  <p:transition spd="med">
    <p:wheel spokes="8"/>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571472" y="785794"/>
            <a:ext cx="3406168" cy="5340369"/>
          </a:xfrm>
        </p:spPr>
        <p:txBody>
          <a:bodyPr>
            <a:normAutofit fontScale="77500" lnSpcReduction="20000"/>
          </a:bodyPr>
          <a:lstStyle/>
          <a:p>
            <a:pPr>
              <a:buNone/>
            </a:pPr>
            <a:r>
              <a:rPr lang="ru-RU" dirty="0" smtClean="0">
                <a:latin typeface="Georgia" pitchFamily="18" charset="0"/>
              </a:rPr>
              <a:t>    	     Книга посвящена истории, организации, вооружению, тактике и традициям греческих армий </a:t>
            </a:r>
            <a:r>
              <a:rPr lang="en-US" dirty="0" smtClean="0">
                <a:latin typeface="Georgia" pitchFamily="18" charset="0"/>
              </a:rPr>
              <a:t>VI-IV </a:t>
            </a:r>
            <a:r>
              <a:rPr lang="ru-RU" dirty="0" smtClean="0">
                <a:latin typeface="Georgia" pitchFamily="18" charset="0"/>
              </a:rPr>
              <a:t>вв.до н.э. Издание включает цветные иллюстрации, отражающие особенности вооружения и одежды воинов периода наивысшего могущества античной Греции.</a:t>
            </a:r>
          </a:p>
          <a:p>
            <a:pPr>
              <a:buNone/>
            </a:pPr>
            <a:r>
              <a:rPr lang="ru-RU" dirty="0" smtClean="0">
                <a:latin typeface="Georgia" pitchFamily="18" charset="0"/>
              </a:rPr>
              <a:t>         Адресовано широкому кругу читателей.</a:t>
            </a:r>
            <a:endParaRPr lang="ru-RU" dirty="0">
              <a:latin typeface="Georgia" pitchFamily="18" charset="0"/>
            </a:endParaRPr>
          </a:p>
        </p:txBody>
      </p:sp>
      <p:pic>
        <p:nvPicPr>
          <p:cNvPr id="5" name="Содержимое 4" descr="мифы греции.jpg"/>
          <p:cNvPicPr>
            <a:picLocks noGrp="1" noChangeAspect="1"/>
          </p:cNvPicPr>
          <p:nvPr>
            <p:ph sz="half" idx="2"/>
          </p:nvPr>
        </p:nvPicPr>
        <p:blipFill>
          <a:blip r:embed="rId3" cstate="print"/>
          <a:stretch>
            <a:fillRect/>
          </a:stretch>
        </p:blipFill>
        <p:spPr>
          <a:xfrm>
            <a:off x="4714876" y="743628"/>
            <a:ext cx="4000528" cy="5425097"/>
          </a:xfrm>
        </p:spPr>
      </p:pic>
    </p:spTree>
  </p:cSld>
  <p:clrMapOvr>
    <a:masterClrMapping/>
  </p:clrMapOvr>
  <p:transition spd="med">
    <p:wheel spokes="8"/>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DDEBCF"/>
            </a:gs>
            <a:gs pos="50000">
              <a:srgbClr val="9CB86E"/>
            </a:gs>
            <a:gs pos="100000">
              <a:srgbClr val="156B13"/>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6" name="Содержимое 5" descr="Военное искусство.jpg"/>
          <p:cNvPicPr>
            <a:picLocks noGrp="1" noChangeAspect="1"/>
          </p:cNvPicPr>
          <p:nvPr>
            <p:ph sz="half" idx="1"/>
          </p:nvPr>
        </p:nvPicPr>
        <p:blipFill>
          <a:blip r:embed="rId2" cstate="print"/>
          <a:stretch>
            <a:fillRect/>
          </a:stretch>
        </p:blipFill>
        <p:spPr>
          <a:xfrm>
            <a:off x="602228" y="928670"/>
            <a:ext cx="3469706" cy="5197493"/>
          </a:xfrm>
        </p:spPr>
      </p:pic>
      <p:sp>
        <p:nvSpPr>
          <p:cNvPr id="4" name="Содержимое 3"/>
          <p:cNvSpPr>
            <a:spLocks noGrp="1"/>
          </p:cNvSpPr>
          <p:nvPr>
            <p:ph sz="half" idx="2"/>
          </p:nvPr>
        </p:nvSpPr>
        <p:spPr>
          <a:xfrm>
            <a:off x="4572000" y="714356"/>
            <a:ext cx="3786214" cy="5929354"/>
          </a:xfrm>
        </p:spPr>
        <p:txBody>
          <a:bodyPr>
            <a:normAutofit fontScale="85000" lnSpcReduction="10000"/>
          </a:bodyPr>
          <a:lstStyle/>
          <a:p>
            <a:pPr>
              <a:buNone/>
            </a:pPr>
            <a:r>
              <a:rPr lang="ru-RU" sz="1800" dirty="0" smtClean="0">
                <a:latin typeface="Georgia" pitchFamily="18" charset="0"/>
              </a:rPr>
              <a:t>     	        </a:t>
            </a:r>
          </a:p>
          <a:p>
            <a:pPr>
              <a:buNone/>
            </a:pPr>
            <a:r>
              <a:rPr lang="ru-RU" sz="1800" dirty="0" smtClean="0">
                <a:latin typeface="Georgia" pitchFamily="18" charset="0"/>
              </a:rPr>
              <a:t>             Сборник посвящен военному искусству в период античности и раннего Средневековья. От Перикла и </a:t>
            </a:r>
            <a:r>
              <a:rPr lang="ru-RU" sz="1800" dirty="0" err="1" smtClean="0">
                <a:latin typeface="Georgia" pitchFamily="18" charset="0"/>
              </a:rPr>
              <a:t>фиванского</a:t>
            </a:r>
            <a:r>
              <a:rPr lang="ru-RU" sz="1800" dirty="0" smtClean="0">
                <a:latin typeface="Georgia" pitchFamily="18" charset="0"/>
              </a:rPr>
              <a:t> «священного отряда» – к Александру Македонскому и его походам, которые привели к созданию первой в истории цивилизации евро-атлантической империи. От увязнувших в междоусобицах диадохов – к горделивой поступи римских легионов, покоривших Ойкумену и подчинивших ее власти Вечного города. От Рима первого – к Риму второму, то есть  к Византии, унаследовавшей от своего западного «прародителя» стремление к мировому господству…</a:t>
            </a:r>
          </a:p>
          <a:p>
            <a:pPr>
              <a:buNone/>
            </a:pPr>
            <a:r>
              <a:rPr lang="ru-RU" sz="1800" dirty="0" smtClean="0">
                <a:latin typeface="Georgia" pitchFamily="18" charset="0"/>
              </a:rPr>
              <a:t>              Публикуемые сочинения наиболее известных греческих, римских и византийских авторов позволят читателю получить из «первых рук» сведения о различных сторонах ведения войны в древности.</a:t>
            </a:r>
            <a:endParaRPr lang="ru-RU" sz="1800" dirty="0">
              <a:latin typeface="Georgia" pitchFamily="18" charset="0"/>
            </a:endParaRPr>
          </a:p>
        </p:txBody>
      </p:sp>
    </p:spTree>
  </p:cSld>
  <p:clrMapOvr>
    <a:masterClrMapping/>
  </p:clrMapOvr>
  <p:transition spd="med">
    <p:wheel spokes="8"/>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a:blip r:embed="rId2">
            <a:alphaModFix amt="86000"/>
          </a:blip>
          <a:tile tx="0" ty="0" sx="100000" sy="100000" flip="none" algn="tl"/>
        </a:blipFill>
        <a:effectLst/>
      </p:bgPr>
    </p:bg>
    <p:spTree>
      <p:nvGrpSpPr>
        <p:cNvPr id="1" name=""/>
        <p:cNvGrpSpPr/>
        <p:nvPr/>
      </p:nvGrpSpPr>
      <p:grpSpPr>
        <a:xfrm>
          <a:off x="0" y="0"/>
          <a:ext cx="0" cy="0"/>
          <a:chOff x="0" y="0"/>
          <a:chExt cx="0" cy="0"/>
        </a:xfrm>
      </p:grpSpPr>
      <p:pic>
        <p:nvPicPr>
          <p:cNvPr id="5" name="Содержимое 4" descr="герои греции в войне и мире.jpg"/>
          <p:cNvPicPr>
            <a:picLocks noGrp="1" noChangeAspect="1"/>
          </p:cNvPicPr>
          <p:nvPr>
            <p:ph sz="half" idx="1"/>
          </p:nvPr>
        </p:nvPicPr>
        <p:blipFill>
          <a:blip r:embed="rId3" cstate="print"/>
          <a:stretch>
            <a:fillRect/>
          </a:stretch>
        </p:blipFill>
        <p:spPr>
          <a:xfrm>
            <a:off x="5214942" y="857232"/>
            <a:ext cx="3286148" cy="5054617"/>
          </a:xfrm>
        </p:spPr>
      </p:pic>
      <p:sp>
        <p:nvSpPr>
          <p:cNvPr id="4" name="Содержимое 3"/>
          <p:cNvSpPr>
            <a:spLocks noGrp="1"/>
          </p:cNvSpPr>
          <p:nvPr>
            <p:ph sz="half" idx="2"/>
          </p:nvPr>
        </p:nvSpPr>
        <p:spPr>
          <a:xfrm>
            <a:off x="500034" y="857232"/>
            <a:ext cx="3857652" cy="5357850"/>
          </a:xfrm>
        </p:spPr>
        <p:txBody>
          <a:bodyPr>
            <a:normAutofit fontScale="85000" lnSpcReduction="20000"/>
          </a:bodyPr>
          <a:lstStyle/>
          <a:p>
            <a:pPr algn="ctr">
              <a:buNone/>
            </a:pPr>
            <a:r>
              <a:rPr lang="ru-RU" dirty="0" smtClean="0"/>
              <a:t>   </a:t>
            </a:r>
            <a:r>
              <a:rPr lang="ru-RU" dirty="0" smtClean="0">
                <a:latin typeface="Georgia" pitchFamily="18" charset="0"/>
              </a:rPr>
              <a:t>История Греции в биографиях </a:t>
            </a:r>
            <a:r>
              <a:rPr lang="ru-RU" dirty="0" err="1" smtClean="0">
                <a:latin typeface="Georgia" pitchFamily="18" charset="0"/>
              </a:rPr>
              <a:t>Г.В.Штолля</a:t>
            </a:r>
            <a:r>
              <a:rPr lang="ru-RU" dirty="0" smtClean="0">
                <a:latin typeface="Georgia" pitchFamily="18" charset="0"/>
              </a:rPr>
              <a:t>.</a:t>
            </a:r>
          </a:p>
          <a:p>
            <a:pPr algn="ctr">
              <a:buNone/>
            </a:pPr>
            <a:r>
              <a:rPr lang="ru-RU" dirty="0" smtClean="0">
                <a:latin typeface="Georgia" pitchFamily="18" charset="0"/>
              </a:rPr>
              <a:t>    </a:t>
            </a:r>
          </a:p>
          <a:p>
            <a:pPr algn="ctr">
              <a:buNone/>
            </a:pPr>
            <a:r>
              <a:rPr lang="ru-RU" dirty="0" smtClean="0">
                <a:latin typeface="Georgia" pitchFamily="18" charset="0"/>
              </a:rPr>
              <a:t> В книге в популярной форме повествуется о замечательных людях Древней Греции. Их ратные и мирные дела снискали славу античной культуре Эллады. Книга является первой из трех книг об истории Древней Греции и Рима.</a:t>
            </a:r>
            <a:endParaRPr lang="ru-RU" dirty="0">
              <a:latin typeface="Georgia" pitchFamily="18" charset="0"/>
            </a:endParaRPr>
          </a:p>
        </p:txBody>
      </p:sp>
    </p:spTree>
  </p:cSld>
  <p:clrMapOvr>
    <a:masterClrMapping/>
  </p:clrMapOvr>
  <p:transition spd="med">
    <p:wheel spokes="8"/>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6ч.JPG"/>
          <p:cNvPicPr>
            <a:picLocks noGrp="1" noChangeAspect="1"/>
          </p:cNvPicPr>
          <p:nvPr>
            <p:ph sz="half" idx="1"/>
          </p:nvPr>
        </p:nvPicPr>
        <p:blipFill>
          <a:blip r:embed="rId2" cstate="print"/>
          <a:stretch>
            <a:fillRect/>
          </a:stretch>
        </p:blipFill>
        <p:spPr>
          <a:xfrm>
            <a:off x="0" y="0"/>
            <a:ext cx="9158673" cy="6858000"/>
          </a:xfrm>
        </p:spPr>
      </p:pic>
    </p:spTree>
  </p:cSld>
  <p:clrMapOvr>
    <a:masterClrMapping/>
  </p:clrMapOvr>
  <p:transition spd="med">
    <p:wheel spokes="8"/>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gradFill>
          <a:gsLst>
            <a:gs pos="0">
              <a:srgbClr val="FF3399"/>
            </a:gs>
            <a:gs pos="25000">
              <a:srgbClr val="FF6633"/>
            </a:gs>
            <a:gs pos="50000">
              <a:srgbClr val="FFFF00"/>
            </a:gs>
            <a:gs pos="75000">
              <a:srgbClr val="01A78F"/>
            </a:gs>
            <a:gs pos="100000">
              <a:srgbClr val="3366FF"/>
            </a:gs>
          </a:gsLst>
          <a:lin ang="5400000" scaled="0"/>
        </a:gradFill>
        <a:effectLst/>
      </p:bgPr>
    </p:bg>
    <p:spTree>
      <p:nvGrpSpPr>
        <p:cNvPr id="1" name=""/>
        <p:cNvGrpSpPr/>
        <p:nvPr/>
      </p:nvGrpSpPr>
      <p:grpSpPr>
        <a:xfrm>
          <a:off x="0" y="0"/>
          <a:ext cx="0" cy="0"/>
          <a:chOff x="0" y="0"/>
          <a:chExt cx="0" cy="0"/>
        </a:xfrm>
      </p:grpSpPr>
      <p:sp>
        <p:nvSpPr>
          <p:cNvPr id="5" name="Содержимое 4"/>
          <p:cNvSpPr>
            <a:spLocks noGrp="1"/>
          </p:cNvSpPr>
          <p:nvPr>
            <p:ph sz="half" idx="1"/>
          </p:nvPr>
        </p:nvSpPr>
        <p:spPr>
          <a:xfrm>
            <a:off x="457200" y="428604"/>
            <a:ext cx="4329114" cy="6429396"/>
          </a:xfrm>
        </p:spPr>
        <p:txBody>
          <a:bodyPr>
            <a:normAutofit fontScale="85000" lnSpcReduction="10000"/>
          </a:bodyPr>
          <a:lstStyle/>
          <a:p>
            <a:pPr>
              <a:buNone/>
            </a:pPr>
            <a:r>
              <a:rPr lang="ru-RU" sz="2000" dirty="0" smtClean="0">
                <a:latin typeface="Georgia" pitchFamily="18" charset="0"/>
              </a:rPr>
              <a:t>              В этой книге любопытный читатель сможет найти много интересной информации, касающейся истории древних Олимпиад. Кто была единственная женщина, допускаемая на трибуны в дни Олимпиад на мужские состязания? Почему дельфийскую пророчицу однажды прозвали именем Пифия? Почему в религии древних греков не более 30 богов, и есть ли связь олимпийских богов с пришельцами из Космоса? Почему к древним Играм не допускались варвары и рабы, и атлеты состязались в обнаженном виде? А знаете ли вы, что, несмотря на строжайший запрет «предлагать противнику деньги за поражение или послабление в состязании, а также подкупать или даже пытаться подкупать судей, такие случаи имели место при проведении Олимпийских игр?</a:t>
            </a:r>
          </a:p>
          <a:p>
            <a:pPr>
              <a:buNone/>
            </a:pPr>
            <a:r>
              <a:rPr lang="ru-RU" sz="2000" dirty="0" smtClean="0">
                <a:latin typeface="Georgia" pitchFamily="18" charset="0"/>
              </a:rPr>
              <a:t>            Не верите? Почитайте – и убедитесь!</a:t>
            </a:r>
            <a:endParaRPr lang="ru-RU" sz="2000" dirty="0">
              <a:latin typeface="Georgia" pitchFamily="18" charset="0"/>
            </a:endParaRPr>
          </a:p>
        </p:txBody>
      </p:sp>
      <p:pic>
        <p:nvPicPr>
          <p:cNvPr id="7" name="Содержимое 6" descr="Зевсу посвященное.jpg"/>
          <p:cNvPicPr>
            <a:picLocks noGrp="1" noChangeAspect="1"/>
          </p:cNvPicPr>
          <p:nvPr>
            <p:ph sz="half" idx="2"/>
          </p:nvPr>
        </p:nvPicPr>
        <p:blipFill>
          <a:blip r:embed="rId2" cstate="print"/>
          <a:stretch>
            <a:fillRect/>
          </a:stretch>
        </p:blipFill>
        <p:spPr>
          <a:xfrm>
            <a:off x="5121442" y="1142984"/>
            <a:ext cx="3558081" cy="4954591"/>
          </a:xfrm>
        </p:spPr>
      </p:pic>
    </p:spTree>
  </p:cSld>
  <p:clrMapOvr>
    <a:masterClrMapping/>
  </p:clrMapOvr>
  <p:transition spd="med">
    <p:wheel spokes="8"/>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ДГрвнесла.JPG"/>
          <p:cNvPicPr>
            <a:picLocks noGrp="1" noChangeAspect="1"/>
          </p:cNvPicPr>
          <p:nvPr>
            <p:ph sz="half" idx="1"/>
          </p:nvPr>
        </p:nvPicPr>
        <p:blipFill>
          <a:blip r:embed="rId2"/>
          <a:stretch>
            <a:fillRect/>
          </a:stretch>
        </p:blipFill>
        <p:spPr>
          <a:xfrm>
            <a:off x="1" y="-45656"/>
            <a:ext cx="9644097" cy="6903656"/>
          </a:xfrm>
        </p:spPr>
      </p:pic>
    </p:spTree>
  </p:cSld>
  <p:clrMapOvr>
    <a:masterClrMapping/>
  </p:clrMapOvr>
  <p:transition spd="med">
    <p:wheel spokes="8"/>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цитата посл.bmp"/>
          <p:cNvPicPr>
            <a:picLocks noGrp="1" noChangeAspect="1"/>
          </p:cNvPicPr>
          <p:nvPr>
            <p:ph idx="1"/>
          </p:nvPr>
        </p:nvPicPr>
        <p:blipFill>
          <a:blip r:embed="rId2"/>
          <a:stretch>
            <a:fillRect/>
          </a:stretch>
        </p:blipFill>
        <p:spPr>
          <a:xfrm>
            <a:off x="-357254" y="0"/>
            <a:ext cx="9501254" cy="6858000"/>
          </a:xfrm>
        </p:spPr>
      </p:pic>
    </p:spTree>
  </p:cSld>
  <p:clrMapOvr>
    <a:masterClrMapping/>
  </p:clrMapOvr>
  <p:transition spd="med">
    <p:wheel spokes="8"/>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Содержимое 3" descr="Греция Гео.jpg"/>
          <p:cNvPicPr>
            <a:picLocks noGrp="1" noChangeAspect="1"/>
          </p:cNvPicPr>
          <p:nvPr>
            <p:ph sz="half" idx="1"/>
          </p:nvPr>
        </p:nvPicPr>
        <p:blipFill>
          <a:blip r:embed="rId3" cstate="print"/>
          <a:stretch>
            <a:fillRect/>
          </a:stretch>
        </p:blipFill>
        <p:spPr>
          <a:xfrm>
            <a:off x="457200" y="938183"/>
            <a:ext cx="4043362" cy="5180787"/>
          </a:xfrm>
        </p:spPr>
      </p:pic>
      <p:sp>
        <p:nvSpPr>
          <p:cNvPr id="6" name="Содержимое 5"/>
          <p:cNvSpPr>
            <a:spLocks noGrp="1"/>
          </p:cNvSpPr>
          <p:nvPr>
            <p:ph sz="half" idx="2"/>
          </p:nvPr>
        </p:nvSpPr>
        <p:spPr>
          <a:xfrm>
            <a:off x="5143504" y="1000108"/>
            <a:ext cx="3214710" cy="5126055"/>
          </a:xfrm>
        </p:spPr>
        <p:txBody>
          <a:bodyPr/>
          <a:lstStyle/>
          <a:p>
            <a:pPr>
              <a:buNone/>
            </a:pPr>
            <a:r>
              <a:rPr lang="ru-RU" dirty="0" smtClean="0">
                <a:latin typeface="Georgia" pitchFamily="18" charset="0"/>
              </a:rPr>
              <a:t>   </a:t>
            </a:r>
          </a:p>
          <a:p>
            <a:pPr>
              <a:buNone/>
            </a:pPr>
            <a:endParaRPr lang="ru-RU" dirty="0" smtClean="0">
              <a:latin typeface="Georgia" pitchFamily="18" charset="0"/>
            </a:endParaRPr>
          </a:p>
          <a:p>
            <a:pPr>
              <a:buNone/>
            </a:pPr>
            <a:r>
              <a:rPr lang="ru-RU" dirty="0" smtClean="0">
                <a:latin typeface="Georgia" pitchFamily="18" charset="0"/>
              </a:rPr>
              <a:t>    Журнал «</a:t>
            </a:r>
            <a:r>
              <a:rPr lang="ru-RU" dirty="0" err="1" smtClean="0">
                <a:latin typeface="Georgia" pitchFamily="18" charset="0"/>
              </a:rPr>
              <a:t>Гео</a:t>
            </a:r>
            <a:r>
              <a:rPr lang="ru-RU" dirty="0" smtClean="0">
                <a:latin typeface="Georgia" pitchFamily="18" charset="0"/>
              </a:rPr>
              <a:t>» №11, 2014 год</a:t>
            </a:r>
          </a:p>
          <a:p>
            <a:pPr>
              <a:buNone/>
            </a:pPr>
            <a:r>
              <a:rPr lang="ru-RU" dirty="0" smtClean="0">
                <a:latin typeface="Georgia" pitchFamily="18" charset="0"/>
              </a:rPr>
              <a:t>    Тема номера – </a:t>
            </a:r>
          </a:p>
          <a:p>
            <a:pPr>
              <a:buNone/>
            </a:pPr>
            <a:r>
              <a:rPr lang="ru-RU" smtClean="0">
                <a:latin typeface="Georgia" pitchFamily="18" charset="0"/>
              </a:rPr>
              <a:t>         Греция…</a:t>
            </a:r>
            <a:endParaRPr lang="ru-RU" dirty="0">
              <a:latin typeface="Georgia" pitchFamily="18" charset="0"/>
            </a:endParaRPr>
          </a:p>
        </p:txBody>
      </p:sp>
    </p:spTree>
  </p:cSld>
  <p:clrMapOvr>
    <a:masterClrMapping/>
  </p:clrMapOvr>
  <p:transition spd="med">
    <p:wheel spokes="8"/>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 name="Содержимое 4" descr="гаспаров -заним.греция.jpg"/>
          <p:cNvPicPr>
            <a:picLocks noGrp="1" noChangeAspect="1"/>
          </p:cNvPicPr>
          <p:nvPr>
            <p:ph idx="1"/>
          </p:nvPr>
        </p:nvPicPr>
        <p:blipFill>
          <a:blip r:embed="rId3" cstate="print"/>
          <a:stretch>
            <a:fillRect/>
          </a:stretch>
        </p:blipFill>
        <p:spPr>
          <a:xfrm>
            <a:off x="5143504" y="928670"/>
            <a:ext cx="3524455" cy="4846638"/>
          </a:xfrm>
        </p:spPr>
      </p:pic>
      <p:graphicFrame>
        <p:nvGraphicFramePr>
          <p:cNvPr id="15" name="Таблица 14"/>
          <p:cNvGraphicFramePr>
            <a:graphicFrameLocks noGrp="1"/>
          </p:cNvGraphicFramePr>
          <p:nvPr/>
        </p:nvGraphicFramePr>
        <p:xfrm>
          <a:off x="714348" y="1000107"/>
          <a:ext cx="3714776" cy="4786346"/>
        </p:xfrm>
        <a:graphic>
          <a:graphicData uri="http://schemas.openxmlformats.org/drawingml/2006/table">
            <a:tbl>
              <a:tblPr>
                <a:tableStyleId>{3C2FFA5D-87B4-456A-9821-1D502468CF0F}</a:tableStyleId>
              </a:tblPr>
              <a:tblGrid>
                <a:gridCol w="3714776"/>
              </a:tblGrid>
              <a:tr h="4786346">
                <a:tc>
                  <a:txBody>
                    <a:bodyPr/>
                    <a:lstStyle/>
                    <a:p>
                      <a:pPr algn="ctr"/>
                      <a:r>
                        <a:rPr lang="ru-RU" dirty="0" smtClean="0"/>
                        <a:t>«Занимательная Греция» – </a:t>
                      </a:r>
                    </a:p>
                    <a:p>
                      <a:pPr algn="ctr"/>
                      <a:r>
                        <a:rPr lang="ru-RU" dirty="0" err="1" smtClean="0"/>
                        <a:t>своебразная</a:t>
                      </a:r>
                      <a:r>
                        <a:rPr lang="ru-RU" dirty="0" smtClean="0"/>
                        <a:t> энциклопедия древнегреческой культуры, из которого выросла вся новоевропейская и русская культура. В шести частях книги (с </a:t>
                      </a:r>
                      <a:r>
                        <a:rPr lang="en-US" dirty="0" smtClean="0"/>
                        <a:t>IX </a:t>
                      </a:r>
                      <a:r>
                        <a:rPr lang="ru-RU" dirty="0" smtClean="0"/>
                        <a:t>по </a:t>
                      </a:r>
                      <a:r>
                        <a:rPr lang="en-US" dirty="0" smtClean="0"/>
                        <a:t>II </a:t>
                      </a:r>
                      <a:r>
                        <a:rPr lang="ru-RU" dirty="0" smtClean="0"/>
                        <a:t>в.до</a:t>
                      </a:r>
                      <a:r>
                        <a:rPr lang="ru-RU" baseline="0" dirty="0" smtClean="0"/>
                        <a:t> н.э)рассматриваются и политика, и быт, и военное искусство, и философия, и театр, и поэзия – все в неразрывной связи друг с другом и с эпохой. Стиль изложения продолжает традицию старинных книг о </a:t>
                      </a:r>
                    </a:p>
                    <a:p>
                      <a:pPr algn="ctr"/>
                      <a:r>
                        <a:rPr lang="ru-RU" baseline="0" dirty="0" smtClean="0"/>
                        <a:t>«достопамятных словах и поступках» великих людей.</a:t>
                      </a:r>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ransition spd="med">
    <p:wheel spokes="8"/>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214282" y="5429264"/>
            <a:ext cx="8929718" cy="928694"/>
          </a:xfrm>
        </p:spPr>
        <p:txBody>
          <a:bodyPr>
            <a:noAutofit/>
          </a:bodyPr>
          <a:lstStyle/>
          <a:p>
            <a:pPr algn="ctr"/>
            <a:r>
              <a:rPr lang="ru-RU" sz="2400" i="1" dirty="0" smtClean="0">
                <a:solidFill>
                  <a:srgbClr val="002060"/>
                </a:solidFill>
                <a:latin typeface="Georgia" pitchFamily="18" charset="0"/>
              </a:rPr>
              <a:t>Приглашаем посетить нашу выставку! </a:t>
            </a:r>
            <a:br>
              <a:rPr lang="ru-RU" sz="2400" i="1" dirty="0" smtClean="0">
                <a:solidFill>
                  <a:srgbClr val="002060"/>
                </a:solidFill>
                <a:latin typeface="Georgia" pitchFamily="18" charset="0"/>
              </a:rPr>
            </a:br>
            <a:r>
              <a:rPr lang="ru-RU" sz="2400" i="1" dirty="0" smtClean="0">
                <a:solidFill>
                  <a:srgbClr val="002060"/>
                </a:solidFill>
                <a:latin typeface="Georgia" pitchFamily="18" charset="0"/>
              </a:rPr>
              <a:t>6 корпус НГТУ ауд.6162 </a:t>
            </a:r>
            <a:br>
              <a:rPr lang="ru-RU" sz="2400" i="1" dirty="0" smtClean="0">
                <a:solidFill>
                  <a:srgbClr val="002060"/>
                </a:solidFill>
                <a:latin typeface="Georgia" pitchFamily="18" charset="0"/>
              </a:rPr>
            </a:br>
            <a:r>
              <a:rPr lang="ru-RU" sz="2400" i="1" dirty="0" smtClean="0">
                <a:solidFill>
                  <a:srgbClr val="002060"/>
                </a:solidFill>
                <a:latin typeface="Georgia" pitchFamily="18" charset="0"/>
              </a:rPr>
              <a:t>(читальный зал открытого доступа)</a:t>
            </a:r>
            <a:endParaRPr lang="ru-RU" sz="2400" i="1" dirty="0">
              <a:solidFill>
                <a:srgbClr val="002060"/>
              </a:solidFill>
              <a:latin typeface="Georgia" pitchFamily="18" charset="0"/>
            </a:endParaRPr>
          </a:p>
        </p:txBody>
      </p:sp>
      <p:pic>
        <p:nvPicPr>
          <p:cNvPr id="6" name="Содержимое 5" descr="IMG_20160823_092056.jpg"/>
          <p:cNvPicPr>
            <a:picLocks noGrp="1" noChangeAspect="1"/>
          </p:cNvPicPr>
          <p:nvPr>
            <p:ph idx="1"/>
          </p:nvPr>
        </p:nvPicPr>
        <p:blipFill>
          <a:blip r:embed="rId3" cstate="print"/>
          <a:stretch>
            <a:fillRect/>
          </a:stretch>
        </p:blipFill>
        <p:spPr>
          <a:xfrm>
            <a:off x="500034" y="428604"/>
            <a:ext cx="8143932" cy="4643470"/>
          </a:xfrm>
        </p:spPr>
      </p:pic>
    </p:spTree>
  </p:cSld>
  <p:clrMapOvr>
    <a:masterClrMapping/>
  </p:clrMapOvr>
  <p:transition spd="med">
    <p:wheel spokes="8"/>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Содержимое 3"/>
          <p:cNvSpPr>
            <a:spLocks noGrp="1"/>
          </p:cNvSpPr>
          <p:nvPr>
            <p:ph sz="half" idx="2"/>
          </p:nvPr>
        </p:nvSpPr>
        <p:spPr>
          <a:xfrm>
            <a:off x="4929190" y="857232"/>
            <a:ext cx="3714776" cy="5500726"/>
          </a:xfrm>
        </p:spPr>
        <p:txBody>
          <a:bodyPr>
            <a:normAutofit fontScale="92500" lnSpcReduction="10000"/>
          </a:bodyPr>
          <a:lstStyle/>
          <a:p>
            <a:pPr>
              <a:buNone/>
            </a:pPr>
            <a:r>
              <a:rPr lang="ru-RU" sz="1400" dirty="0" smtClean="0">
                <a:latin typeface="Georgia" pitchFamily="18" charset="0"/>
              </a:rPr>
              <a:t>                </a:t>
            </a:r>
            <a:r>
              <a:rPr lang="ru-RU" sz="1800" dirty="0" smtClean="0">
                <a:latin typeface="Georgia" pitchFamily="18" charset="0"/>
              </a:rPr>
              <a:t>«Жизнь Греции «входит в одиннадцати томную   «Историю цивилизаций» Вила  </a:t>
            </a:r>
            <a:r>
              <a:rPr lang="ru-RU" sz="1800" dirty="0" err="1" smtClean="0">
                <a:latin typeface="Georgia" pitchFamily="18" charset="0"/>
              </a:rPr>
              <a:t>Дюранта</a:t>
            </a:r>
            <a:r>
              <a:rPr lang="ru-RU" sz="1800" dirty="0" smtClean="0">
                <a:latin typeface="Georgia" pitchFamily="18" charset="0"/>
              </a:rPr>
              <a:t>. Используя синтетический метод , американский ученый  заставляет читателя  ощутить себя современником древних греков. </a:t>
            </a:r>
          </a:p>
          <a:p>
            <a:pPr>
              <a:buNone/>
            </a:pPr>
            <a:r>
              <a:rPr lang="ru-RU" sz="1800" dirty="0" smtClean="0">
                <a:latin typeface="Georgia" pitchFamily="18" charset="0"/>
              </a:rPr>
              <a:t>             Написанная живым и остроумным языком грандиозная панорама жизни Эллады –от политики и морали до искусства и философии – может послужить и первоклассным учебником, и справочным пособием, и просто увлекательным чтением для  всех интересующихся античностью. Книга снабжена библиографией и подробным указателем.</a:t>
            </a:r>
            <a:endParaRPr lang="ru-RU" sz="1800" dirty="0">
              <a:latin typeface="Georgia" pitchFamily="18" charset="0"/>
            </a:endParaRPr>
          </a:p>
        </p:txBody>
      </p:sp>
      <p:pic>
        <p:nvPicPr>
          <p:cNvPr id="6" name="Содержимое 5" descr="жизнь греции2.jpg"/>
          <p:cNvPicPr>
            <a:picLocks noGrp="1" noChangeAspect="1"/>
          </p:cNvPicPr>
          <p:nvPr>
            <p:ph sz="half" idx="1"/>
          </p:nvPr>
        </p:nvPicPr>
        <p:blipFill>
          <a:blip r:embed="rId3" cstate="print"/>
          <a:stretch>
            <a:fillRect/>
          </a:stretch>
        </p:blipFill>
        <p:spPr>
          <a:xfrm>
            <a:off x="714348" y="928670"/>
            <a:ext cx="3239695" cy="5054617"/>
          </a:xfrm>
        </p:spPr>
      </p:pic>
    </p:spTree>
  </p:cSld>
  <p:clrMapOvr>
    <a:masterClrMapping/>
  </p:clrMapOvr>
  <p:transition spd="med">
    <p:wheel spokes="8"/>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FBEAC7"/>
            </a:gs>
            <a:gs pos="17999">
              <a:srgbClr val="FEE7F2"/>
            </a:gs>
            <a:gs pos="36000">
              <a:srgbClr val="FAC77D"/>
            </a:gs>
            <a:gs pos="61000">
              <a:srgbClr val="FBA97D"/>
            </a:gs>
            <a:gs pos="82001">
              <a:srgbClr val="FBD49C"/>
            </a:gs>
            <a:gs pos="100000">
              <a:srgbClr val="FEE7F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714348" y="928670"/>
            <a:ext cx="3571900" cy="5572164"/>
          </a:xfrm>
        </p:spPr>
        <p:txBody>
          <a:bodyPr>
            <a:normAutofit fontScale="92500" lnSpcReduction="10000"/>
          </a:bodyPr>
          <a:lstStyle/>
          <a:p>
            <a:pPr>
              <a:buNone/>
            </a:pPr>
            <a:r>
              <a:rPr lang="ru-RU" sz="1800" dirty="0" smtClean="0">
                <a:latin typeface="Georgia" pitchFamily="18" charset="0"/>
              </a:rPr>
              <a:t>     	           Книга П.Гиро известна в России по переводу, вышедшему в 1897 г.Значение книги Гиро заключается именно в мастерском подборе статей, обрисовывающих в своей совокупности греческую жизнь и глубоко, и широко, и ярко; вследствие этого она становится одинаково ценной как в руках преподавателя, так и ученика. 	</a:t>
            </a:r>
          </a:p>
          <a:p>
            <a:pPr>
              <a:buNone/>
            </a:pPr>
            <a:r>
              <a:rPr lang="ru-RU" sz="1800" dirty="0" smtClean="0">
                <a:latin typeface="Georgia" pitchFamily="18" charset="0"/>
              </a:rPr>
              <a:t>		Разделы пособия: семья, воспитание, частная жизнь, рабство, труд и богатство, общественная жизнь, религия, управление, правосудие, налоги, войско и флот, международные отношения, греческое искусство.</a:t>
            </a:r>
            <a:endParaRPr lang="ru-RU" sz="1800" dirty="0">
              <a:latin typeface="Georgia" pitchFamily="18" charset="0"/>
            </a:endParaRPr>
          </a:p>
        </p:txBody>
      </p:sp>
      <p:pic>
        <p:nvPicPr>
          <p:cNvPr id="5" name="Содержимое 4" descr="греция.jpg"/>
          <p:cNvPicPr>
            <a:picLocks noGrp="1" noChangeAspect="1"/>
          </p:cNvPicPr>
          <p:nvPr>
            <p:ph sz="half" idx="2"/>
          </p:nvPr>
        </p:nvPicPr>
        <p:blipFill>
          <a:blip r:embed="rId2" cstate="print"/>
          <a:stretch>
            <a:fillRect/>
          </a:stretch>
        </p:blipFill>
        <p:spPr>
          <a:xfrm>
            <a:off x="5143504" y="928670"/>
            <a:ext cx="3286147" cy="5105536"/>
          </a:xfrm>
        </p:spPr>
      </p:pic>
    </p:spTree>
  </p:cSld>
  <p:clrMapOvr>
    <a:masterClrMapping/>
  </p:clrMapOvr>
  <p:transition spd="med">
    <p:wheel spokes="8"/>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Заголовок 16"/>
          <p:cNvSpPr>
            <a:spLocks noGrp="1"/>
          </p:cNvSpPr>
          <p:nvPr>
            <p:ph type="title"/>
          </p:nvPr>
        </p:nvSpPr>
        <p:spPr>
          <a:xfrm>
            <a:off x="5143504" y="214290"/>
            <a:ext cx="3786214" cy="1285884"/>
          </a:xfrm>
        </p:spPr>
        <p:txBody>
          <a:bodyPr>
            <a:normAutofit/>
          </a:bodyPr>
          <a:lstStyle/>
          <a:p>
            <a:pPr algn="ctr"/>
            <a:r>
              <a:rPr lang="ru-RU" sz="2400" dirty="0" smtClean="0">
                <a:solidFill>
                  <a:schemeClr val="accent1">
                    <a:lumMod val="50000"/>
                  </a:schemeClr>
                </a:solidFill>
                <a:latin typeface="Georgia" pitchFamily="18" charset="0"/>
              </a:rPr>
              <a:t>Кун Н.А. Легенды и мифы Древней Греции</a:t>
            </a:r>
            <a:endParaRPr lang="ru-RU" sz="2400" dirty="0">
              <a:solidFill>
                <a:schemeClr val="accent1">
                  <a:lumMod val="50000"/>
                </a:schemeClr>
              </a:solidFill>
              <a:latin typeface="Georgia" pitchFamily="18" charset="0"/>
            </a:endParaRPr>
          </a:p>
        </p:txBody>
      </p:sp>
      <p:sp>
        <p:nvSpPr>
          <p:cNvPr id="18" name="Текст 17"/>
          <p:cNvSpPr>
            <a:spLocks noGrp="1"/>
          </p:cNvSpPr>
          <p:nvPr>
            <p:ph type="body" sz="half" idx="2"/>
          </p:nvPr>
        </p:nvSpPr>
        <p:spPr>
          <a:xfrm>
            <a:off x="5389098" y="1571612"/>
            <a:ext cx="3429000" cy="4643470"/>
          </a:xfrm>
        </p:spPr>
        <p:txBody>
          <a:bodyPr>
            <a:noAutofit/>
          </a:bodyPr>
          <a:lstStyle/>
          <a:p>
            <a:pPr algn="ctr"/>
            <a:r>
              <a:rPr lang="ru-RU" b="1" dirty="0" smtClean="0">
                <a:latin typeface="Georgia" pitchFamily="18" charset="0"/>
              </a:rPr>
              <a:t>Книга известного историка и педагога, профессора МГУ, самое авторитетное собрание легенд и преданий классического эпоса. Она является настольной для детей и взрослых во многих странах мира. По материалам книги Н.А.Куна уже долгие годы в учебных заведениях России ведется преподавание истории и культуры Древней Греции. Настоящее издание, впервые в отечественной литературе, содержит великолепные иллюстрации произведений западноевропейских и российских художников и скульпторов, которые позволяют «увидеть»богов, героев и их приключений. </a:t>
            </a:r>
          </a:p>
          <a:p>
            <a:pPr algn="ctr"/>
            <a:r>
              <a:rPr lang="ru-RU" b="1" dirty="0" smtClean="0">
                <a:latin typeface="Georgia" pitchFamily="18" charset="0"/>
              </a:rPr>
              <a:t>В текстах сохранена стилистика автора.</a:t>
            </a:r>
          </a:p>
          <a:p>
            <a:pPr algn="ctr"/>
            <a:r>
              <a:rPr lang="ru-RU" b="1" dirty="0" smtClean="0">
                <a:latin typeface="Georgia" pitchFamily="18" charset="0"/>
              </a:rPr>
              <a:t>Книга адресована самому широкому кругу читателей.</a:t>
            </a:r>
          </a:p>
        </p:txBody>
      </p:sp>
      <p:pic>
        <p:nvPicPr>
          <p:cNvPr id="20" name="Рисунок 19" descr="Мифы  древней греции.jpg"/>
          <p:cNvPicPr>
            <a:picLocks noGrp="1" noChangeAspect="1"/>
          </p:cNvPicPr>
          <p:nvPr>
            <p:ph type="pic" idx="1"/>
          </p:nvPr>
        </p:nvPicPr>
        <p:blipFill>
          <a:blip r:embed="rId2" cstate="print"/>
          <a:srcRect t="12672" b="12672"/>
          <a:stretch>
            <a:fillRect/>
          </a:stretch>
        </p:blipFill>
        <p:spPr>
          <a:xfrm>
            <a:off x="785786" y="-214338"/>
            <a:ext cx="3974667" cy="6215106"/>
          </a:xfrm>
          <a:ln>
            <a:noFill/>
          </a:ln>
          <a:effectLst>
            <a:outerShdw blurRad="225425" dist="50800" dir="5220000" algn="ctr">
              <a:srgbClr val="000000">
                <a:alpha val="33000"/>
              </a:srgbClr>
            </a:outerShdw>
          </a:effectLst>
          <a:scene3d>
            <a:camera prst="perspectiveRelaxed"/>
            <a:lightRig rig="harsh" dir="t">
              <a:rot lat="0" lon="0" rev="3000000"/>
            </a:lightRig>
          </a:scene3d>
          <a:sp3d extrusionH="254000" contourW="19050">
            <a:bevelT w="82550" h="44450" prst="angle"/>
            <a:bevelB w="82550" h="44450" prst="angle"/>
            <a:contourClr>
              <a:srgbClr val="FFFFFF"/>
            </a:contourClr>
          </a:sp3d>
        </p:spPr>
      </p:pic>
    </p:spTree>
  </p:cSld>
  <p:clrMapOvr>
    <a:masterClrMapping/>
  </p:clrMapOvr>
  <p:transition spd="med">
    <p:wheel spokes="8"/>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89098" y="142852"/>
            <a:ext cx="3429000" cy="1000132"/>
          </a:xfrm>
        </p:spPr>
        <p:txBody>
          <a:bodyPr>
            <a:noAutofit/>
          </a:bodyPr>
          <a:lstStyle/>
          <a:p>
            <a:pPr algn="ctr"/>
            <a:r>
              <a:rPr lang="ru-RU" sz="1400" dirty="0" smtClean="0">
                <a:solidFill>
                  <a:schemeClr val="accent2">
                    <a:lumMod val="50000"/>
                  </a:schemeClr>
                </a:solidFill>
                <a:latin typeface="Georgia" pitchFamily="18" charset="0"/>
              </a:rPr>
              <a:t>Н.Н.Трухина;</a:t>
            </a:r>
            <a:br>
              <a:rPr lang="ru-RU" sz="1400" dirty="0" smtClean="0">
                <a:solidFill>
                  <a:schemeClr val="accent2">
                    <a:lumMod val="50000"/>
                  </a:schemeClr>
                </a:solidFill>
                <a:latin typeface="Georgia" pitchFamily="18" charset="0"/>
              </a:rPr>
            </a:br>
            <a:r>
              <a:rPr lang="ru-RU" sz="1400" dirty="0" err="1" smtClean="0">
                <a:solidFill>
                  <a:schemeClr val="accent2">
                    <a:lumMod val="50000"/>
                  </a:schemeClr>
                </a:solidFill>
                <a:latin typeface="Georgia" pitchFamily="18" charset="0"/>
              </a:rPr>
              <a:t>А.Л.Смышляев</a:t>
            </a:r>
            <a:r>
              <a:rPr lang="ru-RU" sz="1400" dirty="0" smtClean="0">
                <a:solidFill>
                  <a:schemeClr val="accent2">
                    <a:lumMod val="50000"/>
                  </a:schemeClr>
                </a:solidFill>
                <a:latin typeface="Georgia" pitchFamily="18" charset="0"/>
              </a:rPr>
              <a:t/>
            </a:r>
            <a:br>
              <a:rPr lang="ru-RU" sz="1400" dirty="0" smtClean="0">
                <a:solidFill>
                  <a:schemeClr val="accent2">
                    <a:lumMod val="50000"/>
                  </a:schemeClr>
                </a:solidFill>
                <a:latin typeface="Georgia" pitchFamily="18" charset="0"/>
              </a:rPr>
            </a:br>
            <a:r>
              <a:rPr lang="ru-RU" sz="1400" dirty="0" smtClean="0">
                <a:solidFill>
                  <a:schemeClr val="accent2">
                    <a:lumMod val="50000"/>
                  </a:schemeClr>
                </a:solidFill>
                <a:latin typeface="Georgia" pitchFamily="18" charset="0"/>
              </a:rPr>
              <a:t>«Хрестоматия по истории Древней Греции</a:t>
            </a:r>
            <a:endParaRPr lang="ru-RU" sz="1400" dirty="0">
              <a:solidFill>
                <a:schemeClr val="accent2">
                  <a:lumMod val="50000"/>
                </a:schemeClr>
              </a:solidFill>
              <a:latin typeface="Georgia" pitchFamily="18" charset="0"/>
            </a:endParaRPr>
          </a:p>
        </p:txBody>
      </p:sp>
      <p:sp>
        <p:nvSpPr>
          <p:cNvPr id="3" name="Текст 2"/>
          <p:cNvSpPr>
            <a:spLocks noGrp="1"/>
          </p:cNvSpPr>
          <p:nvPr>
            <p:ph type="body" sz="half" idx="2"/>
          </p:nvPr>
        </p:nvSpPr>
        <p:spPr>
          <a:xfrm>
            <a:off x="5389098" y="1214422"/>
            <a:ext cx="3540620" cy="5286412"/>
          </a:xfrm>
        </p:spPr>
        <p:txBody>
          <a:bodyPr>
            <a:noAutofit/>
          </a:bodyPr>
          <a:lstStyle/>
          <a:p>
            <a:pPr algn="ctr"/>
            <a:r>
              <a:rPr lang="ru-RU" sz="1600" dirty="0" smtClean="0">
                <a:solidFill>
                  <a:srgbClr val="002060"/>
                </a:solidFill>
                <a:latin typeface="Georgia" pitchFamily="18" charset="0"/>
              </a:rPr>
              <a:t>Данное пособие адресовано в первую очередь педагогам-приверженцам умирающему великому жанру учительского рассказа. В книге содержится материал для практического использования и для повышения общей эрудиции. Отрывки из произведений античных авторов и сцены из греческой комедии и трагедии адаптированы таким образом, чтобы их можно было поставить силами учащихся. Авторы с надеждой адресуют свой труд преподавателю, желающему углубить свои знания и разыскивающему дополнительные сведения во многих, зачастую труднодоступных книгах. Почему бы не собрать полезные материалы в  одном месте, в виде продуманной подборки</a:t>
            </a:r>
            <a:r>
              <a:rPr lang="ru-RU" dirty="0" smtClean="0">
                <a:solidFill>
                  <a:srgbClr val="002060"/>
                </a:solidFill>
                <a:latin typeface="Georgia" pitchFamily="18" charset="0"/>
              </a:rPr>
              <a:t>?</a:t>
            </a:r>
            <a:endParaRPr lang="ru-RU" dirty="0">
              <a:solidFill>
                <a:srgbClr val="002060"/>
              </a:solidFill>
              <a:latin typeface="Georgia" pitchFamily="18" charset="0"/>
            </a:endParaRPr>
          </a:p>
        </p:txBody>
      </p:sp>
      <p:pic>
        <p:nvPicPr>
          <p:cNvPr id="5" name="Рисунок 4" descr="хрестоматия  древней греции.jpg"/>
          <p:cNvPicPr>
            <a:picLocks noGrp="1" noChangeAspect="1"/>
          </p:cNvPicPr>
          <p:nvPr>
            <p:ph type="pic" idx="1"/>
          </p:nvPr>
        </p:nvPicPr>
        <p:blipFill>
          <a:blip r:embed="rId2"/>
          <a:srcRect t="16236" b="16236"/>
          <a:stretch>
            <a:fillRect/>
          </a:stretch>
        </p:blipFill>
        <p:spPr>
          <a:xfrm>
            <a:off x="663682" y="357166"/>
            <a:ext cx="4206240" cy="6000792"/>
          </a:xfrm>
        </p:spPr>
      </p:pic>
    </p:spTree>
  </p:cSld>
  <p:clrMapOvr>
    <a:masterClrMapping/>
  </p:clrMapOvr>
  <p:transition spd="med">
    <p:wheel spokes="8"/>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FFFF00"/>
            </a:gs>
            <a:gs pos="45000">
              <a:srgbClr val="FF7A00"/>
            </a:gs>
            <a:gs pos="70000">
              <a:srgbClr val="FF0300"/>
            </a:gs>
            <a:gs pos="100000">
              <a:srgbClr val="4D0808"/>
            </a:gs>
          </a:gsLst>
          <a:lin ang="5400000" scaled="0"/>
          <a:tileRect r="-100000" b="-100000"/>
        </a:gradFill>
        <a:effectLst/>
      </p:bgPr>
    </p:bg>
    <p:spTree>
      <p:nvGrpSpPr>
        <p:cNvPr id="1" name=""/>
        <p:cNvGrpSpPr/>
        <p:nvPr/>
      </p:nvGrpSpPr>
      <p:grpSpPr>
        <a:xfrm>
          <a:off x="0" y="0"/>
          <a:ext cx="0" cy="0"/>
          <a:chOff x="0" y="0"/>
          <a:chExt cx="0" cy="0"/>
        </a:xfrm>
      </p:grpSpPr>
      <p:pic>
        <p:nvPicPr>
          <p:cNvPr id="10" name="Содержимое 9" descr="цена свободы...jpg"/>
          <p:cNvPicPr>
            <a:picLocks noGrp="1" noChangeAspect="1"/>
          </p:cNvPicPr>
          <p:nvPr>
            <p:ph sz="half" idx="1"/>
          </p:nvPr>
        </p:nvPicPr>
        <p:blipFill>
          <a:blip r:embed="rId2" cstate="print"/>
          <a:stretch>
            <a:fillRect/>
          </a:stretch>
        </p:blipFill>
        <p:spPr>
          <a:xfrm>
            <a:off x="5000628" y="785794"/>
            <a:ext cx="3594116" cy="5331272"/>
          </a:xfrm>
        </p:spPr>
      </p:pic>
      <p:sp>
        <p:nvSpPr>
          <p:cNvPr id="9" name="Содержимое 8"/>
          <p:cNvSpPr>
            <a:spLocks noGrp="1"/>
          </p:cNvSpPr>
          <p:nvPr>
            <p:ph sz="half" idx="2"/>
          </p:nvPr>
        </p:nvSpPr>
        <p:spPr>
          <a:xfrm>
            <a:off x="357158" y="500042"/>
            <a:ext cx="4071966" cy="6500858"/>
          </a:xfrm>
        </p:spPr>
        <p:txBody>
          <a:bodyPr>
            <a:normAutofit fontScale="85000" lnSpcReduction="20000"/>
          </a:bodyPr>
          <a:lstStyle/>
          <a:p>
            <a:pPr algn="ctr">
              <a:buNone/>
            </a:pPr>
            <a:r>
              <a:rPr lang="ru-RU" sz="1800" dirty="0" smtClean="0">
                <a:latin typeface="Georgia" pitchFamily="18" charset="0"/>
              </a:rPr>
              <a:t>      </a:t>
            </a:r>
            <a:r>
              <a:rPr lang="ru-RU" sz="1900" dirty="0" smtClean="0">
                <a:latin typeface="Georgia" pitchFamily="18" charset="0"/>
              </a:rPr>
              <a:t>Вниманию читателей предлагается книга известного петербургского историка Ю.В.Андреева (1937-1998). На общем фоне истории стран древнего мира греческая цивилизация, наиболее полно воплотившая в себе все самые характерные черты </a:t>
            </a:r>
            <a:r>
              <a:rPr lang="ru-RU" sz="1900" dirty="0" err="1" smtClean="0">
                <a:latin typeface="Georgia" pitchFamily="18" charset="0"/>
              </a:rPr>
              <a:t>древнеевропейского</a:t>
            </a:r>
            <a:r>
              <a:rPr lang="ru-RU" sz="1900" dirty="0" smtClean="0">
                <a:latin typeface="Georgia" pitchFamily="18" charset="0"/>
              </a:rPr>
              <a:t> типа, воспринимается как ярко выраженное исключение из правил, даже как своего рода чудо, абсолютно уникальный феномен. Книга посвящена этому феномену, который впервые в отечественной научной литературе рассматривается с позиции этнопсихологии. Внимание читателя сконцентрировано на том, что принято называть менталитетом древних греков, т.е.на особенностях их психического склада, мировосприятия, отношения к жизни и смерти, эстетических вкусов и склонностей, их жизненных идеалов и форм поведения.</a:t>
            </a:r>
          </a:p>
          <a:p>
            <a:pPr algn="ctr">
              <a:buNone/>
            </a:pPr>
            <a:r>
              <a:rPr lang="ru-RU" sz="1900" dirty="0" smtClean="0">
                <a:latin typeface="Georgia" pitchFamily="18" charset="0"/>
              </a:rPr>
              <a:t>       	В основу книги положен курс лекций, прочитанных автором на историческом факультете Санкт-Петербургского Государственного университета в 1994 – 1995 гг.</a:t>
            </a:r>
            <a:endParaRPr lang="ru-RU" sz="1900" dirty="0">
              <a:latin typeface="Georgia" pitchFamily="18" charset="0"/>
            </a:endParaRPr>
          </a:p>
        </p:txBody>
      </p:sp>
    </p:spTree>
  </p:cSld>
  <p:clrMapOvr>
    <a:masterClrMapping/>
  </p:clrMapOvr>
  <p:transition spd="med">
    <p:wheel spokes="8"/>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зящная">
  <a:themeElements>
    <a:clrScheme name="Изящная">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Изящная">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Изящная">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2952</TotalTime>
  <Words>1672</Words>
  <Application>Microsoft Office PowerPoint</Application>
  <PresentationFormat>Экран (4:3)</PresentationFormat>
  <Paragraphs>82</Paragraphs>
  <Slides>40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40</vt:i4>
      </vt:variant>
    </vt:vector>
  </HeadingPairs>
  <TitlesOfParts>
    <vt:vector size="41" baseType="lpstr">
      <vt:lpstr>Изящная</vt:lpstr>
      <vt:lpstr>«Греция – колыбель европейской цивилизации»</vt:lpstr>
      <vt:lpstr>Презентация PowerPoint</vt:lpstr>
      <vt:lpstr>Презентация PowerPoint</vt:lpstr>
      <vt:lpstr>Презентация PowerPoint</vt:lpstr>
      <vt:lpstr>Презентация PowerPoint</vt:lpstr>
      <vt:lpstr>Презентация PowerPoint</vt:lpstr>
      <vt:lpstr>Кун Н.А. Легенды и мифы Древней Греции</vt:lpstr>
      <vt:lpstr>Н.Н.Трухина; А.Л.Смышляев «Хрестоматия по истории Древней Греции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Приглашаем посетить нашу выставку!  6 корпус НГТУ ауд.6162  (читальный зал открытого доступа)</vt:lpstr>
    </vt:vector>
  </TitlesOfParts>
  <Company>НГТУ</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«Греция – колыбель европейской цивилизации»</dc:title>
  <dc:creator>123-2</dc:creator>
  <cp:lastModifiedBy>Irina</cp:lastModifiedBy>
  <cp:revision>400</cp:revision>
  <dcterms:created xsi:type="dcterms:W3CDTF">2016-04-25T09:19:23Z</dcterms:created>
  <dcterms:modified xsi:type="dcterms:W3CDTF">2016-12-13T08:45:54Z</dcterms:modified>
</cp:coreProperties>
</file>