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64" r:id="rId4"/>
    <p:sldId id="265" r:id="rId5"/>
    <p:sldId id="260" r:id="rId6"/>
    <p:sldId id="268" r:id="rId7"/>
    <p:sldId id="266" r:id="rId8"/>
    <p:sldId id="267" r:id="rId9"/>
    <p:sldId id="261" r:id="rId10"/>
    <p:sldId id="262" r:id="rId11"/>
    <p:sldId id="263" r:id="rId12"/>
    <p:sldId id="257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87" r:id="rId35"/>
    <p:sldId id="28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6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5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0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0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8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1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8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6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1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5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3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6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E4F78-DCD3-4681-9D01-B2C515CF738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A7AD21-772E-4B5D-8975-7E02825E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Нормативная база </a:t>
            </a:r>
            <a:br>
              <a:rPr lang="ru-RU" dirty="0" smtClean="0"/>
            </a:br>
            <a:r>
              <a:rPr lang="ru-RU" dirty="0" smtClean="0"/>
              <a:t>по 223-ФЗ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(за счет внебюджетных средств)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81449"/>
            <a:ext cx="9601196" cy="49944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>
                <a:solidFill>
                  <a:schemeClr val="tx1"/>
                </a:solidFill>
              </a:rPr>
              <a:t>При осуществлении закупок товаров, работ, услуг путем проведения </a:t>
            </a:r>
            <a:r>
              <a:rPr lang="ru-RU" b="1" dirty="0">
                <a:solidFill>
                  <a:srgbClr val="FF0000"/>
                </a:solidFill>
              </a:rPr>
              <a:t>конкурса </a:t>
            </a:r>
            <a:r>
              <a:rPr lang="ru-RU" b="1" dirty="0">
                <a:solidFill>
                  <a:schemeClr val="tx1"/>
                </a:solidFill>
              </a:rPr>
              <a:t>или иным способом, при котором победитель закупки определяется на основе критериев оценки и сопоставления заявок на участие в закупке, указанных в документации о закупке, или победителем в котором признается лицо, предложившее наиболее низкую цену договора, оценка и сопоставление заявок на участие в закупке, которые содержат предложения о поставке товаров российского происхождения, выполнении работ, оказании услуг российскими лицами, по стоимостным критериям оценки производятся по предложенной в указанных заявках цене договора, </a:t>
            </a:r>
            <a:r>
              <a:rPr lang="ru-RU" b="1" dirty="0">
                <a:solidFill>
                  <a:srgbClr val="FF0000"/>
                </a:solidFill>
              </a:rPr>
              <a:t>сниженной на 15 процентов</a:t>
            </a:r>
            <a:r>
              <a:rPr lang="ru-RU" b="1" dirty="0">
                <a:solidFill>
                  <a:schemeClr val="tx1"/>
                </a:solidFill>
              </a:rPr>
              <a:t>, при этом договор заключается по цене договора, предложенной участником в заявке на участие в закупке.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64972"/>
            <a:ext cx="9601196" cy="501089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3. При осуществлении закупок товаров, работ, услуг путем проведения </a:t>
            </a:r>
            <a:r>
              <a:rPr lang="ru-RU" b="1" dirty="0">
                <a:solidFill>
                  <a:srgbClr val="FF0000"/>
                </a:solidFill>
              </a:rPr>
              <a:t>аукциона или иным способом</a:t>
            </a:r>
            <a:r>
              <a:rPr lang="ru-RU" b="1" dirty="0"/>
              <a:t>, при котором определение победителя проводится путем снижения начальной (максимальной) цены договора, указанной в извещении о закупке, на "шаг", установленный в документации о закупке, в случае, если победителем закупки представлена заявка на участие в закупке, содержащая предложение о поставке товаров, происходящих из иностранных государств, или предложение о выполнении работ, оказании услуг иностранными лицами, </a:t>
            </a:r>
            <a:r>
              <a:rPr lang="ru-RU" b="1" dirty="0">
                <a:solidFill>
                  <a:srgbClr val="FF0000"/>
                </a:solidFill>
              </a:rPr>
              <a:t>договор с таким победителем заключается по цене, сниженной на 15 процентов от предложенной им цены договора.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0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1"/>
            <a:ext cx="10515600" cy="567586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от 21 июня 2012 г. N 616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ОБ УТВЕРЖДЕНИИ ПЕРЕЧНЯ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ТОВАРОВ, РАБОТ И УСЛУГ, ЗАКУПКА КОТОРЫХ ОСУЩЕСТВЛЯЕТСЯ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В ЭЛЕКТРОННОЙ ФОРМЕ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(в ред. Постановлений Правительства РФ от 11.11.2015 N 1217,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от 30.12.2015 N 1509)</a:t>
            </a: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В соответствии с Федеральным законом "О закупках товаров, работ, услуг отдельными видами юридических лиц" Правительство Российской Федерации постановляет: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1. Утвердить прилагаемый перечень товаров, работ и услуг, закупка которых осуществляется в электронной форме.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5546"/>
            <a:ext cx="9601196" cy="50603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ПЕРЕЧЕНЬ ТОВАРОВ, РАБОТ И УСЛУГ, ЗАКУПКА КОТОРЫХ ОСУЩЕСТВЛЯЕТСЯ В ЭЛЕКТРОННОЙ ФОРМЕ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25.73     Инструмент</a:t>
            </a:r>
            <a:endParaRPr lang="ru-RU" b="1" dirty="0"/>
          </a:p>
          <a:p>
            <a:pPr marL="457200" indent="-457200">
              <a:buAutoNum type="arabicPlain" startAt="26"/>
            </a:pPr>
            <a:r>
              <a:rPr lang="ru-RU" b="1" dirty="0" smtClean="0"/>
              <a:t>      Оборудование </a:t>
            </a:r>
            <a:r>
              <a:rPr lang="ru-RU" b="1" dirty="0"/>
              <a:t>компьютерное, электронное и оптическое (кроме </a:t>
            </a:r>
            <a:r>
              <a:rPr lang="ru-RU" b="1" dirty="0" smtClean="0"/>
              <a:t> кодов </a:t>
            </a:r>
            <a:r>
              <a:rPr lang="ru-RU" b="1" dirty="0"/>
              <a:t>26.20.14.000, 26.70.11, 26.70.2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27.90.1 Оборудование </a:t>
            </a:r>
            <a:r>
              <a:rPr lang="ru-RU" b="1" dirty="0"/>
              <a:t>электрическое прочее и его части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84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89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Изменения по 44-ФЗ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24001"/>
            <a:ext cx="9601196" cy="46379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части 1 статьи 33:</a:t>
            </a:r>
          </a:p>
          <a:p>
            <a:pPr marL="0" indent="0">
              <a:buNone/>
            </a:pPr>
            <a:r>
              <a:rPr lang="ru-RU" dirty="0"/>
              <a:t>а) пункт 1 изложить в следующей редакции:</a:t>
            </a:r>
          </a:p>
          <a:p>
            <a:pPr marL="0" indent="0">
              <a:buNone/>
            </a:pPr>
            <a:r>
              <a:rPr lang="ru-RU" dirty="0"/>
              <a:t>"1) в описании объекта закупки указываются функциональные, технические и качественные характеристики, эксплуатационные характеристики объекта закупки (при необходимости). В описание объекта закупки не должны включаться требования или указания в отношении товарных знаков, знаков обслуживания, фирменных наименований, патентов, полезных моделей, промышленных образцов, наименование страны происхождения товара, требования к товарам, информации, работам, услугам при условии, что такие требования или указания влекут за собой ограничение количества участников закупки. </a:t>
            </a:r>
            <a:r>
              <a:rPr lang="ru-RU" b="1" dirty="0"/>
              <a:t>Допускается использование в описании объекта закупки указания на товарный знак при условии сопровождения такого указания словами "или эквивалент" либо при условии несовместимости товаров</a:t>
            </a:r>
            <a:r>
              <a:rPr lang="ru-RU" dirty="0"/>
              <a:t>, на которых размещаются другие товарные знаки, и необходимости обеспечения взаимодействия таких товаров с товарами, используемыми заказчиком, либо при условии закупок запасных частей и расходных материалов к машинам и оборудованию, используемым заказчиком, в соответствии с технической документацией на указанные машины и оборудование;";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0303"/>
            <a:ext cx="9601196" cy="489556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"Статья 44. Обеспечение заявок на участие в конкурсах и аукционах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sz="2800" dirty="0"/>
              <a:t>1. Заказчик </a:t>
            </a:r>
            <a:r>
              <a:rPr lang="ru-RU" sz="2800" b="1" dirty="0">
                <a:solidFill>
                  <a:srgbClr val="FF0000"/>
                </a:solidFill>
              </a:rPr>
              <a:t>обязан установить требование к обеспечению заявок </a:t>
            </a:r>
            <a:r>
              <a:rPr lang="ru-RU" sz="2800" dirty="0"/>
              <a:t>на участие в конкурсах и аукционах при условии, что начальная (максимальная) </a:t>
            </a:r>
            <a:r>
              <a:rPr lang="ru-RU" sz="2800" b="1" dirty="0">
                <a:solidFill>
                  <a:srgbClr val="FF0000"/>
                </a:solidFill>
              </a:rPr>
              <a:t>цена контракта превышает пять миллионов </a:t>
            </a:r>
            <a:r>
              <a:rPr lang="ru-RU" sz="2800" dirty="0"/>
              <a:t>рублей, если Правительством Российской Федерации не установлено иное.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47568"/>
            <a:ext cx="9601196" cy="4228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16. Размер обеспечения заявки на участие в конкурсе или аукционе должен составлять: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b="1" dirty="0"/>
              <a:t>от одной второй процента до одного процента начальной (максимальной) цены контракта</a:t>
            </a:r>
            <a:r>
              <a:rPr lang="ru-RU" dirty="0"/>
              <a:t>, если размер начальной (максимальной) цены контракта составляет от пяти миллионов рублей до двадцати миллионов рублей;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014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Сроки проведения закупок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98141"/>
            <a:ext cx="9601196" cy="4277727"/>
          </a:xfrm>
        </p:spPr>
        <p:txBody>
          <a:bodyPr/>
          <a:lstStyle/>
          <a:p>
            <a:r>
              <a:rPr lang="ru-RU" dirty="0"/>
              <a:t>Статья 54.2. Извещение о проведении открытого конкурса в электронной форме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>
                <a:solidFill>
                  <a:schemeClr val="tx1"/>
                </a:solidFill>
              </a:rPr>
              <a:t>Извещение о проведении </a:t>
            </a:r>
            <a:r>
              <a:rPr lang="ru-RU" b="1" dirty="0">
                <a:solidFill>
                  <a:schemeClr val="tx1"/>
                </a:solidFill>
              </a:rPr>
              <a:t>открытого конкурса </a:t>
            </a:r>
            <a:r>
              <a:rPr lang="ru-RU" dirty="0">
                <a:solidFill>
                  <a:schemeClr val="tx1"/>
                </a:solidFill>
              </a:rPr>
              <a:t>в электронной форме размещается заказчиком в единой информационной системе </a:t>
            </a:r>
            <a:r>
              <a:rPr lang="ru-RU" b="1" dirty="0">
                <a:solidFill>
                  <a:schemeClr val="tx1"/>
                </a:solidFill>
              </a:rPr>
              <a:t>не менее чем за пятнадцать рабочих дней </a:t>
            </a:r>
            <a:r>
              <a:rPr lang="ru-RU" dirty="0">
                <a:solidFill>
                  <a:schemeClr val="tx1"/>
                </a:solidFill>
              </a:rPr>
              <a:t>до даты окончания срока подачи заявок на участие в таком конкурсе.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Статья 54.5. Порядок рассмотрения и оценки первых частей заявок на участие в открытом конкурсе в электронной форме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8270"/>
            <a:ext cx="9601196" cy="3857598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1. Срок рассмотрения и оценки первых частей заявок на участие в открытом конкурсе в электронной форме конкурсной комиссией </a:t>
            </a:r>
            <a:r>
              <a:rPr lang="ru-RU" b="1" dirty="0">
                <a:solidFill>
                  <a:schemeClr val="tx1"/>
                </a:solidFill>
              </a:rPr>
              <a:t>не может превышать пять рабочих дней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486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Статья 63. Извещение о проведении электронного аукциона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14616"/>
            <a:ext cx="9601196" cy="4261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В случае, если начальная (максимальная</a:t>
            </a:r>
            <a:r>
              <a:rPr lang="ru-RU" b="1" dirty="0"/>
              <a:t>) цена контракта не превышает три миллиона рублей, </a:t>
            </a:r>
            <a:r>
              <a:rPr lang="ru-RU" dirty="0"/>
              <a:t>заказчик размещает в единой информационной системе извещение о проведении электронного аукциона </a:t>
            </a:r>
            <a:r>
              <a:rPr lang="ru-RU" b="1" dirty="0"/>
              <a:t>не менее чем за семь дней до даты окончания срока подачи заявок</a:t>
            </a:r>
            <a:r>
              <a:rPr lang="ru-RU" dirty="0"/>
              <a:t> на участие в таком аукционе.</a:t>
            </a:r>
          </a:p>
          <a:p>
            <a:pPr marL="0" indent="0">
              <a:buNone/>
            </a:pPr>
            <a:r>
              <a:rPr lang="ru-RU" dirty="0"/>
              <a:t>(в ред. Федерального закона от 31.12.2017 N 504-ФЗ)</a:t>
            </a:r>
          </a:p>
          <a:p>
            <a:pPr marL="0" indent="0">
              <a:buNone/>
            </a:pPr>
            <a:r>
              <a:rPr lang="ru-RU" dirty="0"/>
              <a:t>3. В случае, если </a:t>
            </a:r>
            <a:r>
              <a:rPr lang="ru-RU" b="1" dirty="0"/>
              <a:t>начальная (максимальная) цена контракта превышает три миллиона рублей, </a:t>
            </a:r>
            <a:r>
              <a:rPr lang="ru-RU" dirty="0"/>
              <a:t>заказчик размещает в единой информационной системе извещение о проведении электронного аукциона </a:t>
            </a:r>
            <a:r>
              <a:rPr lang="ru-RU" b="1" dirty="0"/>
              <a:t>не менее чем за пятнадцать дней до даты окончания срока подачи заявок на участие в таком аукционе.</a:t>
            </a:r>
          </a:p>
          <a:p>
            <a:pPr marL="0" indent="0">
              <a:buNone/>
            </a:pPr>
            <a:r>
              <a:rPr lang="ru-RU" dirty="0"/>
              <a:t>(в ред. Федерального закона от 31.12.2017 N 504-ФЗ)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00217"/>
            <a:ext cx="9601196" cy="51756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18 июля 2011 </a:t>
            </a:r>
            <a:r>
              <a:rPr lang="ru-RU" b="1" dirty="0" smtClean="0">
                <a:solidFill>
                  <a:schemeClr val="tx1"/>
                </a:solidFill>
              </a:rPr>
              <a:t>года                                                                                                            </a:t>
            </a:r>
            <a:r>
              <a:rPr lang="en-US" b="1" dirty="0">
                <a:solidFill>
                  <a:schemeClr val="tx1"/>
                </a:solidFill>
              </a:rPr>
              <a:t>N 223-</a:t>
            </a:r>
            <a:r>
              <a:rPr lang="ru-RU" b="1" dirty="0">
                <a:solidFill>
                  <a:schemeClr val="tx1"/>
                </a:solidFill>
              </a:rPr>
              <a:t>ФЗ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РОССИЙСКАЯ ФЕДЕРАЦИЯ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ФЕДЕРАЛЬНЫЙ </a:t>
            </a:r>
            <a:r>
              <a:rPr lang="ru-RU" b="1" dirty="0" smtClean="0">
                <a:solidFill>
                  <a:schemeClr val="tx1"/>
                </a:solidFill>
              </a:rPr>
              <a:t>ЗАКОН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 ЗАКУПКАХ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ТОВАРОВ, РАБОТ, УСЛУГ ОТДЕЛЬНЫМИ ВИДАМИ ЮРИДИЧЕСКИХ ЛИЦ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(в ред. Федеральных законов от 06.12.2011 N 401-ФЗ, от 30.12.2012 N 324-ФЗ,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07.06.2013 N 115-ФЗ, от 02.07.2013 N 160-ФЗ, от 21.12.2013 N 379-ФЗ,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28.12.2013 N 396-ФЗ, от 12.03.2014 N 26-ФЗ, от 29.12.2014 N 458-ФЗ,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29.06.2015 N 156-ФЗ, от 29.06.2015 N 159-ФЗ, от 29.06.2015 N 210-ФЗ,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13.07.2015 N 249-ФЗ, от 05.04.2016 N 104-ФЗ, от 03.07.2016 N 236-ФЗ,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 03.07.2016 N 321-ФЗ, от 28.12.2016 N 474-ФЗ, от 07.06.2017 N 108-ФЗ,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</a:rPr>
              <a:t>от 29.12.2017 N 470-ФЗ, от 31.12.2017 N 481-ФЗ, от 31.12.2017 N 496-ФЗ,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</a:rPr>
              <a:t>от 31.12.2017 N 505-ФЗ)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015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Статья 74. Порядок проведения запроса котировок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99411"/>
            <a:ext cx="9601196" cy="46778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 Заказчик обязан </a:t>
            </a:r>
            <a:r>
              <a:rPr lang="ru-RU" b="1" dirty="0">
                <a:solidFill>
                  <a:schemeClr val="tx1"/>
                </a:solidFill>
              </a:rPr>
              <a:t>разместить</a:t>
            </a:r>
            <a:r>
              <a:rPr lang="ru-RU" dirty="0">
                <a:solidFill>
                  <a:schemeClr val="tx1"/>
                </a:solidFill>
              </a:rPr>
              <a:t> в единой информационной системе </a:t>
            </a:r>
            <a:r>
              <a:rPr lang="ru-RU" b="1" dirty="0">
                <a:solidFill>
                  <a:schemeClr val="tx1"/>
                </a:solidFill>
              </a:rPr>
              <a:t>извещение</a:t>
            </a:r>
            <a:r>
              <a:rPr lang="ru-RU" dirty="0">
                <a:solidFill>
                  <a:schemeClr val="tx1"/>
                </a:solidFill>
              </a:rPr>
              <a:t> о проведении запроса котировок и проект контракта, заключаемого по результатам проведения такого запроса, </a:t>
            </a:r>
            <a:r>
              <a:rPr lang="ru-RU" b="1" dirty="0">
                <a:solidFill>
                  <a:schemeClr val="tx1"/>
                </a:solidFill>
              </a:rPr>
              <a:t>не менее чем за семь рабочих дней до даты истечения срока подачи заявок на участие в запросе котировок</a:t>
            </a:r>
            <a:r>
              <a:rPr lang="ru-RU" dirty="0">
                <a:solidFill>
                  <a:schemeClr val="tx1"/>
                </a:solidFill>
              </a:rPr>
              <a:t>, а в случае осуществления закупки товара, работы или услуги на сумму, </a:t>
            </a:r>
            <a:r>
              <a:rPr lang="ru-RU" b="1" dirty="0">
                <a:solidFill>
                  <a:schemeClr val="tx1"/>
                </a:solidFill>
              </a:rPr>
              <a:t>не превышающую двухсот пятидесяти тысяч рублей, </a:t>
            </a:r>
            <a:r>
              <a:rPr lang="ru-RU" dirty="0">
                <a:solidFill>
                  <a:schemeClr val="tx1"/>
                </a:solidFill>
              </a:rPr>
              <a:t>и в случаях, предусмотренных статьей 76 настоящего Федерального закона, </a:t>
            </a:r>
            <a:r>
              <a:rPr lang="ru-RU" b="1" dirty="0">
                <a:solidFill>
                  <a:schemeClr val="tx1"/>
                </a:solidFill>
              </a:rPr>
              <a:t>не менее чем за четыре рабочих дня до даты истечения указанного срока.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86038"/>
            <a:ext cx="9601196" cy="4489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9. </a:t>
            </a:r>
            <a:r>
              <a:rPr lang="ru-RU" sz="2800" b="1" dirty="0"/>
              <a:t>Контракт может быть заключен не ранее чем через десять дней с даты размещения в единой информационной системе </a:t>
            </a:r>
            <a:r>
              <a:rPr lang="ru-RU" sz="2800" dirty="0"/>
              <a:t>указанных в части 12 статьи 54.7, части 8 статьи 69 настоящего Федерального закона, части 13 настоящей статьи протоколов, </a:t>
            </a:r>
            <a:r>
              <a:rPr lang="ru-RU" sz="2800" b="1" dirty="0"/>
              <a:t>а в случае определения поставщика (подрядчика, исполнителя) путем проведения запроса котировок в электронной форме или запроса предложений в электронной форме не ранее чем через семь дней с даты размещения в единой информационной системе </a:t>
            </a:r>
            <a:r>
              <a:rPr lang="ru-RU" sz="2800" dirty="0"/>
              <a:t>указанных в части 8 статьи 82.4, части 23 статьи 83.1 настоящего Федерального закона протоколов.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57162"/>
            <a:ext cx="9601196" cy="4518706"/>
          </a:xfrm>
        </p:spPr>
        <p:txBody>
          <a:bodyPr/>
          <a:lstStyle/>
          <a:p>
            <a:r>
              <a:rPr lang="ru-RU" sz="3200" dirty="0"/>
              <a:t>45</a:t>
            </a:r>
            <a:r>
              <a:rPr lang="ru-RU" sz="3200" b="1" dirty="0"/>
              <a:t>. Годовой объем закупок, осуществляемых в 2018 </a:t>
            </a:r>
            <a:r>
              <a:rPr lang="ru-RU" sz="3200" dirty="0"/>
              <a:t>году </a:t>
            </a:r>
            <a:r>
              <a:rPr lang="ru-RU" sz="3200" b="1" dirty="0"/>
              <a:t>путем проведения запроса котировок </a:t>
            </a:r>
            <a:r>
              <a:rPr lang="ru-RU" sz="3200" dirty="0"/>
              <a:t>и (или) запроса котировок в электронной форме, </a:t>
            </a:r>
            <a:r>
              <a:rPr lang="ru-RU" sz="3200" b="1" dirty="0"/>
              <a:t>не должен в совокупности превышать </a:t>
            </a:r>
            <a:r>
              <a:rPr lang="ru-RU" sz="3200" b="1" dirty="0">
                <a:solidFill>
                  <a:srgbClr val="FF0000"/>
                </a:solidFill>
              </a:rPr>
              <a:t>десять процентов</a:t>
            </a:r>
            <a:r>
              <a:rPr lang="ru-RU" sz="3200" b="1" dirty="0"/>
              <a:t> совокупного годового объема закупок заказчика и не должен составлять более чем сто миллионов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4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1777"/>
            <a:ext cx="9601196" cy="4894091"/>
          </a:xfrm>
        </p:spPr>
        <p:txBody>
          <a:bodyPr>
            <a:normAutofit fontScale="92500"/>
          </a:bodyPr>
          <a:lstStyle/>
          <a:p>
            <a:r>
              <a:rPr lang="ru-RU" dirty="0"/>
              <a:t>Статья </a:t>
            </a:r>
            <a:r>
              <a:rPr lang="ru-RU" dirty="0" smtClean="0"/>
              <a:t>3</a:t>
            </a:r>
            <a:endParaRPr lang="ru-RU" dirty="0"/>
          </a:p>
          <a:p>
            <a:r>
              <a:rPr lang="ru-RU" dirty="0"/>
              <a:t>1. Настоящий Федеральный закон </a:t>
            </a:r>
            <a:r>
              <a:rPr lang="ru-RU" b="1" dirty="0"/>
              <a:t>вступает в силу с 1 июля 2018 года</a:t>
            </a:r>
            <a:r>
              <a:rPr lang="ru-RU" dirty="0"/>
              <a:t>, за исключением положений, для которых настоящей статьей установлены иные сроки вступления их в силу.</a:t>
            </a:r>
          </a:p>
          <a:p>
            <a:r>
              <a:rPr lang="ru-RU" dirty="0"/>
              <a:t>2. Подпункт "г" пункта 13, подпункт "а" пункта 14, подпункт "ж" пункта 77, подпункты "а" и "б" пункта 79 статьи 1 настоящего Федерального закона вступают в силу по истечении десяти дней после дня официального опубликования настоящего Федерального закона.</a:t>
            </a:r>
          </a:p>
          <a:p>
            <a:r>
              <a:rPr lang="ru-RU" dirty="0"/>
              <a:t>3. Пункт 11, подпункты "а", "в" пункта 12, пункт 41 статьи 1 и часть 2 статьи 2 настоящего Федерального закона вступают в силу с 1 января 2019 года.</a:t>
            </a:r>
          </a:p>
          <a:p>
            <a:r>
              <a:rPr lang="ru-RU" dirty="0"/>
              <a:t>4. Пункт 42, подпункт "б" пункта 49 статьи 1 настоящего Федерального закона вступают в силу с 1 января 2020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7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74282"/>
            <a:ext cx="9601196" cy="47015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5 сентября 2017 г. N 1072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УСТАНОВЛЕНИИ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ЗАПРЕТА НА ДОПУСК ОТДЕЛЬНЫХ ВИДОВ ТОВАРОВ МЕБЕЛЬНОЙ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 ДЕРЕВООБРАБАТЫВАЮЩЕЙ ПРОМЫШЛЕННОСТИ, ПРОИСХОДЯЩИХ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ИЗ ИНОСТРАННЫХ ГОСУДАРСТВ, ДЛЯ ЦЕЛЕЙ ОСУЩЕСТВЛЕНИЯ ЗАКУПОК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ДЛЯ ОБЕСПЕЧЕНИЯ ГОСУДАРСТВЕННЫХ И МУНИЦИПАЛЬНЫХ НУЖД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11166"/>
            <a:ext cx="9601196" cy="436470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Код </a:t>
            </a:r>
            <a:r>
              <a:rPr lang="ru-RU" sz="3600" b="1" dirty="0">
                <a:solidFill>
                  <a:schemeClr val="tx1"/>
                </a:solidFill>
              </a:rPr>
              <a:t>в соответствии с Общероссийским классификатором продукции по видам экономической деятельности ОК 034-2014 (КПЕС 2008)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1. Плиты </a:t>
            </a:r>
            <a:r>
              <a:rPr lang="ru-RU" sz="3200" b="1" dirty="0">
                <a:solidFill>
                  <a:schemeClr val="tx1"/>
                </a:solidFill>
              </a:rPr>
              <a:t>древесно-стружечные и аналогичные </a:t>
            </a:r>
            <a:r>
              <a:rPr lang="ru-RU" sz="3200" b="1" dirty="0" smtClean="0">
                <a:solidFill>
                  <a:schemeClr val="tx1"/>
                </a:solidFill>
              </a:rPr>
              <a:t>плиты </a:t>
            </a:r>
            <a:r>
              <a:rPr lang="ru-RU" sz="3200" b="1" dirty="0">
                <a:solidFill>
                  <a:schemeClr val="tx1"/>
                </a:solidFill>
              </a:rPr>
              <a:t>из древесины или других одревесневших материалов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16.21.13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2. Плиты </a:t>
            </a:r>
            <a:r>
              <a:rPr lang="ru-RU" sz="3200" b="1" dirty="0">
                <a:solidFill>
                  <a:schemeClr val="tx1"/>
                </a:solidFill>
              </a:rPr>
              <a:t>древесно-волокнистые из древесины или других одревесневших материалов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16.21.14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3. Мебель </a:t>
            </a:r>
            <a:r>
              <a:rPr lang="ru-RU" sz="3200" b="1" dirty="0">
                <a:solidFill>
                  <a:schemeClr val="tx1"/>
                </a:solidFill>
              </a:rPr>
              <a:t>металлическая для офисов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31.01.11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4. Мебель </a:t>
            </a:r>
            <a:r>
              <a:rPr lang="ru-RU" sz="3200" b="1" dirty="0">
                <a:solidFill>
                  <a:schemeClr val="tx1"/>
                </a:solidFill>
              </a:rPr>
              <a:t>деревянная для офисов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31.01.12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1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56648"/>
            <a:ext cx="9601196" cy="50192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16 ноября 2015 г. N 1236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УСТАНОВЛЕНИИ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ЗАПРЕТА НА ДОПУСК ПРОГРАММНОГО ОБЕСПЕЧЕНИЯ, ПРОИСХОДЯЩЕГО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ИЗ ИНОСТРАННЫХ ГОСУДАРСТВ, ДЛЯ ЦЕЛЕЙ ОСУЩЕСТВЛЕНИЯ ЗАКУПОК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ДЛЯ ОБЕСПЕЧЕНИЯ ГОСУДАРСТВЕННЫХ И МУНИЦИПАЛЬНЫХ НУЖД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(в ред. Постановлений Правительства РФ от 23.03.2017 N 325,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20.12.2017 N 1594)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47023"/>
            <a:ext cx="9601196" cy="50288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11 августа 2014 г. N 791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УСТАНОВЛЕНИИ ЗАПРЕТА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НА ДОПУСК ТОВАРОВ ЛЕГКОЙ ПРОМЫШЛЕННОСТИ, ПРОИСХОДЯЩИХ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ИЗ ИНОСТРАННЫХ ГОСУДАРСТВ, И (ИЛИ) УСЛУГ ПО ПРОКАТУ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ТАКИХ ТОВАРОВ В ЦЕЛЯХ ОСУЩЕСТВЛЕНИЯ ЗАКУПОК ДЛЯ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ОБЕСПЕЧЕНИЯ ФЕДЕРАЛЬНЫХ НУЖД, НУЖД СУБЪЕКТОВ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РОССИЙСКОЙ ФЕДЕРАЦИИ И МУНИЦИПАЛЬНЫХ НУЖД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(в ред. Постановлений Правительства РФ от 17.02.2016 N 108,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26.10.2017 N 1299)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89272"/>
            <a:ext cx="9601196" cy="50865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ПОСТАНОВЛЕНИЕ</a:t>
            </a:r>
          </a:p>
          <a:p>
            <a:pPr marL="0" indent="0" algn="ctr">
              <a:buNone/>
            </a:pPr>
            <a:r>
              <a:rPr lang="ru-RU" b="1" dirty="0"/>
              <a:t>от 14 июля 2014 г. N 656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ОБ УСТАНОВЛЕНИИ</a:t>
            </a:r>
          </a:p>
          <a:p>
            <a:pPr marL="0" indent="0" algn="ctr">
              <a:buNone/>
            </a:pPr>
            <a:r>
              <a:rPr lang="ru-RU" b="1" dirty="0"/>
              <a:t>ЗАПРЕТА НА ДОПУСК ОТДЕЛЬНЫХ ВИДОВ ТОВАРОВ</a:t>
            </a:r>
          </a:p>
          <a:p>
            <a:pPr marL="0" indent="0" algn="ctr">
              <a:buNone/>
            </a:pPr>
            <a:r>
              <a:rPr lang="ru-RU" b="1" dirty="0"/>
              <a:t>МАШИНОСТРОЕНИЯ, ПРОИСХОДЯЩИХ ИЗ ИНОСТРАННЫХ ГОСУДАРСТВ,</a:t>
            </a:r>
          </a:p>
          <a:p>
            <a:pPr marL="0" indent="0" algn="ctr">
              <a:buNone/>
            </a:pPr>
            <a:r>
              <a:rPr lang="ru-RU" b="1" dirty="0"/>
              <a:t>ДЛЯ ЦЕЛЕЙ ОСУЩЕСТВЛЕНИЯ ЗАКУПОК ДЛЯ ОБЕСПЕЧЕНИЯ</a:t>
            </a:r>
          </a:p>
          <a:p>
            <a:pPr marL="0" indent="0" algn="ctr">
              <a:buNone/>
            </a:pPr>
            <a:r>
              <a:rPr lang="ru-RU" b="1" dirty="0"/>
              <a:t>ГОСУДАРСТВЕННЫХ И МУНИЦИПАЛЬНЫХ НУЖД</a:t>
            </a:r>
          </a:p>
          <a:p>
            <a:pPr marL="0" indent="0" algn="ctr">
              <a:buNone/>
            </a:pPr>
            <a:r>
              <a:rPr lang="ru-RU" b="1" dirty="0"/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b="1" dirty="0"/>
              <a:t>(в ред. Постановлений Правительства РФ от 31.01.2015 N 84,</a:t>
            </a:r>
          </a:p>
          <a:p>
            <a:pPr marL="0" indent="0" algn="ctr">
              <a:buNone/>
            </a:pPr>
            <a:r>
              <a:rPr lang="ru-RU" b="1" dirty="0"/>
              <a:t>от 09.06.2016 N 513, от 13.10.2017 N 1246)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56648"/>
            <a:ext cx="9601196" cy="50192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26 сентября 2016 г. N 968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ОГРАНИЧЕНИЯХ И УСЛОВИЯХ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ДОПУСКА ОТДЕЛЬНЫХ ВИДОВ РАДИОЭЛЕКТРОННОЙ ПРОДУКЦИИ,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ПРОИСХОДЯЩИХ ИЗ ИНОСТРАННЫХ ГОСУДАРСТВ, ДЛЯ ЦЕЛЕЙ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ОСУЩЕСТВЛЕНИЯ ЗАКУПОК ДЛЯ ОБЕСПЕЧЕНИЯ ГОСУДАРСТВЕННЫХ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 МУНИЦИПАЛЬНЫХ НУЖД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(в ред. Постановлений Правительства РФ от 30.05.2017 N 663,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06.07.2017 N 804)</a:t>
            </a:r>
          </a:p>
        </p:txBody>
      </p:sp>
    </p:spTree>
    <p:extLst>
      <p:ext uri="{BB962C8B-B14F-4D97-AF65-F5344CB8AC3E}">
        <p14:creationId xmlns:p14="http://schemas.microsoft.com/office/powerpoint/2010/main" val="2225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84886"/>
            <a:ext cx="9601196" cy="68374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Сроки проведения закупок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68627"/>
            <a:ext cx="9601196" cy="4607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17. Заказчик размещает в единой информационной системе извещение о проведении </a:t>
            </a:r>
            <a:r>
              <a:rPr lang="ru-RU" b="1" dirty="0">
                <a:solidFill>
                  <a:schemeClr val="tx1"/>
                </a:solidFill>
              </a:rPr>
              <a:t>конкурса </a:t>
            </a:r>
            <a:r>
              <a:rPr lang="ru-RU" dirty="0">
                <a:solidFill>
                  <a:schemeClr val="tx1"/>
                </a:solidFill>
              </a:rPr>
              <a:t>и документацию о закупке </a:t>
            </a:r>
            <a:r>
              <a:rPr lang="ru-RU" b="1" dirty="0">
                <a:solidFill>
                  <a:schemeClr val="tx1"/>
                </a:solidFill>
              </a:rPr>
              <a:t>не менее чем за пятнадцать дней до даты окончания срока подачи заявок на участие в конкурсе.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19. Заказчик размещает в единой информационной системе извещение о проведении </a:t>
            </a:r>
            <a:r>
              <a:rPr lang="ru-RU" b="1" dirty="0">
                <a:solidFill>
                  <a:schemeClr val="tx1"/>
                </a:solidFill>
              </a:rPr>
              <a:t>аукциона</a:t>
            </a:r>
            <a:r>
              <a:rPr lang="ru-RU" dirty="0">
                <a:solidFill>
                  <a:schemeClr val="tx1"/>
                </a:solidFill>
              </a:rPr>
              <a:t> и документацию о закупке </a:t>
            </a:r>
            <a:r>
              <a:rPr lang="ru-RU" b="1" dirty="0">
                <a:solidFill>
                  <a:schemeClr val="tx1"/>
                </a:solidFill>
              </a:rPr>
              <a:t>не менее чем за пятнадцать дней до даты окончания срока подачи заявок на участие в аукционе.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21. При проведении </a:t>
            </a:r>
            <a:r>
              <a:rPr lang="ru-RU" b="1" dirty="0">
                <a:solidFill>
                  <a:schemeClr val="tx1"/>
                </a:solidFill>
              </a:rPr>
              <a:t>запроса котировок </a:t>
            </a:r>
            <a:r>
              <a:rPr lang="ru-RU" dirty="0">
                <a:solidFill>
                  <a:schemeClr val="tx1"/>
                </a:solidFill>
              </a:rPr>
              <a:t>извещение о проведении запроса котировок размещается в единой информационной системе </a:t>
            </a:r>
            <a:r>
              <a:rPr lang="ru-RU" b="1" dirty="0">
                <a:solidFill>
                  <a:schemeClr val="tx1"/>
                </a:solidFill>
              </a:rPr>
              <a:t>не менее чем за пять рабочих дней до дня истечения срока подачи заявок на участие в запросе котировок.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5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31521"/>
            <a:ext cx="9601196" cy="51443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ПОСТАНОВЛЕНИЕ</a:t>
            </a:r>
          </a:p>
          <a:p>
            <a:pPr marL="0" indent="0" algn="ctr">
              <a:buNone/>
            </a:pPr>
            <a:r>
              <a:rPr lang="ru-RU" b="1" dirty="0"/>
              <a:t>от 22 августа 2016 г. N 832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ОБ ОГРАНИЧЕНИЯХ</a:t>
            </a:r>
          </a:p>
          <a:p>
            <a:pPr marL="0" indent="0" algn="ctr">
              <a:buNone/>
            </a:pPr>
            <a:r>
              <a:rPr lang="ru-RU" b="1" dirty="0"/>
              <a:t>ДОПУСКА ОТДЕЛЬНЫХ ВИДОВ ПИЩЕВЫХ ПРОДУКТОВ, ПРОИСХОДЯЩИХ</a:t>
            </a:r>
          </a:p>
          <a:p>
            <a:pPr marL="0" indent="0" algn="ctr">
              <a:buNone/>
            </a:pPr>
            <a:r>
              <a:rPr lang="ru-RU" b="1" dirty="0"/>
              <a:t>ИЗ ИНОСТРАННЫХ ГОСУДАРСТВ, ДЛЯ ЦЕЛЕЙ ОСУЩЕСТВЛЕНИЯ ЗАКУПОК</a:t>
            </a:r>
          </a:p>
          <a:p>
            <a:pPr marL="0" indent="0" algn="ctr">
              <a:buNone/>
            </a:pPr>
            <a:r>
              <a:rPr lang="ru-RU" b="1" dirty="0"/>
              <a:t>ДЛЯ ОБЕСПЕЧЕНИЯ ГОСУДАРСТВЕННЫХ И МУНИЦИПАЛЬНЫХ НУЖД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60396"/>
            <a:ext cx="9601196" cy="5115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МИНИСТЕРСТВО ЭКОНОМИЧЕСКОГО РАЗВИТИЯ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ПРИКАЗ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25 марта 2014 г. N 155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УСЛОВИЯХ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ДОПУСКА ТОВАРОВ, ПРОИСХОДЯЩИХ ИЗ ИНОСТРАННЫХ ГОСУДАРСТВ,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ДЛЯ ЦЕЛЕЙ ОСУЩЕСТВЛЕНИЯ ЗАКУПОК ТОВАРОВ, РАБОТ, УСЛУГ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ДЛЯ ОБЕСПЕЧЕНИЯ ГОСУДАРСТВЕННЫХ И МУНИЦИПАЛЬНЫХ НУЖД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Список изменяющих документов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(в ред. Приказов Минэкономразвития России от 15.10.2014 N 655,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16.04.2015 N 228, от 13.11.2015 N 847)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60397"/>
            <a:ext cx="9601196" cy="51154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ПРАВИТЕЛЬСТВО РОССИЙСКОЙ </a:t>
            </a:r>
            <a:r>
              <a:rPr lang="ru-RU" sz="2900" b="1" dirty="0" smtClean="0">
                <a:solidFill>
                  <a:schemeClr val="tx1"/>
                </a:solidFill>
              </a:rPr>
              <a:t>ФЕДЕРАЦИИ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от 14 июля 2014 г. N </a:t>
            </a:r>
            <a:r>
              <a:rPr lang="ru-RU" sz="2900" b="1" dirty="0" smtClean="0">
                <a:solidFill>
                  <a:schemeClr val="tx1"/>
                </a:solidFill>
              </a:rPr>
              <a:t>649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О </a:t>
            </a:r>
            <a:r>
              <a:rPr lang="ru-RU" sz="2900" b="1" dirty="0">
                <a:solidFill>
                  <a:schemeClr val="tx1"/>
                </a:solidFill>
              </a:rPr>
              <a:t>ПОРЯДКЕ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ПРЕДОСТАВЛЕНИЯ УЧРЕЖДЕНИЯМ И ПРЕДПРИЯТИЯМ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УГОЛОВНО-ИСПОЛНИТЕЛЬНОЙ СИСТЕМЫ ПРЕИМУЩЕСТВ В ОТНОШЕНИИ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ПРЕДЛАГАЕМОЙ ИМИ ЦЕНЫ КОНТРАКТА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ПЕРЕЧЕНЬ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ТОВАРОВ (РАБОТ, УСЛУГ), В СООТВЕТСТВИИ С КОТОРЫМ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ПРИ ОПРЕДЕЛЕНИИ ПОСТАВЩИКОВ (ПОДРЯДЧИКОВ, ИСПОЛНИТЕЛЕЙ)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ЗАКАЗЧИК ОБЯЗАН ПРЕДОСТАВЛЯТЬ УЧРЕЖДЕНИЯМ И ПРЕДПРИЯТИЯМ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УГОЛОВНО-ИСПОЛНИТЕЛЬНОЙ СИСТЕМЫ ПРЕИМУЩЕСТВА В ОТНОШЕНИИ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ПРЕДЛАГАЕМОЙ ИМИ ЦЕНЫ КОНТРАКТА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02644"/>
            <a:ext cx="9601196" cy="51732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15 апреля 2014 г. N 341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 ПРЕДОСТАВЛЕНИИ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ПРЕИМУЩЕСТВ ОРГАНИЗАЦИЯМ ИНВАЛИДОВ ПРИ ОПРЕДЕЛЕНИИ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ПОСТАВЩИКА (ПОДРЯДЧИКА, ИСПОЛНИТЕЛЯ) В ОТНОШЕНИИ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ПРЕДЛАГАЕМОЙ ИМИ ЦЕНЫ </a:t>
            </a:r>
            <a:r>
              <a:rPr lang="ru-RU" b="1" dirty="0" smtClean="0">
                <a:solidFill>
                  <a:schemeClr val="tx1"/>
                </a:solidFill>
              </a:rPr>
              <a:t>КОНТРАКТА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ПЕРЕЧЕНЬ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ТОВАРОВ, РАБОТ, УСЛУГ, ПРИ ЗАКУПКЕ КОТОРЫХ ПРЕДОСТАВЛЯЮТСЯ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ПРЕИМУЩЕСТВА ОРГАНИЗАЦИЯМ ИНВАЛИДОВ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2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06391"/>
            <a:ext cx="9601196" cy="5419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МИНИСТЕРСТВО ЭКОНОМИЧЕСКОГО РАЗВИТИЯ РОССИЙСКОЙ ФЕДЕРАЦИИ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ПРИКАЗ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2 октября 2013 г. N 567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ОБ УТВЕРЖДЕНИИ МЕТОДИЧЕСКИХ РЕКОМЕНДАЦИЙ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 ПРИМЕНЕНИЮ МЕТОДОВ ОПРЕДЕЛЕНИЯ НАЧАЛЬНОЙ (МАКСИМАЛЬНОЙ)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ЦЕНЫ КОНТРАКТА, ЦЕНЫ КОНТРАКТА, ЗАКЛЮЧАЕМОГО С ЕДИНСТВЕННЫМ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ПОСТАВЩИКОМ (ПОДРЯДЧИКОМ, ИСПОЛНИТЕЛЕМ)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67891"/>
            <a:ext cx="9601196" cy="530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1. Начальная (максимальная) цена контракта и в предусмотренных настоящим Федеральным законом случаях цена контракта, заключаемого с единственным поставщиком (подрядчиком, исполнителем), определяются и обосновываются заказчиком посредством применения следующего метода или нескольких следующих методов: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метод сопоставимых рыночных цен (анализа рынка);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нормативный метод;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тарифный метод;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проектно-сметный метод;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затратный метод.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6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2552"/>
            <a:ext cx="9601196" cy="6095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Сроки проведения закупки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52151"/>
            <a:ext cx="9601196" cy="46237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12. Протоколы, составляемые в ходе закупки, размещаются заказчиком в единой информационной системе </a:t>
            </a:r>
            <a:r>
              <a:rPr lang="ru-RU" b="1" dirty="0">
                <a:solidFill>
                  <a:schemeClr val="tx1"/>
                </a:solidFill>
              </a:rPr>
              <a:t>не позднее чем через три дня со дня подписания таких протоколов.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В течение трех рабочих дней со дня заключения договора</a:t>
            </a:r>
            <a:r>
              <a:rPr lang="ru-RU" dirty="0"/>
              <a:t>, в том числе договора, заключенного заказчиком по результатам закупки у единственного поставщика (исполнителя, подрядчика) товаров, работ, услуг, стоимость которых превышает размеры, установленные частью 15 статьи 4 настоящего Федерального закона, заказчики вносят информацию и документы, установленные Правительством Российской Федерации в соответствии с частью 1 настоящей статьи, в реестр договоров.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48497"/>
            <a:ext cx="9601196" cy="5027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6.1. При описании в документации о конкурентной закупке предмета закупки заказчик должен руководствоваться следующими правилами: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в описании предмета закупки указываются функциональные характеристики (потребительские свойства), технические и качественные характеристики, а также эксплуатационные характеристики (при необходимости) предмета закупки;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в описание предмета закупки не должны включаться требования или указания в отношении товарных знаков, знаков обслуживания, фирменных наименований, патентов, полезных моделей, промышленных образцов, наименование страны происхождения товара, требования к товарам, информации, работам, услугам при условии, что такие требования влекут за собой необоснованное ограничение количества участников закупки, за исключением случаев, если не имеется другого способа, обеспечивающего более точное и четкое описание указанных характеристик предмета закупки;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267" y="634313"/>
            <a:ext cx="9601196" cy="766119"/>
          </a:xfrm>
        </p:spPr>
        <p:txBody>
          <a:bodyPr>
            <a:noAutofit/>
          </a:bodyPr>
          <a:lstStyle/>
          <a:p>
            <a:r>
              <a:rPr lang="ru-RU" sz="2000" b="1" dirty="0"/>
              <a:t>6.1. При описании в документации о конкурентной закупке предмета закупки заказчик должен руководствоваться следующими правилами: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85103"/>
            <a:ext cx="9601196" cy="4590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 в случае использования в описании предмета закупки указания на товарный знак необходимо использовать слова "(или эквивалент)", за исключением случаев: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а) несовместимости товаров, на которых размещаются другие товарные знаки, и необходимости обеспечения взаимодействия таких товаров с товарами, используемыми заказчиком;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б) закупок запасных частей и расходных материалов к машинам и оборудованию, используемым заказчиком, в соответствии с технической документацией на указанные машины и оборудование;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в) закупок товаров, необходимых для исполнения государственного или муниципального контракта;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6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99070"/>
            <a:ext cx="9601196" cy="507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10. В документации о конкурентной закупке должны быть указаны:</a:t>
            </a:r>
          </a:p>
          <a:p>
            <a:pPr marL="0" indent="0">
              <a:buNone/>
            </a:pPr>
            <a:r>
              <a:rPr lang="ru-RU" dirty="0"/>
              <a:t>1) требования к безопасности, качеству, техническим характеристикам, функциональным характеристикам (потребительским свойствам) товара, работы, услуги, к размерам, упаковке, отгрузке товара, к результатам работы, установленные заказчиком и предусмотренные техническими регламентами в соответствии с законодательством Российской Федерации о техническом регулировании, документами, разрабатываемыми и применяемыми в национальной системе стандартизации, принятыми в соответствии с законодательством Российской Федерации о стандартизации, иные требования, связанные с определением соответствия поставляемого товара, выполняемой работы, оказываемой услуги потребностям заказчика. </a:t>
            </a:r>
          </a:p>
        </p:txBody>
      </p:sp>
    </p:spTree>
    <p:extLst>
      <p:ext uri="{BB962C8B-B14F-4D97-AF65-F5344CB8AC3E}">
        <p14:creationId xmlns:p14="http://schemas.microsoft.com/office/powerpoint/2010/main" val="2004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9028"/>
            <a:ext cx="9601196" cy="626075"/>
          </a:xfrm>
        </p:spPr>
        <p:txBody>
          <a:bodyPr>
            <a:noAutofit/>
          </a:bodyPr>
          <a:lstStyle/>
          <a:p>
            <a:r>
              <a:rPr lang="ru-RU" sz="2400" b="1" dirty="0"/>
              <a:t>10. В документации о конкурентной закупке должны быть указаны: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53297"/>
            <a:ext cx="9601196" cy="47225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заказчиком в документации о закупке не используются установленные в соответствии с законодательством Российской Федерации о техническом регулировании, законодательством Российской Федерации о стандартизации требования к безопасности, качеству, техническим характеристикам, функциональным характеристикам (потребительским свойствам) товара, работы, услуги, к размерам, упаковке, отгрузке товара, к результатам работы, в документации о закупке должно содержаться обоснование необходимости использования иных требований, связанных с определением соответствия поставляемого товара, выполняемой работы, оказываемой услуги потребностям заказчика;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67265"/>
            <a:ext cx="9601196" cy="52086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от 16 сентября 2016 г. N 925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 ПРИОРИТЕТЕ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ТОВАРОВ РОССИЙСКОГО ПРОИСХОЖДЕНИЯ, РАБОТ, УСЛУГ,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ВЫПОЛНЯЕМЫХ, ОКАЗЫВАЕМЫХ РОССИЙСКИМИ ЛИЦАМИ, ПО ОТНОШЕНИЮ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К ТОВАРАМ, ПРОИСХОДЯЩИМ ИЗ ИНОСТРАННОГО ГОСУДАРСТВА,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РАБОТАМ, УСЛУГАМ, ВЫПОЛНЯЕМЫМ, ОКАЗЫВАЕМЫМ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ИНОСТРАННЫМИ ЛИЦАМИ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2552</Words>
  <Application>Microsoft Office PowerPoint</Application>
  <PresentationFormat>Широкоэкранный</PresentationFormat>
  <Paragraphs>233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Garamond</vt:lpstr>
      <vt:lpstr>Натуральные материалы</vt:lpstr>
      <vt:lpstr>Нормативная база  по 223-ФЗ</vt:lpstr>
      <vt:lpstr>Презентация PowerPoint</vt:lpstr>
      <vt:lpstr>Сроки проведения закупок</vt:lpstr>
      <vt:lpstr>Сроки проведения закупки</vt:lpstr>
      <vt:lpstr>Презентация PowerPoint</vt:lpstr>
      <vt:lpstr>6.1. При описании в документации о конкурентной закупке предмета закупки заказчик должен руководствоваться следующими правилами: </vt:lpstr>
      <vt:lpstr>Презентация PowerPoint</vt:lpstr>
      <vt:lpstr>10. В документации о конкурентной закупке должны быть указаны: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по 44-ФЗ</vt:lpstr>
      <vt:lpstr>Презентация PowerPoint</vt:lpstr>
      <vt:lpstr>Презентация PowerPoint</vt:lpstr>
      <vt:lpstr>Сроки проведения закупок</vt:lpstr>
      <vt:lpstr>Статья 54.5. Порядок рассмотрения и оценки первых частей заявок на участие в открытом конкурсе в электронной форме </vt:lpstr>
      <vt:lpstr>Статья 63. Извещение о проведении электронного аукциона </vt:lpstr>
      <vt:lpstr>Статья 74. Порядок проведения запроса котировок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2017-03-23T13:20:01Z</dcterms:created>
  <dcterms:modified xsi:type="dcterms:W3CDTF">2018-01-17T13:38:04Z</dcterms:modified>
</cp:coreProperties>
</file>