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 showGuides="1">
      <p:cViewPr varScale="1">
        <p:scale>
          <a:sx n="60" d="100"/>
          <a:sy n="60" d="100"/>
        </p:scale>
        <p:origin x="78" y="116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DE92D9-24A8-F006-20F9-11C80306CC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DFAD39-2FA1-EA8E-4705-A2F4D3DDA8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A8816-A756-48F4-977A-5706238794E1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ED372C-9BC3-6E41-7FAD-7F894D7D4C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ABA78D-5677-8B63-B9BB-2D05D3703A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F88A6-CFC1-498D-8150-AE0AB5D5A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7E963-16BD-41DA-A4C0-943BEDF043FF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B4E74-1AD1-4227-8E4A-8E979255A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4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451C6-6121-056D-2501-B5E4C4821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3F48BB-E13D-C928-C5DC-1D656C569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91B90-9715-542E-CDC7-BF865723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4F03-75F8-4F14-93F2-7553BE4C9D45}" type="datetime1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BA755-6618-043F-A7EE-E621B161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0AD5A-B601-EB16-E15B-A29FD9E2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2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ADDA7-D9D8-D719-330C-0EDF2B79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A26417-CEF6-95B7-2148-8EAAF7F46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C5BE0C-0F52-F600-0FD0-FA0D5274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5DE5-F405-4389-AE0D-FE71A01636A2}" type="datetime1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E60313-99DF-840E-75F5-2B7F0E2A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6B87F-76E7-7C90-8D59-FA4E9A84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6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0A744E-A71D-FEB6-C520-FBEDAF9E7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B2C76B-21C5-9CBB-853A-2C19AE9E8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8C59B5-33FA-66E6-A7DF-56495939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8D7-448C-4E01-AA60-287119BD8D0B}" type="datetime1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3A01B7-85C9-7434-9CEC-6EAD3711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F9CD5-77FF-5907-9F76-59929ACE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7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CD89D-716F-12EA-154E-1AAE5E1A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6E3B7-BDEE-4004-4520-6EC3E4440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80B75-159B-43CD-3661-537E26B6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D0-C004-49B0-A20F-F8122EF90343}" type="datetime1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3B7CD-3F8B-8931-34AA-517B9728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F7ECD-3BD7-681B-70FA-C07E3EF0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0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28930-D4DB-8A83-8DD9-B22446CB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B9BD2C-976D-9081-19A2-D687D9BD8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96FA4-A6C9-FA4F-1B1C-B9D817E8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0BA3-23EA-4D67-AA33-5D224752D20C}" type="datetime1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8B2D0-A2A5-7DED-D3E5-071A5DB6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6F6FA-D90A-96AF-1716-700AC935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5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C7535-B790-84A7-5B84-7AB59DFC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90AC5-DE43-9B3E-0FB6-BD97551D2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3BE640-2099-10A9-E60F-020223BF1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86D06-73FF-B896-D844-41C528D9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9556-A09C-4FC2-B713-0F9692F0C9C3}" type="datetime1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0E2079-EA0E-EA2E-D6CC-F5C4D3B8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47294D-AC47-9DAD-C77A-63D29846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3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CF8C0-0131-29A5-21A7-F0EA7A9B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C03B18-C90D-67E4-8FBF-8F5C2E24A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1C77ED-7D6B-0EF5-5632-FADD489E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E0C491-4CCB-3BB9-AD6C-110DFD09C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ADE155-2709-5F62-BC46-4B47BA423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EF3E10-A9E0-B953-DE66-D3F46B3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7DDE-8D4C-4FA2-AF05-2C1B94DCD7EA}" type="datetime1">
              <a:rPr lang="ru-RU" smtClean="0"/>
              <a:t>18.08.2022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1A8909-A202-DEBE-72CE-242F51B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28B8EC-4DDA-0B76-4327-8A8AEBE7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5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596DE-746B-9DF3-E19E-F85F2EF5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5BBB70-602A-7992-EA5E-8F7980FD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9D2-46D7-405C-9028-13F5E8743DCF}" type="datetime1">
              <a:rPr lang="ru-RU" smtClean="0"/>
              <a:t>18.08.2022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718518-0A48-AD67-8699-C21E6533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12A6DB-1170-3318-7F85-6E2DE81F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921369-C263-B47C-0BAF-17E3CD72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2B9-B8CE-4258-B84C-27400D5F95FB}" type="datetime1">
              <a:rPr lang="ru-RU" smtClean="0"/>
              <a:t>18.08.2022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11D04-3F2B-FCF1-61A0-6FA30E6A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70C83-6D31-05EE-97EB-E9BE15EB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2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88D93-2EEE-E863-2B6B-DD6A28B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8A11C-E3EA-1903-7E18-3766A5955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0E8874-2022-36C1-47A7-FD637D41A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99D5D0-88D1-D694-31E4-0B2C8DF6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7F-FBED-42C0-93F5-5E67B2F42724}" type="datetime1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A58FDE-EC83-0956-F46A-A3A37B68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EA1F75-62C6-4E4D-395E-B2CFDA96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5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BDE42-DB2B-15DB-53EF-98D0BF57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5079BC-A06A-9937-8A4B-E87B3076E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BA4DFC-6FDD-7987-4DA1-298755BA5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2B7390-A631-C716-5FE4-464B0704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5D88-B6A6-4C2F-BEB0-33DE3023AF4C}" type="datetime1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39C32-5340-6A73-6F2C-5F8F177A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456F9B-3919-EC43-0388-DB860975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7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93D0A-323E-8883-4031-5B8366D6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2E119-2D23-74EE-39E2-E5446F9D0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7040E-2D7E-13D5-C1F5-B91CF44E4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58-8F58-4D1B-BB5A-FDE92D80F1D8}" type="datetime1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D35A0-BD8C-BC4F-061A-BE60C3DDA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809940-FD1F-A0A1-6CEB-95C36947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E5E25-24A3-8DF0-AB85-7BF8A3C72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182" y="2004145"/>
            <a:ext cx="10903846" cy="162192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Montserrat" panose="00000500000000000000" pitchFamily="2" charset="-52"/>
              </a:rPr>
              <a:t>Разработчик цифровых продуктов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402DBD-6A92-D67B-86DF-988896633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82" y="3705356"/>
            <a:ext cx="10020978" cy="977001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Montserrat" panose="00000500000000000000" pitchFamily="2" charset="-52"/>
              </a:rPr>
              <a:t>Нижегородский государственный технический университет </a:t>
            </a:r>
            <a:r>
              <a:rPr lang="ru-RU" dirty="0">
                <a:latin typeface="Montserrat" panose="00000500000000000000" pitchFamily="2" charset="-52"/>
              </a:rPr>
              <a:t>им. </a:t>
            </a:r>
            <a:r>
              <a:rPr lang="ru-RU" dirty="0" err="1">
                <a:latin typeface="Montserrat" panose="00000500000000000000" pitchFamily="2" charset="-52"/>
              </a:rPr>
              <a:t>Р.Е.Алексеева</a:t>
            </a:r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C70B8-33CD-FD38-C75A-B4AE3E56A755}"/>
              </a:ext>
            </a:extLst>
          </p:cNvPr>
          <p:cNvSpPr txBox="1"/>
          <p:nvPr/>
        </p:nvSpPr>
        <p:spPr>
          <a:xfrm>
            <a:off x="1062182" y="483543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Montserrat" panose="00000500000000000000" pitchFamily="2" charset="-52"/>
              </a:rPr>
              <a:t>Руководитель «Цифровой кафедры» </a:t>
            </a:r>
          </a:p>
          <a:p>
            <a:pPr algn="l"/>
            <a:r>
              <a:rPr lang="ru-RU" dirty="0" err="1" smtClean="0">
                <a:latin typeface="Montserrat" panose="00000500000000000000" pitchFamily="2" charset="-52"/>
              </a:rPr>
              <a:t>Филинских</a:t>
            </a:r>
            <a:r>
              <a:rPr lang="ru-RU" dirty="0" smtClean="0">
                <a:latin typeface="Montserrat" panose="00000500000000000000" pitchFamily="2" charset="-52"/>
              </a:rPr>
              <a:t> Александр Дмитриевич</a:t>
            </a:r>
          </a:p>
          <a:p>
            <a:pPr algn="l"/>
            <a:r>
              <a:rPr lang="ru-RU" dirty="0" smtClean="0">
                <a:latin typeface="Montserrat" panose="00000500000000000000" pitchFamily="2" charset="-52"/>
              </a:rPr>
              <a:t>Руководитель </a:t>
            </a:r>
            <a:r>
              <a:rPr lang="ru-RU" dirty="0">
                <a:latin typeface="Montserrat" panose="00000500000000000000" pitchFamily="2" charset="-52"/>
              </a:rPr>
              <a:t>ДПП </a:t>
            </a:r>
          </a:p>
          <a:p>
            <a:r>
              <a:rPr lang="ru-RU" dirty="0" err="1">
                <a:latin typeface="Montserrat" panose="00000500000000000000" pitchFamily="2" charset="-52"/>
              </a:rPr>
              <a:t>Филинских</a:t>
            </a:r>
            <a:r>
              <a:rPr lang="ru-RU" dirty="0">
                <a:latin typeface="Montserrat" panose="00000500000000000000" pitchFamily="2" charset="-52"/>
              </a:rPr>
              <a:t> Александр Дмитриевич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1C783A-ECED-4109-89A5-EAB13A7B90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23" y="573119"/>
            <a:ext cx="1999800" cy="5991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8500F5-05B4-39F5-07D6-C54BAEF8FC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9169" r="20281" b="71803"/>
          <a:stretch/>
        </p:blipFill>
        <p:spPr>
          <a:xfrm>
            <a:off x="7934550" y="426953"/>
            <a:ext cx="1869273" cy="8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2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D861-6FD6-19EB-8CE3-C133C013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3" y="209897"/>
            <a:ext cx="10515600" cy="1325563"/>
          </a:xfrm>
        </p:spPr>
        <p:txBody>
          <a:bodyPr/>
          <a:lstStyle/>
          <a:p>
            <a:r>
              <a:rPr lang="ru-RU" dirty="0"/>
              <a:t>Команда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F0BBC4-6B2D-C7C7-32BF-08A78FD29D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23" y="573119"/>
            <a:ext cx="1999800" cy="599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1D8D79-6F42-93BB-E525-A550790F838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9169" r="20281" b="71803"/>
          <a:stretch/>
        </p:blipFill>
        <p:spPr>
          <a:xfrm>
            <a:off x="7934550" y="426953"/>
            <a:ext cx="1869273" cy="891453"/>
          </a:xfrm>
          <a:prstGeom prst="rect">
            <a:avLst/>
          </a:prstGeom>
        </p:spPr>
      </p:pic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A23D75B7-783A-6654-1477-4F95C83C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436" y="6379783"/>
            <a:ext cx="2743200" cy="365125"/>
          </a:xfrm>
        </p:spPr>
        <p:txBody>
          <a:bodyPr/>
          <a:lstStyle/>
          <a:p>
            <a:fld id="{7865C1AF-7F76-419A-932E-65E61A8A8F21}" type="slidenum">
              <a:rPr lang="ru-RU" sz="3600" smtClean="0">
                <a:solidFill>
                  <a:schemeClr val="tx1"/>
                </a:solidFill>
              </a:rPr>
              <a:t>1</a:t>
            </a:fld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030341-B0B8-B33E-A112-F3926BB33402}"/>
              </a:ext>
            </a:extLst>
          </p:cNvPr>
          <p:cNvSpPr/>
          <p:nvPr/>
        </p:nvSpPr>
        <p:spPr>
          <a:xfrm>
            <a:off x="371735" y="1985818"/>
            <a:ext cx="1190522" cy="14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ФОТО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4D73C3-AE77-734F-87CC-41E76D262605}"/>
              </a:ext>
            </a:extLst>
          </p:cNvPr>
          <p:cNvSpPr/>
          <p:nvPr/>
        </p:nvSpPr>
        <p:spPr>
          <a:xfrm>
            <a:off x="4520660" y="1985818"/>
            <a:ext cx="1076088" cy="14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2F23A7-DB44-31D8-C92A-4BEDB1175703}"/>
              </a:ext>
            </a:extLst>
          </p:cNvPr>
          <p:cNvSpPr/>
          <p:nvPr/>
        </p:nvSpPr>
        <p:spPr>
          <a:xfrm>
            <a:off x="6559729" y="1985818"/>
            <a:ext cx="1089658" cy="14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2102F8-9DF2-1FC1-0273-DCACB1E506EA}"/>
              </a:ext>
            </a:extLst>
          </p:cNvPr>
          <p:cNvSpPr/>
          <p:nvPr/>
        </p:nvSpPr>
        <p:spPr>
          <a:xfrm>
            <a:off x="8665725" y="1985818"/>
            <a:ext cx="969374" cy="14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AB3508-C2EA-4786-A28E-45DE87B15C06}"/>
              </a:ext>
            </a:extLst>
          </p:cNvPr>
          <p:cNvSpPr/>
          <p:nvPr/>
        </p:nvSpPr>
        <p:spPr>
          <a:xfrm>
            <a:off x="10629112" y="1985818"/>
            <a:ext cx="1134308" cy="14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E2A676-2473-6314-E783-01097CE41CA7}"/>
              </a:ext>
            </a:extLst>
          </p:cNvPr>
          <p:cNvSpPr txBox="1"/>
          <p:nvPr/>
        </p:nvSpPr>
        <p:spPr>
          <a:xfrm>
            <a:off x="288123" y="3546764"/>
            <a:ext cx="1357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latin typeface="Montserrat" panose="00000500000000000000" pitchFamily="2" charset="-52"/>
              </a:rPr>
              <a:t>Филинских</a:t>
            </a:r>
            <a:r>
              <a:rPr lang="ru-RU" sz="1100" dirty="0">
                <a:latin typeface="Montserrat" panose="00000500000000000000" pitchFamily="2" charset="-52"/>
              </a:rPr>
              <a:t> Александр Дмитриевич</a:t>
            </a:r>
          </a:p>
          <a:p>
            <a:r>
              <a:rPr lang="ru-RU" sz="1100" dirty="0" smtClean="0">
                <a:latin typeface="Montserrat" panose="00000500000000000000" pitchFamily="2" charset="-52"/>
              </a:rPr>
              <a:t>Руководитель </a:t>
            </a:r>
            <a:r>
              <a:rPr lang="ru-RU" sz="1100" dirty="0">
                <a:latin typeface="Montserrat" panose="00000500000000000000" pitchFamily="2" charset="-52"/>
              </a:rPr>
              <a:t>ЦК, </a:t>
            </a:r>
            <a:r>
              <a:rPr lang="ru-RU" sz="1100" dirty="0" smtClean="0">
                <a:latin typeface="Montserrat" panose="00000500000000000000" pitchFamily="2" charset="-52"/>
              </a:rPr>
              <a:t>ДПП</a:t>
            </a:r>
          </a:p>
          <a:p>
            <a:r>
              <a:rPr lang="ru-RU" sz="1100" dirty="0" err="1">
                <a:latin typeface="Montserrat" panose="00000500000000000000" pitchFamily="2" charset="-52"/>
              </a:rPr>
              <a:t>к.т.н.,</a:t>
            </a:r>
            <a:r>
              <a:rPr lang="ru-RU" sz="1100" dirty="0" err="1" smtClean="0">
                <a:latin typeface="Montserrat" panose="00000500000000000000" pitchFamily="2" charset="-52"/>
              </a:rPr>
              <a:t>доцент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0D96EE-B52D-B840-BB26-7A45173AABE0}"/>
              </a:ext>
            </a:extLst>
          </p:cNvPr>
          <p:cNvSpPr txBox="1"/>
          <p:nvPr/>
        </p:nvSpPr>
        <p:spPr>
          <a:xfrm>
            <a:off x="2333976" y="3546763"/>
            <a:ext cx="1357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latin typeface="Montserrat" panose="00000500000000000000" pitchFamily="2" charset="-52"/>
              </a:rPr>
              <a:t>Капранов</a:t>
            </a:r>
            <a:r>
              <a:rPr lang="ru-RU" sz="1100" dirty="0">
                <a:latin typeface="Montserrat" panose="00000500000000000000" pitchFamily="2" charset="-52"/>
              </a:rPr>
              <a:t> Сергей Николаевич</a:t>
            </a:r>
          </a:p>
          <a:p>
            <a:r>
              <a:rPr lang="ru-RU" sz="1100" dirty="0" err="1" smtClean="0">
                <a:latin typeface="Montserrat" panose="00000500000000000000" pitchFamily="2" charset="-52"/>
              </a:rPr>
              <a:t>к.т.н.,доцент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A51988-5053-CFA5-A83A-57F186B91CCA}"/>
              </a:ext>
            </a:extLst>
          </p:cNvPr>
          <p:cNvSpPr txBox="1"/>
          <p:nvPr/>
        </p:nvSpPr>
        <p:spPr>
          <a:xfrm>
            <a:off x="4379831" y="3546762"/>
            <a:ext cx="135774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ontserrat" panose="00000500000000000000" pitchFamily="2" charset="-52"/>
              </a:rPr>
              <a:t>Зарубин</a:t>
            </a:r>
          </a:p>
          <a:p>
            <a:r>
              <a:rPr lang="ru-RU" sz="1200" dirty="0" smtClean="0">
                <a:latin typeface="Montserrat" panose="00000500000000000000" pitchFamily="2" charset="-52"/>
              </a:rPr>
              <a:t>Илья Борисович</a:t>
            </a:r>
          </a:p>
          <a:p>
            <a:r>
              <a:rPr lang="ru-RU" sz="1100" dirty="0" smtClean="0">
                <a:latin typeface="Montserrat" panose="00000500000000000000" pitchFamily="2" charset="-52"/>
              </a:rPr>
              <a:t>ИТ-практик</a:t>
            </a:r>
            <a:endParaRPr lang="ru-RU" sz="1100" dirty="0" smtClean="0">
              <a:latin typeface="Montserrat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A80877-9BBA-AEA8-4D9B-6BAA4854A420}"/>
              </a:ext>
            </a:extLst>
          </p:cNvPr>
          <p:cNvSpPr txBox="1"/>
          <p:nvPr/>
        </p:nvSpPr>
        <p:spPr>
          <a:xfrm>
            <a:off x="6425685" y="3585890"/>
            <a:ext cx="1357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anose="00000500000000000000" pitchFamily="2" charset="-52"/>
              </a:rPr>
              <a:t>Дмитриев Дмитрий Валерьевич</a:t>
            </a:r>
          </a:p>
          <a:p>
            <a:r>
              <a:rPr lang="ru-RU" sz="1100" dirty="0" err="1">
                <a:latin typeface="Montserrat" panose="00000500000000000000" pitchFamily="2" charset="-52"/>
              </a:rPr>
              <a:t>к.т.н.,доцент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E4141-D537-9573-7129-7D265E91667C}"/>
              </a:ext>
            </a:extLst>
          </p:cNvPr>
          <p:cNvSpPr txBox="1"/>
          <p:nvPr/>
        </p:nvSpPr>
        <p:spPr>
          <a:xfrm>
            <a:off x="8471538" y="3585889"/>
            <a:ext cx="1357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anose="00000500000000000000" pitchFamily="2" charset="-52"/>
              </a:rPr>
              <a:t>Васильев Антон </a:t>
            </a:r>
            <a:r>
              <a:rPr lang="ru-RU" sz="1100" dirty="0" smtClean="0">
                <a:latin typeface="Montserrat" panose="00000500000000000000" pitchFamily="2" charset="-52"/>
              </a:rPr>
              <a:t>Александрович</a:t>
            </a:r>
          </a:p>
          <a:p>
            <a:r>
              <a:rPr lang="ru-RU" sz="1100" dirty="0">
                <a:latin typeface="Montserrat" panose="00000500000000000000" pitchFamily="2" charset="-52"/>
              </a:rPr>
              <a:t>ИТ-практик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B0C42-9A55-36A5-7E0F-84D6700A6F62}"/>
              </a:ext>
            </a:extLst>
          </p:cNvPr>
          <p:cNvSpPr txBox="1"/>
          <p:nvPr/>
        </p:nvSpPr>
        <p:spPr>
          <a:xfrm>
            <a:off x="10517392" y="3585890"/>
            <a:ext cx="1357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anose="00000500000000000000" pitchFamily="2" charset="-52"/>
              </a:rPr>
              <a:t>Балашова Татьяна Ивановна</a:t>
            </a:r>
          </a:p>
          <a:p>
            <a:r>
              <a:rPr lang="ru-RU" sz="1100" dirty="0" err="1">
                <a:latin typeface="Montserrat" panose="00000500000000000000" pitchFamily="2" charset="-52"/>
              </a:rPr>
              <a:t>к.т.н.,</a:t>
            </a:r>
            <a:r>
              <a:rPr lang="ru-RU" sz="1100" dirty="0" err="1" smtClean="0">
                <a:latin typeface="Montserrat" panose="00000500000000000000" pitchFamily="2" charset="-52"/>
              </a:rPr>
              <a:t>доцент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28CA3CF-B944-7990-5BEF-9DDAA23F30C1}"/>
              </a:ext>
            </a:extLst>
          </p:cNvPr>
          <p:cNvSpPr/>
          <p:nvPr/>
        </p:nvSpPr>
        <p:spPr>
          <a:xfrm>
            <a:off x="822036" y="4642781"/>
            <a:ext cx="10390909" cy="186715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Краткая справка о привлечённых специалистах к реализации программы:</a:t>
            </a:r>
          </a:p>
          <a:p>
            <a:pPr algn="just">
              <a:tabLst>
                <a:tab pos="85725" algn="l"/>
              </a:tabLst>
            </a:pPr>
            <a:r>
              <a:rPr lang="ru-RU" sz="1100" i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Программа </a:t>
            </a:r>
            <a:r>
              <a:rPr lang="ru-RU" sz="1100" i="1" dirty="0">
                <a:solidFill>
                  <a:schemeClr val="tx1"/>
                </a:solidFill>
                <a:latin typeface="Montserrat" panose="00000500000000000000" pitchFamily="2" charset="-52"/>
              </a:rPr>
              <a:t>реализуется с привлечением специалистов из ИТ-сферы, имеющими подтвержденный стаж не менее 8 лет в сфере IT в объеме 58 часов, что составляет 41 % от контактной работы ДПП «Разработчик цифровых продуктов»</a:t>
            </a:r>
          </a:p>
          <a:p>
            <a:pPr algn="just">
              <a:tabLst>
                <a:tab pos="85725" algn="l"/>
              </a:tabLst>
            </a:pPr>
            <a:r>
              <a:rPr lang="ru-RU" sz="1100" i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Общий </a:t>
            </a:r>
            <a:r>
              <a:rPr lang="ru-RU" sz="1100" i="1" dirty="0">
                <a:solidFill>
                  <a:schemeClr val="tx1"/>
                </a:solidFill>
                <a:latin typeface="Montserrat" panose="00000500000000000000" pitchFamily="2" charset="-52"/>
              </a:rPr>
              <a:t>объем часов по всем видам работ (контактная, самостоятельная) на 100% реализуется кадровым составом ДПП, отвечающим следующим требованиям:</a:t>
            </a:r>
          </a:p>
          <a:p>
            <a:pPr algn="just">
              <a:tabLst>
                <a:tab pos="85725" algn="l"/>
              </a:tabLst>
            </a:pPr>
            <a:r>
              <a:rPr lang="ru-RU" sz="1100" i="1" dirty="0">
                <a:solidFill>
                  <a:schemeClr val="tx1"/>
                </a:solidFill>
                <a:latin typeface="Montserrat" panose="00000500000000000000" pitchFamily="2" charset="-52"/>
              </a:rPr>
              <a:t>-наличие высшего профильного образования в ИТ-отрасли;</a:t>
            </a:r>
          </a:p>
          <a:p>
            <a:pPr algn="just">
              <a:tabLst>
                <a:tab pos="85725" algn="l"/>
              </a:tabLst>
            </a:pPr>
            <a:r>
              <a:rPr lang="ru-RU" sz="1100" i="1" dirty="0">
                <a:solidFill>
                  <a:schemeClr val="tx1"/>
                </a:solidFill>
                <a:latin typeface="Montserrat" panose="00000500000000000000" pitchFamily="2" charset="-52"/>
              </a:rPr>
              <a:t>-наличие стажа педагогической работы в образовательных организациях высшего образования Российской Федерации и/или стажа практической работы в профильной организации ИТ-отрасли не менее 3 лет;</a:t>
            </a:r>
          </a:p>
          <a:p>
            <a:pPr algn="just">
              <a:tabLst>
                <a:tab pos="85725" algn="l"/>
              </a:tabLst>
            </a:pPr>
            <a:r>
              <a:rPr lang="ru-RU" sz="1100" i="1" dirty="0">
                <a:solidFill>
                  <a:schemeClr val="tx1"/>
                </a:solidFill>
                <a:latin typeface="Montserrat" panose="00000500000000000000" pitchFamily="2" charset="-52"/>
              </a:rPr>
              <a:t>-соответствие внутренним требованиям НГТУ к педагогическим работникам.</a:t>
            </a:r>
          </a:p>
        </p:txBody>
      </p:sp>
      <p:pic>
        <p:nvPicPr>
          <p:cNvPr id="21" name="Рисунок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4" y="1985818"/>
            <a:ext cx="1190522" cy="144370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r="4734"/>
          <a:stretch/>
        </p:blipFill>
        <p:spPr bwMode="auto">
          <a:xfrm>
            <a:off x="10629112" y="1985818"/>
            <a:ext cx="1134308" cy="144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8320"/>
          <a:stretch/>
        </p:blipFill>
        <p:spPr bwMode="auto">
          <a:xfrm>
            <a:off x="6559726" y="1996270"/>
            <a:ext cx="1089661" cy="144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58" y="1985818"/>
            <a:ext cx="1076089" cy="144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BAB3508-C2EA-4786-A28E-45DE87B15C06}"/>
              </a:ext>
            </a:extLst>
          </p:cNvPr>
          <p:cNvSpPr/>
          <p:nvPr/>
        </p:nvSpPr>
        <p:spPr>
          <a:xfrm>
            <a:off x="2423592" y="1985818"/>
            <a:ext cx="1134308" cy="14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996270"/>
            <a:ext cx="1134308" cy="144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5" t="17234" r="5435" b="7766"/>
          <a:stretch/>
        </p:blipFill>
        <p:spPr bwMode="auto">
          <a:xfrm>
            <a:off x="8665720" y="1985818"/>
            <a:ext cx="969379" cy="143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92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D861-6FD6-19EB-8CE3-C133C013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3" y="209897"/>
            <a:ext cx="10515600" cy="1325563"/>
          </a:xfrm>
        </p:spPr>
        <p:txBody>
          <a:bodyPr/>
          <a:lstStyle/>
          <a:p>
            <a:r>
              <a:rPr lang="ru-RU" dirty="0"/>
              <a:t>Программа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F0BBC4-6B2D-C7C7-32BF-08A78FD29D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23" y="573119"/>
            <a:ext cx="1999800" cy="599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1D8D79-6F42-93BB-E525-A550790F838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9169" r="20281" b="71803"/>
          <a:stretch/>
        </p:blipFill>
        <p:spPr>
          <a:xfrm>
            <a:off x="7934550" y="426953"/>
            <a:ext cx="1869273" cy="891453"/>
          </a:xfrm>
          <a:prstGeom prst="rect">
            <a:avLst/>
          </a:prstGeom>
        </p:spPr>
      </p:pic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id="{E4F4A5E9-7DFC-68F6-2593-4DCB2C59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436" y="6379783"/>
            <a:ext cx="2743200" cy="365125"/>
          </a:xfrm>
        </p:spPr>
        <p:txBody>
          <a:bodyPr/>
          <a:lstStyle/>
          <a:p>
            <a:fld id="{7865C1AF-7F76-419A-932E-65E61A8A8F21}" type="slidenum">
              <a:rPr lang="ru-RU" sz="3600" smtClean="0">
                <a:solidFill>
                  <a:schemeClr val="tx1"/>
                </a:solidFill>
              </a:rPr>
              <a:t>2</a:t>
            </a:fld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952A9B1-9703-36C4-5136-B6A2E4BFAAE3}"/>
              </a:ext>
            </a:extLst>
          </p:cNvPr>
          <p:cNvSpPr/>
          <p:nvPr/>
        </p:nvSpPr>
        <p:spPr>
          <a:xfrm>
            <a:off x="288123" y="1628775"/>
            <a:ext cx="5503077" cy="475100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О программе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algn="just"/>
            <a:r>
              <a:rPr lang="ru-RU" sz="1350" dirty="0">
                <a:solidFill>
                  <a:schemeClr val="tx1"/>
                </a:solidFill>
                <a:latin typeface="Montserrat" panose="00000500000000000000" pitchFamily="2" charset="-52"/>
              </a:rPr>
              <a:t>Программа </a:t>
            </a:r>
            <a:r>
              <a:rPr lang="ru-RU" sz="135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«Разработчик </a:t>
            </a:r>
            <a:r>
              <a:rPr lang="ru-RU" sz="1350" dirty="0">
                <a:solidFill>
                  <a:schemeClr val="tx1"/>
                </a:solidFill>
                <a:latin typeface="Montserrat" panose="00000500000000000000" pitchFamily="2" charset="-52"/>
              </a:rPr>
              <a:t>цифровых продуктов рассчитана на </a:t>
            </a:r>
            <a:r>
              <a:rPr lang="ru-RU" sz="135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студентов», </a:t>
            </a:r>
            <a:r>
              <a:rPr lang="ru-RU" sz="1350" dirty="0">
                <a:solidFill>
                  <a:schemeClr val="tx1"/>
                </a:solidFill>
                <a:latin typeface="Montserrat" panose="00000500000000000000" pitchFamily="2" charset="-52"/>
              </a:rPr>
              <a:t>обучающихся по направлениям отнесенным к ИТ отрасли: </a:t>
            </a:r>
            <a:r>
              <a:rPr lang="ru-RU" sz="135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15.03.04 Автоматизация технологических процессов и производств, 27.03.05 </a:t>
            </a:r>
            <a:r>
              <a:rPr lang="ru-RU" sz="1350" dirty="0" err="1" smtClean="0">
                <a:solidFill>
                  <a:schemeClr val="tx1"/>
                </a:solidFill>
                <a:latin typeface="Montserrat" panose="00000500000000000000" pitchFamily="2" charset="-52"/>
              </a:rPr>
              <a:t>Инноватика</a:t>
            </a:r>
            <a:r>
              <a:rPr lang="ru-RU" sz="135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, 26.03.02 Кораблестроение, </a:t>
            </a:r>
            <a:r>
              <a:rPr lang="ru-RU" sz="1350" dirty="0" err="1" smtClean="0">
                <a:solidFill>
                  <a:schemeClr val="tx1"/>
                </a:solidFill>
                <a:latin typeface="Montserrat" panose="00000500000000000000" pitchFamily="2" charset="-52"/>
              </a:rPr>
              <a:t>океанотехника</a:t>
            </a:r>
            <a:r>
              <a:rPr lang="ru-RU" sz="135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 и системотехника объектов морской инфраструктуры, 09.03.02 Информационные </a:t>
            </a:r>
            <a:r>
              <a:rPr lang="ru-RU" sz="1350" dirty="0">
                <a:solidFill>
                  <a:schemeClr val="tx1"/>
                </a:solidFill>
                <a:latin typeface="Montserrat" panose="00000500000000000000" pitchFamily="2" charset="-52"/>
              </a:rPr>
              <a:t>системы и технологии </a:t>
            </a:r>
          </a:p>
          <a:p>
            <a:pPr algn="just"/>
            <a:r>
              <a:rPr lang="ru-RU" sz="1350" dirty="0">
                <a:solidFill>
                  <a:schemeClr val="tx1"/>
                </a:solidFill>
                <a:latin typeface="Montserrat" panose="00000500000000000000" pitchFamily="2" charset="-52"/>
              </a:rPr>
              <a:t>Разработана по запросам крупнейших ИТ организаций региона с выбором наиболее востребованных языков программирования.</a:t>
            </a:r>
          </a:p>
          <a:p>
            <a:pPr algn="just"/>
            <a:r>
              <a:rPr lang="ru-RU" sz="1350" dirty="0">
                <a:solidFill>
                  <a:schemeClr val="tx1"/>
                </a:solidFill>
                <a:latin typeface="Montserrat" panose="00000500000000000000" pitchFamily="2" charset="-52"/>
              </a:rPr>
              <a:t>Программа содержит обязательную практическую подготовку за пределами НГТУ. Темы и виды определяются в зависимости от направления ОПОП ВО слушателей программы</a:t>
            </a:r>
          </a:p>
          <a:p>
            <a:pPr algn="just"/>
            <a:r>
              <a:rPr lang="ru-RU" sz="1350" dirty="0">
                <a:solidFill>
                  <a:schemeClr val="tx1"/>
                </a:solidFill>
                <a:latin typeface="Montserrat" panose="00000500000000000000" pitchFamily="2" charset="-52"/>
              </a:rPr>
              <a:t>Элементы программы апробированы при проведении курсов ДПО по изучению языков программирования с последующим трудоустройством в ИТ организации</a:t>
            </a:r>
            <a:endParaRPr lang="ru-RU" sz="1350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BB22D81-F60B-D57A-5B3D-DB1F016495D7}"/>
              </a:ext>
            </a:extLst>
          </p:cNvPr>
          <p:cNvSpPr/>
          <p:nvPr/>
        </p:nvSpPr>
        <p:spPr>
          <a:xfrm>
            <a:off x="6400800" y="1628774"/>
            <a:ext cx="5503077" cy="221418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</a:rPr>
              <a:t>Эффект от программы в рамках региона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Удовлетворение </a:t>
            </a: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потребности региона в ИТ специалистах на 6% в 2023 году</a:t>
            </a:r>
            <a:endParaRPr lang="ru-RU" sz="1600" i="1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- Увеличение ИТ компаний в регионе за счет </a:t>
            </a:r>
            <a:r>
              <a:rPr lang="ru-RU" sz="1600" dirty="0" err="1">
                <a:solidFill>
                  <a:schemeClr val="tx1"/>
                </a:solidFill>
                <a:latin typeface="Montserrat" panose="00000500000000000000" pitchFamily="2" charset="-52"/>
              </a:rPr>
              <a:t>стартапов</a:t>
            </a: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, реализуемых в рамках программы «Приоритет 2030»</a:t>
            </a:r>
          </a:p>
          <a:p>
            <a:pPr algn="ctr"/>
            <a:endParaRPr lang="ru-RU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71BBC09-7C75-E518-8481-7D7035D15F28}"/>
              </a:ext>
            </a:extLst>
          </p:cNvPr>
          <p:cNvSpPr/>
          <p:nvPr/>
        </p:nvSpPr>
        <p:spPr>
          <a:xfrm>
            <a:off x="6400799" y="4117744"/>
            <a:ext cx="5503077" cy="222296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</a:rPr>
              <a:t>Эффект от программы в рамках отрасли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- Снижение периода адаптации в ИТ-отрасли</a:t>
            </a:r>
          </a:p>
          <a:p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- Разработка новых </a:t>
            </a:r>
            <a:r>
              <a:rPr lang="ru-RU" sz="1600" dirty="0" err="1">
                <a:solidFill>
                  <a:schemeClr val="tx1"/>
                </a:solidFill>
                <a:latin typeface="Montserrat" panose="00000500000000000000" pitchFamily="2" charset="-52"/>
              </a:rPr>
              <a:t>микросервисов</a:t>
            </a: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 для промышленных цифровых экосистем в целях </a:t>
            </a:r>
            <a:r>
              <a:rPr lang="ru-RU" sz="1600" dirty="0" err="1">
                <a:solidFill>
                  <a:schemeClr val="tx1"/>
                </a:solidFill>
                <a:latin typeface="Montserrat" panose="00000500000000000000" pitchFamily="2" charset="-52"/>
              </a:rPr>
              <a:t>импортозамещения</a:t>
            </a:r>
            <a:endParaRPr lang="ru-RU" sz="16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9810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D861-6FD6-19EB-8CE3-C133C013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3" y="209897"/>
            <a:ext cx="10515600" cy="1325563"/>
          </a:xfrm>
        </p:spPr>
        <p:txBody>
          <a:bodyPr/>
          <a:lstStyle/>
          <a:p>
            <a:r>
              <a:rPr lang="ru-RU" dirty="0"/>
              <a:t>Компетенции обучающегося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F0BBC4-6B2D-C7C7-32BF-08A78FD29D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23" y="573119"/>
            <a:ext cx="1999800" cy="599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1D8D79-6F42-93BB-E525-A550790F838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9169" r="20281" b="71803"/>
          <a:stretch/>
        </p:blipFill>
        <p:spPr>
          <a:xfrm>
            <a:off x="7934550" y="426953"/>
            <a:ext cx="1869273" cy="891453"/>
          </a:xfrm>
          <a:prstGeom prst="rect">
            <a:avLst/>
          </a:prstGeom>
        </p:spPr>
      </p:pic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447AD28B-49B1-B4D8-BA4D-38A455F3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436" y="6379783"/>
            <a:ext cx="2743200" cy="365125"/>
          </a:xfrm>
        </p:spPr>
        <p:txBody>
          <a:bodyPr/>
          <a:lstStyle/>
          <a:p>
            <a:fld id="{7865C1AF-7F76-419A-932E-65E61A8A8F21}" type="slidenum">
              <a:rPr lang="ru-RU" sz="3600" smtClean="0">
                <a:solidFill>
                  <a:schemeClr val="tx1"/>
                </a:solidFill>
              </a:rPr>
              <a:t>3</a:t>
            </a:fld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B99ECF8-B394-C2C5-2484-54A12F116485}"/>
              </a:ext>
            </a:extLst>
          </p:cNvPr>
          <p:cNvSpPr/>
          <p:nvPr/>
        </p:nvSpPr>
        <p:spPr>
          <a:xfrm>
            <a:off x="288123" y="1628775"/>
            <a:ext cx="5503077" cy="475100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Компетенции студента до обучения</a:t>
            </a:r>
          </a:p>
          <a:p>
            <a:pPr algn="ctr"/>
            <a:endParaRPr lang="ru-RU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ПК-1 </a:t>
            </a:r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</a:rPr>
              <a:t>Разрабатывает программное обеспечение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способность </a:t>
            </a: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не проявляется/ проявляется в степени, недостаточной для отнесения к 1 уровню </a:t>
            </a:r>
            <a:r>
              <a:rPr lang="ru-RU" sz="1200" dirty="0" err="1">
                <a:solidFill>
                  <a:schemeClr val="tx1"/>
                </a:solidFill>
                <a:latin typeface="Montserrat" panose="00000500000000000000" pitchFamily="2" charset="-52"/>
              </a:rPr>
              <a:t>сформированности</a:t>
            </a: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 компетенции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ПК-2 </a:t>
            </a:r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</a:rPr>
              <a:t>Применяет СУБД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способность не проявляется/ проявляется в степени, недостаточной для отнесения к 1 уровню </a:t>
            </a:r>
            <a:r>
              <a:rPr lang="ru-RU" sz="1200" dirty="0" err="1">
                <a:solidFill>
                  <a:schemeClr val="tx1"/>
                </a:solidFill>
                <a:latin typeface="Montserrat" panose="00000500000000000000" pitchFamily="2" charset="-52"/>
              </a:rPr>
              <a:t>сформированности</a:t>
            </a: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 компетенции</a:t>
            </a:r>
          </a:p>
          <a:p>
            <a:pPr marL="285750" indent="-285750">
              <a:buFontTx/>
              <a:buChar char="-"/>
            </a:pPr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</a:rPr>
              <a:t>ПК-3 Применяет  принципы и основы алгоритмизации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способность </a:t>
            </a: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не проявляется/ проявляется в степени, недостаточной для отнесения к 1 уровню </a:t>
            </a:r>
            <a:r>
              <a:rPr lang="ru-RU" sz="1200" dirty="0" err="1">
                <a:solidFill>
                  <a:schemeClr val="tx1"/>
                </a:solidFill>
                <a:latin typeface="Montserrat" panose="00000500000000000000" pitchFamily="2" charset="-52"/>
              </a:rPr>
              <a:t>сформированности</a:t>
            </a: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 компетенции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ПК-4 </a:t>
            </a:r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</a:rPr>
              <a:t>Применяет интегрированные среды разработки (IDE</a:t>
            </a:r>
            <a:r>
              <a:rPr lang="ru-RU" sz="1200" b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способность не проявляется/ проявляется в степени, недостаточной для отнесения к 1 уровню </a:t>
            </a:r>
            <a:r>
              <a:rPr lang="ru-RU" sz="1200" dirty="0" err="1">
                <a:solidFill>
                  <a:schemeClr val="tx1"/>
                </a:solidFill>
                <a:latin typeface="Montserrat" panose="00000500000000000000" pitchFamily="2" charset="-52"/>
              </a:rPr>
              <a:t>сформированности</a:t>
            </a: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 компетенции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D053DA7-930F-9C60-AB2B-D55735B8CD28}"/>
              </a:ext>
            </a:extLst>
          </p:cNvPr>
          <p:cNvSpPr/>
          <p:nvPr/>
        </p:nvSpPr>
        <p:spPr>
          <a:xfrm>
            <a:off x="6400802" y="1628775"/>
            <a:ext cx="5503077" cy="475100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Компетенции студента после обучения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ПК-1 </a:t>
            </a:r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</a:rPr>
              <a:t>Разрабатывает программное обеспечение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способность проявляется, но обучающийся эпизодически прибегает к экспертной консультации/ самостоятельно подбирает и пользуется готовыми продуктами (соответствует 2-му уровню)</a:t>
            </a:r>
            <a:endParaRPr lang="ru-RU" sz="12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ПК-2 </a:t>
            </a:r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</a:rPr>
              <a:t>Применяет СУБД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способность проявляется под внешним контролем / при внешней постановке задачи/ обучающийся пользуется готовыми, рекомендованными продуктами (соответствует </a:t>
            </a:r>
            <a:r>
              <a:rPr lang="ru-RU" sz="12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1-му </a:t>
            </a: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уровню)</a:t>
            </a:r>
            <a:endParaRPr lang="ru-RU" sz="12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ПК-3 </a:t>
            </a:r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</a:rPr>
              <a:t>Применяет  принципы и основы алгоритмизации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способность проявляется, но обучающийся эпизодически прибегает к экспертной консультации/ самостоятельно подбирает и пользуется готовыми продуктами (соответствует 2-му уровню)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ПК-4 </a:t>
            </a:r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</a:rPr>
              <a:t>Применяет интегрированные среды разработки (IDE)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способность проявляется, но обучающийся эпизодически прибегает к экспертной консультации/ самостоятельно подбирает и пользуется готовыми продуктами (соответствует 2-му уровню)</a:t>
            </a:r>
          </a:p>
        </p:txBody>
      </p:sp>
    </p:spTree>
    <p:extLst>
      <p:ext uri="{BB962C8B-B14F-4D97-AF65-F5344CB8AC3E}">
        <p14:creationId xmlns:p14="http://schemas.microsoft.com/office/powerpoint/2010/main" val="147964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D861-6FD6-19EB-8CE3-C133C013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3" y="209897"/>
            <a:ext cx="10515600" cy="1325563"/>
          </a:xfrm>
        </p:spPr>
        <p:txBody>
          <a:bodyPr/>
          <a:lstStyle/>
          <a:p>
            <a:r>
              <a:rPr lang="ru-RU" dirty="0"/>
              <a:t>Участие индустрии в программе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F0BBC4-6B2D-C7C7-32BF-08A78FD29D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23" y="573119"/>
            <a:ext cx="1999800" cy="599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1D8D79-6F42-93BB-E525-A550790F838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9169" r="20281" b="71803"/>
          <a:stretch/>
        </p:blipFill>
        <p:spPr>
          <a:xfrm>
            <a:off x="7934550" y="426953"/>
            <a:ext cx="1869273" cy="891453"/>
          </a:xfrm>
          <a:prstGeom prst="rect">
            <a:avLst/>
          </a:prstGeom>
        </p:spPr>
      </p:pic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4809473C-C0D9-64D3-D976-DEEE18F5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436" y="6379783"/>
            <a:ext cx="2743200" cy="365125"/>
          </a:xfrm>
        </p:spPr>
        <p:txBody>
          <a:bodyPr/>
          <a:lstStyle/>
          <a:p>
            <a:fld id="{7865C1AF-7F76-419A-932E-65E61A8A8F21}" type="slidenum">
              <a:rPr lang="ru-RU" sz="3600" smtClean="0">
                <a:solidFill>
                  <a:schemeClr val="tx1"/>
                </a:solidFill>
              </a:rPr>
              <a:t>4</a:t>
            </a:fld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C7390C5-8F7B-CF77-E2E4-55609C930B8F}"/>
              </a:ext>
            </a:extLst>
          </p:cNvPr>
          <p:cNvSpPr/>
          <p:nvPr/>
        </p:nvSpPr>
        <p:spPr>
          <a:xfrm>
            <a:off x="288123" y="1535460"/>
            <a:ext cx="2169106" cy="246504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ФОТО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BAD16-EB52-49A6-B3B3-FE4F564BE1D8}"/>
              </a:ext>
            </a:extLst>
          </p:cNvPr>
          <p:cNvSpPr txBox="1"/>
          <p:nvPr/>
        </p:nvSpPr>
        <p:spPr>
          <a:xfrm>
            <a:off x="2557445" y="1535460"/>
            <a:ext cx="1970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Распопов </a:t>
            </a:r>
            <a:r>
              <a:rPr lang="ru-RU" sz="1400" b="1" dirty="0" smtClean="0">
                <a:latin typeface="Montserrat" panose="00000500000000000000" pitchFamily="2" charset="-52"/>
              </a:rPr>
              <a:t>Владимир </a:t>
            </a:r>
            <a:r>
              <a:rPr lang="ru-RU" sz="1400" b="1" dirty="0" smtClean="0">
                <a:latin typeface="Montserrat" panose="00000500000000000000" pitchFamily="2" charset="-52"/>
              </a:rPr>
              <a:t>Владимирович</a:t>
            </a:r>
          </a:p>
          <a:p>
            <a:r>
              <a:rPr lang="ru-RU" sz="1100" dirty="0" smtClean="0">
                <a:latin typeface="Montserrat" panose="00000500000000000000" pitchFamily="2" charset="-52"/>
              </a:rPr>
              <a:t>Директор </a:t>
            </a:r>
            <a:r>
              <a:rPr lang="ru-RU" sz="1100" dirty="0">
                <a:latin typeface="Montserrat" panose="00000500000000000000" pitchFamily="2" charset="-52"/>
              </a:rPr>
              <a:t>ГАУ Нижегородской области «Центр координации проектов цифровой экономики</a:t>
            </a:r>
            <a:r>
              <a:rPr lang="ru-RU" sz="1100" dirty="0" smtClean="0">
                <a:latin typeface="Montserrat" panose="00000500000000000000" pitchFamily="2" charset="-52"/>
              </a:rPr>
              <a:t>»</a:t>
            </a:r>
          </a:p>
          <a:p>
            <a:r>
              <a:rPr lang="ru-RU" sz="1100" dirty="0" err="1">
                <a:latin typeface="Montserrat" panose="00000500000000000000" pitchFamily="2" charset="-52"/>
              </a:rPr>
              <a:t>к.ф-м.н</a:t>
            </a:r>
            <a:r>
              <a:rPr lang="ru-RU" sz="1100" dirty="0">
                <a:latin typeface="Montserrat" panose="00000500000000000000" pitchFamily="2" charset="-52"/>
              </a:rPr>
              <a:t>., к.э.н</a:t>
            </a:r>
            <a:r>
              <a:rPr lang="ru-RU" sz="1100" dirty="0" smtClean="0">
                <a:latin typeface="Montserrat" panose="00000500000000000000" pitchFamily="2" charset="-52"/>
              </a:rPr>
              <a:t>.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84FA1C0-A17A-346C-2B6F-7F8FEC310B42}"/>
              </a:ext>
            </a:extLst>
          </p:cNvPr>
          <p:cNvSpPr/>
          <p:nvPr/>
        </p:nvSpPr>
        <p:spPr>
          <a:xfrm>
            <a:off x="6400802" y="1628775"/>
            <a:ext cx="5503077" cy="475100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Рецензия 1</a:t>
            </a:r>
            <a:r>
              <a:rPr lang="ru-RU" sz="16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от Директора ГАУ Нижегородской области «Центр координации проектов цифровой экономики» </a:t>
            </a:r>
            <a:r>
              <a:rPr lang="ru-RU" sz="1600" dirty="0" err="1">
                <a:solidFill>
                  <a:schemeClr val="tx1"/>
                </a:solidFill>
                <a:latin typeface="Montserrat" panose="00000500000000000000" pitchFamily="2" charset="-52"/>
              </a:rPr>
              <a:t>Распопова</a:t>
            </a: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 В.В.</a:t>
            </a:r>
          </a:p>
          <a:p>
            <a:endParaRPr lang="ru-RU" sz="7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Montserrat" panose="00000500000000000000" pitchFamily="2" charset="-52"/>
              </a:rPr>
              <a:t>«Оценивая в целом рецензируемую ДПП ПП, считаю, что она отвечает основным требованиям паспорта федерального проекта «Развитие кадрового потенциала ИТ-отрасли» национальной программы «Цифровая экономика Российской Федерации</a:t>
            </a:r>
            <a:r>
              <a:rPr lang="ru-RU" sz="1400" i="1" dirty="0" smtClean="0">
                <a:solidFill>
                  <a:schemeClr val="tx1"/>
                </a:solidFill>
              </a:rPr>
              <a:t>»</a:t>
            </a:r>
            <a:r>
              <a:rPr lang="ru-RU" sz="1400" i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»</a:t>
            </a:r>
          </a:p>
          <a:p>
            <a:endParaRPr lang="ru-RU" sz="7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Рецензия 2</a:t>
            </a:r>
            <a:r>
              <a:rPr lang="ru-RU" sz="16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Технического директора ООО «Компания Эра-Телеком» Чекина А.В.</a:t>
            </a:r>
            <a:endParaRPr lang="ru-RU" sz="16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endParaRPr lang="ru-RU" sz="7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400" i="1" dirty="0">
                <a:solidFill>
                  <a:schemeClr val="tx1"/>
                </a:solidFill>
                <a:latin typeface="Montserrat" panose="00000500000000000000" pitchFamily="2" charset="-52"/>
              </a:rPr>
              <a:t>«Реализация данной ДПП ПП в целом благотворно скажется на подготовке высококвалифицированных кадров с компетенциями в области информационных технологий, потребность в которых остро ощущается в </a:t>
            </a:r>
            <a:r>
              <a:rPr lang="ru-RU" sz="1400" i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регионе»</a:t>
            </a:r>
            <a:endParaRPr lang="ru-RU" sz="1400" i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FA3E71-FB52-2C4A-84F9-DBB5A19BFDD0}"/>
              </a:ext>
            </a:extLst>
          </p:cNvPr>
          <p:cNvSpPr/>
          <p:nvPr/>
        </p:nvSpPr>
        <p:spPr>
          <a:xfrm>
            <a:off x="288122" y="4215448"/>
            <a:ext cx="5503077" cy="221418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Практическая подготовка слушателей осуществляется на предприятиях</a:t>
            </a:r>
            <a:r>
              <a:rPr lang="ru-RU" sz="16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ru-RU" sz="1400" i="1" dirty="0">
                <a:solidFill>
                  <a:schemeClr val="tx1"/>
                </a:solidFill>
                <a:latin typeface="Montserrat" panose="00000500000000000000" pitchFamily="2" charset="-52"/>
              </a:rPr>
              <a:t>ООО </a:t>
            </a:r>
            <a:r>
              <a:rPr lang="ru-RU" sz="1400" i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«</a:t>
            </a:r>
            <a:r>
              <a:rPr lang="ru-RU" sz="1400" i="1" dirty="0" err="1" smtClean="0">
                <a:solidFill>
                  <a:schemeClr val="tx1"/>
                </a:solidFill>
                <a:latin typeface="Montserrat" panose="00000500000000000000" pitchFamily="2" charset="-52"/>
              </a:rPr>
              <a:t>Кьюлиджент.ру</a:t>
            </a:r>
            <a:r>
              <a:rPr lang="ru-RU" sz="1400" i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», ООО «</a:t>
            </a:r>
            <a:r>
              <a:rPr lang="ru-RU" sz="1400" i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Программа-Т</a:t>
            </a:r>
            <a:r>
              <a:rPr lang="ru-RU" sz="1400" i="1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», ООО «Комплексные аналитические системы»</a:t>
            </a:r>
            <a:endParaRPr lang="ru-RU" sz="1400" i="1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Задачи, которые предстоит </a:t>
            </a:r>
            <a:r>
              <a:rPr lang="ru-RU" sz="16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решать:</a:t>
            </a:r>
            <a:endParaRPr lang="ru-RU" sz="16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1400" i="1" dirty="0">
                <a:solidFill>
                  <a:schemeClr val="tx1"/>
                </a:solidFill>
                <a:latin typeface="Montserrat" panose="00000500000000000000" pitchFamily="2" charset="-52"/>
              </a:rPr>
              <a:t>Тестирование ПО</a:t>
            </a:r>
          </a:p>
          <a:p>
            <a:pPr marL="285750" indent="-285750">
              <a:buFontTx/>
              <a:buChar char="-"/>
            </a:pPr>
            <a:r>
              <a:rPr lang="ru-RU" sz="1400" i="1" dirty="0">
                <a:solidFill>
                  <a:schemeClr val="tx1"/>
                </a:solidFill>
                <a:latin typeface="Montserrat" panose="00000500000000000000" pitchFamily="2" charset="-52"/>
              </a:rPr>
              <a:t>Разработка </a:t>
            </a:r>
            <a:r>
              <a:rPr lang="ru-RU" sz="1400" i="1" dirty="0" err="1">
                <a:solidFill>
                  <a:schemeClr val="tx1"/>
                </a:solidFill>
                <a:latin typeface="Montserrat" panose="00000500000000000000" pitchFamily="2" charset="-52"/>
              </a:rPr>
              <a:t>микросервисных</a:t>
            </a:r>
            <a:r>
              <a:rPr lang="ru-RU" sz="1400" i="1" dirty="0">
                <a:solidFill>
                  <a:schemeClr val="tx1"/>
                </a:solidFill>
                <a:latin typeface="Montserrat" panose="00000500000000000000" pitchFamily="2" charset="-52"/>
              </a:rPr>
              <a:t> программ</a:t>
            </a:r>
          </a:p>
          <a:p>
            <a:pPr marL="285750" indent="-285750">
              <a:buFontTx/>
              <a:buChar char="-"/>
            </a:pPr>
            <a:r>
              <a:rPr lang="ru-RU" sz="1400" i="1" dirty="0">
                <a:solidFill>
                  <a:schemeClr val="tx1"/>
                </a:solidFill>
                <a:latin typeface="Montserrat" panose="00000500000000000000" pitchFamily="2" charset="-52"/>
              </a:rPr>
              <a:t>Создание баз данных </a:t>
            </a:r>
          </a:p>
          <a:p>
            <a:endParaRPr lang="ru-RU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2" t="19508" r="20297" b="13188"/>
          <a:stretch/>
        </p:blipFill>
        <p:spPr bwMode="auto">
          <a:xfrm>
            <a:off x="288123" y="1525786"/>
            <a:ext cx="2169106" cy="247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7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690</Words>
  <Application>Microsoft Office PowerPoint</Application>
  <PresentationFormat>Широкоэкранный</PresentationFormat>
  <Paragraphs>89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Тема Office</vt:lpstr>
      <vt:lpstr>Разработчик цифровых продуктов</vt:lpstr>
      <vt:lpstr>Команда</vt:lpstr>
      <vt:lpstr>Программа</vt:lpstr>
      <vt:lpstr>Компетенции обучающегося</vt:lpstr>
      <vt:lpstr>Участие индустрии в программе</vt:lpstr>
    </vt:vector>
  </TitlesOfParts>
  <Company>Innopolis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ДПП</dc:title>
  <dc:creator>Innopolis University03</dc:creator>
  <cp:lastModifiedBy>ИПС</cp:lastModifiedBy>
  <cp:revision>26</cp:revision>
  <cp:lastPrinted>2022-08-18T07:29:30Z</cp:lastPrinted>
  <dcterms:created xsi:type="dcterms:W3CDTF">2022-07-15T12:15:03Z</dcterms:created>
  <dcterms:modified xsi:type="dcterms:W3CDTF">2022-08-18T08:30:19Z</dcterms:modified>
</cp:coreProperties>
</file>