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12" autoAdjust="0"/>
  </p:normalViewPr>
  <p:slideViewPr>
    <p:cSldViewPr snapToGrid="0" showGuides="1">
      <p:cViewPr varScale="1">
        <p:scale>
          <a:sx n="60" d="100"/>
          <a:sy n="60" d="100"/>
        </p:scale>
        <p:origin x="78" y="1164"/>
      </p:cViewPr>
      <p:guideLst>
        <p:guide orient="horz" pos="2160"/>
        <p:guide pos="38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FDE92D9-24A8-F006-20F9-11C80306CC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DFAD39-2FA1-EA8E-4705-A2F4D3DDA8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A8816-A756-48F4-977A-5706238794E1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3ED372C-9BC3-6E41-7FAD-7F894D7D4C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BABA78D-5677-8B63-B9BB-2D05D3703A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F88A6-CFC1-498D-8150-AE0AB5D5A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6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7E963-16BD-41DA-A4C0-943BEDF043FF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B4E74-1AD1-4227-8E4A-8E979255A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84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2451C6-6121-056D-2501-B5E4C4821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3F48BB-E13D-C928-C5DC-1D656C569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791B90-9715-542E-CDC7-BF8657239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4F03-75F8-4F14-93F2-7553BE4C9D45}" type="datetime1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BBA755-6618-043F-A7EE-E621B161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50AD5A-B601-EB16-E15B-A29FD9E2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52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AADDA7-D9D8-D719-330C-0EDF2B79C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A26417-CEF6-95B7-2148-8EAAF7F46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C5BE0C-0F52-F600-0FD0-FA0D5274C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5DE5-F405-4389-AE0D-FE71A01636A2}" type="datetime1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E60313-99DF-840E-75F5-2B7F0E2A6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A6B87F-76E7-7C90-8D59-FA4E9A84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06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B0A744E-A71D-FEB6-C520-FBEDAF9E78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B2C76B-21C5-9CBB-853A-2C19AE9E8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8C59B5-33FA-66E6-A7DF-56495939D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18D7-448C-4E01-AA60-287119BD8D0B}" type="datetime1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3A01B7-85C9-7434-9CEC-6EAD3711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5F9CD5-77FF-5907-9F76-59929ACE1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37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DCD89D-716F-12EA-154E-1AAE5E1A9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76E3B7-BDEE-4004-4520-6EC3E4440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C80B75-159B-43CD-3661-537E26B67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97D0-C004-49B0-A20F-F8122EF90343}" type="datetime1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73B7CD-3F8B-8931-34AA-517B9728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5F7ECD-3BD7-681B-70FA-C07E3EF00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20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28930-D4DB-8A83-8DD9-B22446CBE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B9BD2C-976D-9081-19A2-D687D9BD8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A96FA4-A6C9-FA4F-1B1C-B9D817E89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0BA3-23EA-4D67-AA33-5D224752D20C}" type="datetime1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38B2D0-A2A5-7DED-D3E5-071A5DB6F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A6F6FA-D90A-96AF-1716-700AC935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25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1C7535-B790-84A7-5B84-7AB59DF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390AC5-DE43-9B3E-0FB6-BD97551D2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3BE640-2099-10A9-E60F-020223BF1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886D06-73FF-B896-D844-41C528D93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9556-A09C-4FC2-B713-0F9692F0C9C3}" type="datetime1">
              <a:rPr lang="ru-RU" smtClean="0"/>
              <a:t>18.08.2022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0E2079-EA0E-EA2E-D6CC-F5C4D3B86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47294D-AC47-9DAD-C77A-63D29846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53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9CF8C0-0131-29A5-21A7-F0EA7A9B5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C03B18-C90D-67E4-8FBF-8F5C2E24A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91C77ED-7D6B-0EF5-5632-FADD489EE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FE0C491-4CCB-3BB9-AD6C-110DFD09C0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6ADE155-2709-5F62-BC46-4B47BA4233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3EF3E10-A9E0-B953-DE66-D3F46B396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7DDE-8D4C-4FA2-AF05-2C1B94DCD7EA}" type="datetime1">
              <a:rPr lang="ru-RU" smtClean="0"/>
              <a:t>18.08.2022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E1A8909-A202-DEBE-72CE-242F51B76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B28B8EC-4DDA-0B76-4327-8A8AEBE7E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75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C596DE-746B-9DF3-E19E-F85F2EF54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35BBB70-602A-7992-EA5E-8F7980FDE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69D2-46D7-405C-9028-13F5E8743DCF}" type="datetime1">
              <a:rPr lang="ru-RU" smtClean="0"/>
              <a:t>18.08.2022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718518-0A48-AD67-8699-C21E6533F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12A6DB-1170-3318-7F85-6E2DE81FC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3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6921369-C263-B47C-0BAF-17E3CD729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92B9-B8CE-4258-B84C-27400D5F95FB}" type="datetime1">
              <a:rPr lang="ru-RU" smtClean="0"/>
              <a:t>18.08.2022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6011D04-3F2B-FCF1-61A0-6FA30E6A6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070C83-6D31-05EE-97EB-E9BE15EBD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82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88D93-2EEE-E863-2B6B-DD6A28BE0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98A11C-E3EA-1903-7E18-3766A5955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0E8874-2022-36C1-47A7-FD637D41A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99D5D0-88D1-D694-31E4-0B2C8DF66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937F-FBED-42C0-93F5-5E67B2F42724}" type="datetime1">
              <a:rPr lang="ru-RU" smtClean="0"/>
              <a:t>18.08.2022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A58FDE-EC83-0956-F46A-A3A37B680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EA1F75-62C6-4E4D-395E-B2CFDA965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35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1BDE42-DB2B-15DB-53EF-98D0BF577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65079BC-A06A-9937-8A4B-E87B3076E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BA4DFC-6FDD-7987-4DA1-298755BA5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2B7390-A631-C716-5FE4-464B0704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5D88-B6A6-4C2F-BEB0-33DE3023AF4C}" type="datetime1">
              <a:rPr lang="ru-RU" smtClean="0"/>
              <a:t>18.08.2022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A39C32-5340-6A73-6F2C-5F8F177A0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456F9B-3919-EC43-0388-DB8609757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07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93D0A-323E-8883-4031-5B8366D6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C2E119-2D23-74EE-39E2-E5446F9D0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E7040E-2D7E-13D5-C1F5-B91CF44E4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5E558-8F58-4D1B-BB5A-FDE92D80F1D8}" type="datetime1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1D35A0-BD8C-BC4F-061A-BE60C3DDA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809940-FD1F-A0A1-6CEB-95C36947F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79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E5E25-24A3-8DF0-AB85-7BF8A3C72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2182" y="2004145"/>
            <a:ext cx="10903846" cy="162192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latin typeface="Montserrat" panose="00000500000000000000" pitchFamily="2" charset="-52"/>
              </a:rPr>
              <a:t>Специалист по информационным технологиям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7402DBD-6A92-D67B-86DF-988896633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2182" y="3705356"/>
            <a:ext cx="10020978" cy="977001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latin typeface="Montserrat" panose="00000500000000000000" pitchFamily="2" charset="-52"/>
              </a:rPr>
              <a:t>Нижегородский государственный технический университет </a:t>
            </a:r>
            <a:r>
              <a:rPr lang="ru-RU" dirty="0">
                <a:latin typeface="Montserrat" panose="00000500000000000000" pitchFamily="2" charset="-52"/>
              </a:rPr>
              <a:t>им. </a:t>
            </a:r>
            <a:r>
              <a:rPr lang="ru-RU" dirty="0" err="1">
                <a:latin typeface="Montserrat" panose="00000500000000000000" pitchFamily="2" charset="-52"/>
              </a:rPr>
              <a:t>Р.Е.Алексеева</a:t>
            </a:r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FC70B8-33CD-FD38-C75A-B4AE3E56A755}"/>
              </a:ext>
            </a:extLst>
          </p:cNvPr>
          <p:cNvSpPr txBox="1"/>
          <p:nvPr/>
        </p:nvSpPr>
        <p:spPr>
          <a:xfrm>
            <a:off x="1062182" y="4835435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dirty="0">
                <a:latin typeface="Montserrat" panose="00000500000000000000" pitchFamily="2" charset="-52"/>
              </a:rPr>
              <a:t>Руководитель «Цифровой кафедры» </a:t>
            </a:r>
          </a:p>
          <a:p>
            <a:pPr algn="l"/>
            <a:r>
              <a:rPr lang="ru-RU" dirty="0" err="1" smtClean="0">
                <a:latin typeface="Montserrat" panose="00000500000000000000" pitchFamily="2" charset="-52"/>
              </a:rPr>
              <a:t>Филинских</a:t>
            </a:r>
            <a:r>
              <a:rPr lang="ru-RU" dirty="0" smtClean="0">
                <a:latin typeface="Montserrat" panose="00000500000000000000" pitchFamily="2" charset="-52"/>
              </a:rPr>
              <a:t> Александр Дмитриевич</a:t>
            </a:r>
          </a:p>
          <a:p>
            <a:pPr algn="l"/>
            <a:r>
              <a:rPr lang="ru-RU" dirty="0" smtClean="0">
                <a:latin typeface="Montserrat" panose="00000500000000000000" pitchFamily="2" charset="-52"/>
              </a:rPr>
              <a:t>Руководитель </a:t>
            </a:r>
            <a:r>
              <a:rPr lang="ru-RU" dirty="0">
                <a:latin typeface="Montserrat" panose="00000500000000000000" pitchFamily="2" charset="-52"/>
              </a:rPr>
              <a:t>ДПП </a:t>
            </a:r>
          </a:p>
          <a:p>
            <a:pPr algn="l"/>
            <a:r>
              <a:rPr lang="ru-RU" dirty="0" err="1" smtClean="0">
                <a:latin typeface="Montserrat" panose="00000500000000000000" pitchFamily="2" charset="-52"/>
              </a:rPr>
              <a:t>Жевнерчук</a:t>
            </a:r>
            <a:r>
              <a:rPr lang="ru-RU" dirty="0" smtClean="0">
                <a:latin typeface="Montserrat" panose="00000500000000000000" pitchFamily="2" charset="-52"/>
              </a:rPr>
              <a:t> Дмитрий Валерьевич</a:t>
            </a:r>
            <a:endParaRPr lang="ru-RU" dirty="0">
              <a:latin typeface="Montserrat" panose="00000500000000000000" pitchFamily="2" charset="-52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21C783A-ECED-4109-89A5-EAB13A7B909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823" y="573119"/>
            <a:ext cx="1999800" cy="59912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98500F5-05B4-39F5-07D6-C54BAEF8FC2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2" t="9169" r="20281" b="71803"/>
          <a:stretch/>
        </p:blipFill>
        <p:spPr>
          <a:xfrm>
            <a:off x="7934550" y="426953"/>
            <a:ext cx="1869273" cy="89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22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6D861-6FD6-19EB-8CE3-C133C0131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123" y="209897"/>
            <a:ext cx="10515600" cy="1325563"/>
          </a:xfrm>
        </p:spPr>
        <p:txBody>
          <a:bodyPr/>
          <a:lstStyle/>
          <a:p>
            <a:r>
              <a:rPr lang="ru-RU" dirty="0"/>
              <a:t>Команда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F0BBC4-6B2D-C7C7-32BF-08A78FD29DC1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823" y="573119"/>
            <a:ext cx="1999800" cy="59912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1D8D79-6F42-93BB-E525-A550790F838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2" t="9169" r="20281" b="71803"/>
          <a:stretch/>
        </p:blipFill>
        <p:spPr>
          <a:xfrm>
            <a:off x="7934550" y="426953"/>
            <a:ext cx="1869273" cy="891453"/>
          </a:xfrm>
          <a:prstGeom prst="rect">
            <a:avLst/>
          </a:prstGeom>
        </p:spPr>
      </p:pic>
      <p:sp>
        <p:nvSpPr>
          <p:cNvPr id="6" name="Номер слайда 11">
            <a:extLst>
              <a:ext uri="{FF2B5EF4-FFF2-40B4-BE49-F238E27FC236}">
                <a16:creationId xmlns:a16="http://schemas.microsoft.com/office/drawing/2014/main" id="{A23D75B7-783A-6654-1477-4F95C83C8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9436" y="6379783"/>
            <a:ext cx="2743200" cy="365125"/>
          </a:xfrm>
        </p:spPr>
        <p:txBody>
          <a:bodyPr/>
          <a:lstStyle/>
          <a:p>
            <a:fld id="{7865C1AF-7F76-419A-932E-65E61A8A8F21}" type="slidenum">
              <a:rPr lang="ru-RU" sz="3600" smtClean="0">
                <a:solidFill>
                  <a:schemeClr val="tx1"/>
                </a:solidFill>
              </a:rPr>
              <a:t>1</a:t>
            </a:fld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4030341-B0B8-B33E-A112-F3926BB33402}"/>
              </a:ext>
            </a:extLst>
          </p:cNvPr>
          <p:cNvSpPr/>
          <p:nvPr/>
        </p:nvSpPr>
        <p:spPr>
          <a:xfrm>
            <a:off x="371735" y="1985818"/>
            <a:ext cx="1190522" cy="144318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ФОТО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C224F2D-BC96-6063-4B73-28689FFB53C2}"/>
              </a:ext>
            </a:extLst>
          </p:cNvPr>
          <p:cNvSpPr/>
          <p:nvPr/>
        </p:nvSpPr>
        <p:spPr>
          <a:xfrm>
            <a:off x="2429140" y="1985818"/>
            <a:ext cx="1167420" cy="144318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ФОТО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24D73C3-AE77-734F-87CC-41E76D262605}"/>
              </a:ext>
            </a:extLst>
          </p:cNvPr>
          <p:cNvSpPr/>
          <p:nvPr/>
        </p:nvSpPr>
        <p:spPr>
          <a:xfrm>
            <a:off x="4520660" y="1985818"/>
            <a:ext cx="1076088" cy="144318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ФОТО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E2F23A7-DB44-31D8-C92A-4BEDB1175703}"/>
              </a:ext>
            </a:extLst>
          </p:cNvPr>
          <p:cNvSpPr/>
          <p:nvPr/>
        </p:nvSpPr>
        <p:spPr>
          <a:xfrm>
            <a:off x="6558636" y="1985818"/>
            <a:ext cx="1091844" cy="144318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ФОТО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12102F8-9DF2-1FC1-0273-DCACB1E506EA}"/>
              </a:ext>
            </a:extLst>
          </p:cNvPr>
          <p:cNvSpPr/>
          <p:nvPr/>
        </p:nvSpPr>
        <p:spPr>
          <a:xfrm>
            <a:off x="8527973" y="1985818"/>
            <a:ext cx="1084458" cy="144318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ФОТО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BAB3508-C2EA-4786-A28E-45DE87B15C06}"/>
              </a:ext>
            </a:extLst>
          </p:cNvPr>
          <p:cNvSpPr/>
          <p:nvPr/>
        </p:nvSpPr>
        <p:spPr>
          <a:xfrm>
            <a:off x="10372705" y="2000958"/>
            <a:ext cx="998574" cy="144318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ФОТО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E2A676-2473-6314-E783-01097CE41CA7}"/>
              </a:ext>
            </a:extLst>
          </p:cNvPr>
          <p:cNvSpPr txBox="1"/>
          <p:nvPr/>
        </p:nvSpPr>
        <p:spPr>
          <a:xfrm>
            <a:off x="288123" y="3546764"/>
            <a:ext cx="153216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err="1">
                <a:latin typeface="Montserrat" panose="00000500000000000000" pitchFamily="2" charset="-52"/>
              </a:rPr>
              <a:t>Филинских</a:t>
            </a:r>
            <a:r>
              <a:rPr lang="ru-RU" sz="1100" dirty="0">
                <a:latin typeface="Montserrat" panose="00000500000000000000" pitchFamily="2" charset="-52"/>
              </a:rPr>
              <a:t> Александр Дмитриевич</a:t>
            </a:r>
          </a:p>
          <a:p>
            <a:r>
              <a:rPr lang="ru-RU" sz="1100" dirty="0" smtClean="0">
                <a:latin typeface="Montserrat" panose="00000500000000000000" pitchFamily="2" charset="-52"/>
              </a:rPr>
              <a:t>Руководитель </a:t>
            </a:r>
            <a:r>
              <a:rPr lang="ru-RU" sz="1100" dirty="0" smtClean="0">
                <a:latin typeface="Montserrat" panose="00000500000000000000" pitchFamily="2" charset="-52"/>
              </a:rPr>
              <a:t>ЦК</a:t>
            </a:r>
          </a:p>
          <a:p>
            <a:r>
              <a:rPr lang="ru-RU" sz="1100" dirty="0" err="1">
                <a:latin typeface="Montserrat" panose="00000500000000000000" pitchFamily="2" charset="-52"/>
              </a:rPr>
              <a:t>к.т.н.,</a:t>
            </a:r>
            <a:r>
              <a:rPr lang="ru-RU" sz="1100" dirty="0" err="1" smtClean="0">
                <a:latin typeface="Montserrat" panose="00000500000000000000" pitchFamily="2" charset="-52"/>
              </a:rPr>
              <a:t>доцент</a:t>
            </a:r>
            <a:endParaRPr lang="ru-RU" sz="1100" dirty="0">
              <a:latin typeface="Montserrat" panose="00000500000000000000" pitchFamily="2" charset="-52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0D96EE-B52D-B840-BB26-7A45173AABE0}"/>
              </a:ext>
            </a:extLst>
          </p:cNvPr>
          <p:cNvSpPr txBox="1"/>
          <p:nvPr/>
        </p:nvSpPr>
        <p:spPr>
          <a:xfrm>
            <a:off x="2333976" y="3546763"/>
            <a:ext cx="153217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err="1">
                <a:latin typeface="Montserrat" panose="00000500000000000000" pitchFamily="2" charset="-52"/>
              </a:rPr>
              <a:t>Жевнерчук</a:t>
            </a:r>
            <a:r>
              <a:rPr lang="ru-RU" sz="1100" dirty="0">
                <a:latin typeface="Montserrat" panose="00000500000000000000" pitchFamily="2" charset="-52"/>
              </a:rPr>
              <a:t> Дмитрий Валерьевич</a:t>
            </a:r>
          </a:p>
          <a:p>
            <a:r>
              <a:rPr lang="ru-RU" sz="1100" dirty="0" smtClean="0">
                <a:latin typeface="Montserrat" panose="00000500000000000000" pitchFamily="2" charset="-52"/>
              </a:rPr>
              <a:t>Руководитель </a:t>
            </a:r>
            <a:r>
              <a:rPr lang="ru-RU" sz="1100" dirty="0" smtClean="0">
                <a:latin typeface="Montserrat" panose="00000500000000000000" pitchFamily="2" charset="-52"/>
              </a:rPr>
              <a:t>ДПП</a:t>
            </a:r>
          </a:p>
          <a:p>
            <a:r>
              <a:rPr lang="ru-RU" sz="1100" dirty="0" err="1" smtClean="0">
                <a:latin typeface="Montserrat" panose="00000500000000000000" pitchFamily="2" charset="-52"/>
              </a:rPr>
              <a:t>д.т.н</a:t>
            </a:r>
            <a:r>
              <a:rPr lang="ru-RU" sz="1100" dirty="0" err="1">
                <a:latin typeface="Montserrat" panose="00000500000000000000" pitchFamily="2" charset="-52"/>
              </a:rPr>
              <a:t>.,</a:t>
            </a:r>
            <a:r>
              <a:rPr lang="ru-RU" sz="1100" dirty="0" err="1" smtClean="0">
                <a:latin typeface="Montserrat" panose="00000500000000000000" pitchFamily="2" charset="-52"/>
              </a:rPr>
              <a:t>доцент</a:t>
            </a:r>
            <a:endParaRPr lang="ru-RU" sz="1100" dirty="0">
              <a:latin typeface="Montserrat" panose="00000500000000000000" pitchFamily="2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A51988-5053-CFA5-A83A-57F186B91CCA}"/>
              </a:ext>
            </a:extLst>
          </p:cNvPr>
          <p:cNvSpPr txBox="1"/>
          <p:nvPr/>
        </p:nvSpPr>
        <p:spPr>
          <a:xfrm>
            <a:off x="4379831" y="3546762"/>
            <a:ext cx="135774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Montserrat" panose="00000500000000000000" pitchFamily="2" charset="-52"/>
              </a:rPr>
              <a:t>Зарубин</a:t>
            </a:r>
          </a:p>
          <a:p>
            <a:r>
              <a:rPr lang="ru-RU" sz="1200" dirty="0" smtClean="0">
                <a:latin typeface="Montserrat" panose="00000500000000000000" pitchFamily="2" charset="-52"/>
              </a:rPr>
              <a:t>Илья Борисович</a:t>
            </a:r>
          </a:p>
          <a:p>
            <a:r>
              <a:rPr lang="ru-RU" sz="1100" dirty="0">
                <a:latin typeface="Montserrat" panose="00000500000000000000" pitchFamily="2" charset="-52"/>
              </a:rPr>
              <a:t>ИТ-практик</a:t>
            </a:r>
            <a:endParaRPr lang="ru-RU" sz="1100" dirty="0">
              <a:latin typeface="Montserrat" panose="00000500000000000000" pitchFamily="2" charset="-5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A80877-9BBA-AEA8-4D9B-6BAA4854A420}"/>
              </a:ext>
            </a:extLst>
          </p:cNvPr>
          <p:cNvSpPr txBox="1"/>
          <p:nvPr/>
        </p:nvSpPr>
        <p:spPr>
          <a:xfrm>
            <a:off x="6425685" y="3585890"/>
            <a:ext cx="1357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Montserrat" panose="00000500000000000000" pitchFamily="2" charset="-52"/>
              </a:rPr>
              <a:t>Балашова Татьяна </a:t>
            </a:r>
            <a:r>
              <a:rPr lang="ru-RU" sz="1100" dirty="0" smtClean="0">
                <a:latin typeface="Montserrat" panose="00000500000000000000" pitchFamily="2" charset="-52"/>
              </a:rPr>
              <a:t>Ивановна</a:t>
            </a:r>
          </a:p>
          <a:p>
            <a:r>
              <a:rPr lang="ru-RU" sz="1100" dirty="0" err="1">
                <a:latin typeface="Montserrat" panose="00000500000000000000" pitchFamily="2" charset="-52"/>
              </a:rPr>
              <a:t>к.т.н</a:t>
            </a:r>
            <a:r>
              <a:rPr lang="ru-RU" sz="1100" dirty="0" err="1" smtClean="0">
                <a:latin typeface="Montserrat" panose="00000500000000000000" pitchFamily="2" charset="-52"/>
              </a:rPr>
              <a:t>.,доцент</a:t>
            </a:r>
            <a:endParaRPr lang="ru-RU" sz="1100" dirty="0">
              <a:latin typeface="Montserrat" panose="00000500000000000000" pitchFamily="2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6E4141-D537-9573-7129-7D265E91667C}"/>
              </a:ext>
            </a:extLst>
          </p:cNvPr>
          <p:cNvSpPr txBox="1"/>
          <p:nvPr/>
        </p:nvSpPr>
        <p:spPr>
          <a:xfrm>
            <a:off x="8375286" y="3585889"/>
            <a:ext cx="1357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Montserrat" panose="00000500000000000000" pitchFamily="2" charset="-52"/>
              </a:rPr>
              <a:t>Дмитриев Дмитрий </a:t>
            </a:r>
            <a:r>
              <a:rPr lang="ru-RU" sz="1100" dirty="0" smtClean="0">
                <a:latin typeface="Montserrat" panose="00000500000000000000" pitchFamily="2" charset="-52"/>
              </a:rPr>
              <a:t>Валерьевич</a:t>
            </a:r>
          </a:p>
          <a:p>
            <a:r>
              <a:rPr lang="ru-RU" sz="1100" dirty="0" err="1">
                <a:latin typeface="Montserrat" panose="00000500000000000000" pitchFamily="2" charset="-52"/>
              </a:rPr>
              <a:t>к.т.н</a:t>
            </a:r>
            <a:r>
              <a:rPr lang="ru-RU" sz="1100" dirty="0" err="1" smtClean="0">
                <a:latin typeface="Montserrat" panose="00000500000000000000" pitchFamily="2" charset="-52"/>
              </a:rPr>
              <a:t>.,доцент</a:t>
            </a:r>
            <a:endParaRPr lang="ru-RU" sz="1100" dirty="0">
              <a:latin typeface="Montserrat" panose="00000500000000000000" pitchFamily="2" charset="-5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7B0C42-9A55-36A5-7E0F-84D6700A6F62}"/>
              </a:ext>
            </a:extLst>
          </p:cNvPr>
          <p:cNvSpPr txBox="1"/>
          <p:nvPr/>
        </p:nvSpPr>
        <p:spPr>
          <a:xfrm>
            <a:off x="10193119" y="3596340"/>
            <a:ext cx="16746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Montserrat" panose="00000500000000000000" pitchFamily="2" charset="-52"/>
              </a:rPr>
              <a:t>Мерзляков Игорь </a:t>
            </a:r>
            <a:r>
              <a:rPr lang="ru-RU" sz="1100" dirty="0" smtClean="0">
                <a:latin typeface="Montserrat" panose="00000500000000000000" pitchFamily="2" charset="-52"/>
              </a:rPr>
              <a:t>Николаевич</a:t>
            </a:r>
          </a:p>
          <a:p>
            <a:r>
              <a:rPr lang="ru-RU" sz="1100" dirty="0">
                <a:latin typeface="Montserrat" panose="00000500000000000000" pitchFamily="2" charset="-52"/>
              </a:rPr>
              <a:t>к.т.н</a:t>
            </a:r>
            <a:r>
              <a:rPr lang="ru-RU" sz="1100" dirty="0" smtClean="0">
                <a:latin typeface="Montserrat" panose="00000500000000000000" pitchFamily="2" charset="-52"/>
              </a:rPr>
              <a:t>., профессор</a:t>
            </a:r>
            <a:endParaRPr lang="ru-RU" sz="1100" dirty="0">
              <a:latin typeface="Montserrat" panose="00000500000000000000" pitchFamily="2" charset="-52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928CA3CF-B944-7990-5BEF-9DDAA23F30C1}"/>
              </a:ext>
            </a:extLst>
          </p:cNvPr>
          <p:cNvSpPr/>
          <p:nvPr/>
        </p:nvSpPr>
        <p:spPr>
          <a:xfrm>
            <a:off x="822036" y="4642781"/>
            <a:ext cx="10390909" cy="186715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Montserrat" panose="00000500000000000000" pitchFamily="2" charset="-52"/>
              </a:rPr>
              <a:t>Краткая справка о привлечённых специалистах к реализации программы:</a:t>
            </a:r>
          </a:p>
          <a:p>
            <a:pPr algn="just">
              <a:tabLst>
                <a:tab pos="85725" algn="l"/>
              </a:tabLst>
            </a:pPr>
            <a:r>
              <a:rPr lang="ru-RU" sz="1100" i="1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Программа </a:t>
            </a: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реализуется с привлечением специалистов из ИТ-сферы, имеющими подтвержденный стаж не менее 8 лет в сфере IT в объеме 47 часов, что составляет 28 % от контактной работы ДПП «Специалист по информационным технологиям»</a:t>
            </a:r>
          </a:p>
          <a:p>
            <a:pPr algn="just">
              <a:tabLst>
                <a:tab pos="85725" algn="l"/>
              </a:tabLst>
            </a:pPr>
            <a:r>
              <a:rPr lang="ru-RU" sz="1100" i="1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Общий </a:t>
            </a: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объем часов по всем видам работ (контактная, самостоятельная) на 100% реализуется кадровым составом ДПП, отвечающим следующим требованиям:</a:t>
            </a:r>
          </a:p>
          <a:p>
            <a:pPr algn="just">
              <a:tabLst>
                <a:tab pos="85725" algn="l"/>
              </a:tabLst>
            </a:pP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-наличие высшего профильного образования в ИТ-отрасли;</a:t>
            </a:r>
          </a:p>
          <a:p>
            <a:pPr algn="just">
              <a:tabLst>
                <a:tab pos="85725" algn="l"/>
              </a:tabLst>
            </a:pP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-наличие стажа педагогической работы в образовательных организациях высшего образования Российской Федерации и/или стажа практической работы в профильной организации ИТ-отрасли не менее 3 лет;</a:t>
            </a:r>
          </a:p>
          <a:p>
            <a:pPr algn="just">
              <a:tabLst>
                <a:tab pos="85725" algn="l"/>
              </a:tabLst>
            </a:pPr>
            <a:r>
              <a:rPr lang="ru-RU" sz="1100" i="1" dirty="0">
                <a:solidFill>
                  <a:schemeClr val="tx1"/>
                </a:solidFill>
                <a:latin typeface="Montserrat" panose="00000500000000000000" pitchFamily="2" charset="-52"/>
              </a:rPr>
              <a:t>-соответствие внутренним требованиям НГТУ к педагогическим работникам.</a:t>
            </a:r>
          </a:p>
        </p:txBody>
      </p:sp>
      <p:pic>
        <p:nvPicPr>
          <p:cNvPr id="21" name="Рисунок 2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34" y="1985818"/>
            <a:ext cx="1190522" cy="1443705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" r="6429"/>
          <a:stretch/>
        </p:blipFill>
        <p:spPr bwMode="auto">
          <a:xfrm>
            <a:off x="6558634" y="1996270"/>
            <a:ext cx="1091846" cy="1443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5" r="8320"/>
          <a:stretch/>
        </p:blipFill>
        <p:spPr bwMode="auto">
          <a:xfrm>
            <a:off x="8534401" y="1996270"/>
            <a:ext cx="1061987" cy="1443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658" y="1985818"/>
            <a:ext cx="1076089" cy="1443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Рисунок 24"/>
          <p:cNvPicPr/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140" y="1991043"/>
            <a:ext cx="1167420" cy="145363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706" y="2006721"/>
            <a:ext cx="998569" cy="1432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92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6D861-6FD6-19EB-8CE3-C133C0131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123" y="209897"/>
            <a:ext cx="10515600" cy="1325563"/>
          </a:xfrm>
        </p:spPr>
        <p:txBody>
          <a:bodyPr/>
          <a:lstStyle/>
          <a:p>
            <a:r>
              <a:rPr lang="ru-RU" dirty="0"/>
              <a:t>Программа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F0BBC4-6B2D-C7C7-32BF-08A78FD29DC1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823" y="573119"/>
            <a:ext cx="1999800" cy="59912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1D8D79-6F42-93BB-E525-A550790F838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2" t="9169" r="20281" b="71803"/>
          <a:stretch/>
        </p:blipFill>
        <p:spPr>
          <a:xfrm>
            <a:off x="7934550" y="426953"/>
            <a:ext cx="1869273" cy="891453"/>
          </a:xfrm>
          <a:prstGeom prst="rect">
            <a:avLst/>
          </a:prstGeom>
        </p:spPr>
      </p:pic>
      <p:sp>
        <p:nvSpPr>
          <p:cNvPr id="8" name="Номер слайда 11">
            <a:extLst>
              <a:ext uri="{FF2B5EF4-FFF2-40B4-BE49-F238E27FC236}">
                <a16:creationId xmlns:a16="http://schemas.microsoft.com/office/drawing/2014/main" id="{E4F4A5E9-7DFC-68F6-2593-4DCB2C594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9436" y="6379783"/>
            <a:ext cx="2743200" cy="365125"/>
          </a:xfrm>
        </p:spPr>
        <p:txBody>
          <a:bodyPr/>
          <a:lstStyle/>
          <a:p>
            <a:fld id="{7865C1AF-7F76-419A-932E-65E61A8A8F21}" type="slidenum">
              <a:rPr lang="ru-RU" sz="3600" smtClean="0">
                <a:solidFill>
                  <a:schemeClr val="tx1"/>
                </a:solidFill>
              </a:rPr>
              <a:t>2</a:t>
            </a:fld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4952A9B1-9703-36C4-5136-B6A2E4BFAAE3}"/>
              </a:ext>
            </a:extLst>
          </p:cNvPr>
          <p:cNvSpPr/>
          <p:nvPr/>
        </p:nvSpPr>
        <p:spPr>
          <a:xfrm>
            <a:off x="288123" y="1628775"/>
            <a:ext cx="5503077" cy="4751008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350" dirty="0">
                <a:solidFill>
                  <a:schemeClr val="tx1"/>
                </a:solidFill>
                <a:latin typeface="Montserrat" panose="00000500000000000000" pitchFamily="2" charset="-52"/>
              </a:rPr>
              <a:t>Программа специалист по ИТ рассчитана на студентов, обучающихся по направлениям не отнесенным к ИТ отрасли</a:t>
            </a:r>
            <a:r>
              <a:rPr lang="ru-RU" sz="135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: 14.05.01 Ядерные реакторы и материалы 18.03.01 Химическая технология 19.03.01 Биотехнология</a:t>
            </a:r>
            <a:r>
              <a:rPr lang="ru-RU" sz="1350" dirty="0">
                <a:solidFill>
                  <a:schemeClr val="tx1"/>
                </a:solidFill>
                <a:latin typeface="Montserrat" panose="00000500000000000000" pitchFamily="2" charset="-52"/>
              </a:rPr>
              <a:t>, </a:t>
            </a:r>
            <a:r>
              <a:rPr lang="ru-RU" sz="135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22.03.01 Материаловедение и технологии </a:t>
            </a:r>
            <a:r>
              <a:rPr lang="ru-RU" sz="135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материалов </a:t>
            </a:r>
            <a:r>
              <a:rPr lang="ru-RU" sz="135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и </a:t>
            </a:r>
            <a:r>
              <a:rPr lang="ru-RU" sz="1350" dirty="0">
                <a:solidFill>
                  <a:schemeClr val="tx1"/>
                </a:solidFill>
                <a:latin typeface="Montserrat" panose="00000500000000000000" pitchFamily="2" charset="-52"/>
              </a:rPr>
              <a:t>т.д. </a:t>
            </a:r>
            <a:r>
              <a:rPr lang="ru-RU" sz="135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Разработана </a:t>
            </a:r>
            <a:r>
              <a:rPr lang="ru-RU" sz="1350" dirty="0">
                <a:solidFill>
                  <a:schemeClr val="tx1"/>
                </a:solidFill>
                <a:latin typeface="Montserrat" panose="00000500000000000000" pitchFamily="2" charset="-52"/>
              </a:rPr>
              <a:t>под требования организаций, в которых предъявляются дополнительные требования к настройке оборудования, использования специализированных информационных систем, с целью глубокого понимания по </a:t>
            </a:r>
            <a:r>
              <a:rPr lang="ru-RU" sz="1350" dirty="0" err="1">
                <a:solidFill>
                  <a:schemeClr val="tx1"/>
                </a:solidFill>
                <a:latin typeface="Montserrat" panose="00000500000000000000" pitchFamily="2" charset="-52"/>
              </a:rPr>
              <a:t>цифровизации</a:t>
            </a:r>
            <a:r>
              <a:rPr lang="ru-RU" sz="1350" dirty="0">
                <a:solidFill>
                  <a:schemeClr val="tx1"/>
                </a:solidFill>
                <a:latin typeface="Montserrat" panose="00000500000000000000" pitchFamily="2" charset="-52"/>
              </a:rPr>
              <a:t> и программированию устройств на производствах в атомной, химической и прочих отраслях.</a:t>
            </a:r>
          </a:p>
          <a:p>
            <a:r>
              <a:rPr lang="ru-RU" sz="1350" dirty="0">
                <a:solidFill>
                  <a:schemeClr val="tx1"/>
                </a:solidFill>
                <a:latin typeface="Montserrat" panose="00000500000000000000" pitchFamily="2" charset="-52"/>
              </a:rPr>
              <a:t>Элементы программы апробированы при проведении курсов ДПО на ведущих промышленных предприятиях региона.</a:t>
            </a:r>
          </a:p>
          <a:p>
            <a:r>
              <a:rPr lang="ru-RU" sz="1350" dirty="0">
                <a:solidFill>
                  <a:schemeClr val="tx1"/>
                </a:solidFill>
                <a:latin typeface="Montserrat" panose="00000500000000000000" pitchFamily="2" charset="-52"/>
              </a:rPr>
              <a:t>Компетенции программы выбраны с участием </a:t>
            </a:r>
            <a:r>
              <a:rPr lang="ru-RU" sz="135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ведущих предприятий партнеров региона: </a:t>
            </a:r>
            <a:r>
              <a:rPr lang="ru-RU" sz="1350" dirty="0">
                <a:solidFill>
                  <a:schemeClr val="tx1"/>
                </a:solidFill>
                <a:latin typeface="Montserrat" panose="00000500000000000000" pitchFamily="2" charset="-52"/>
              </a:rPr>
              <a:t>АО «ПКО «Теплообменник», ООО </a:t>
            </a:r>
            <a:r>
              <a:rPr lang="ru-RU" sz="1350" dirty="0">
                <a:solidFill>
                  <a:schemeClr val="tx1"/>
                </a:solidFill>
                <a:latin typeface="Montserrat" panose="00000500000000000000" pitchFamily="2" charset="-52"/>
              </a:rPr>
              <a:t>«СИБУР-Кстово», Нижегородский авиастроительный завод «Сокол» - филиал ПАО "ОАК", </a:t>
            </a:r>
            <a:r>
              <a:rPr lang="ru-RU" sz="1350" dirty="0">
                <a:solidFill>
                  <a:schemeClr val="tx1"/>
                </a:solidFill>
                <a:latin typeface="Montserrat" panose="00000500000000000000" pitchFamily="2" charset="-52"/>
              </a:rPr>
              <a:t>АО «ОКБМ Африкантов» и т.д.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BB22D81-F60B-D57A-5B3D-DB1F016495D7}"/>
              </a:ext>
            </a:extLst>
          </p:cNvPr>
          <p:cNvSpPr/>
          <p:nvPr/>
        </p:nvSpPr>
        <p:spPr>
          <a:xfrm>
            <a:off x="6400800" y="1628774"/>
            <a:ext cx="5503077" cy="2214183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Montserrat" panose="00000500000000000000" pitchFamily="2" charset="-52"/>
              </a:rPr>
              <a:t>Эффект от программы в рамках </a:t>
            </a:r>
            <a:r>
              <a:rPr lang="ru-RU" b="1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региона</a:t>
            </a:r>
          </a:p>
          <a:p>
            <a:pPr algn="ctr"/>
            <a:endParaRPr lang="ru-RU" sz="1100" dirty="0">
              <a:solidFill>
                <a:schemeClr val="tx1"/>
              </a:solidFill>
              <a:latin typeface="Montserrat" panose="00000500000000000000" pitchFamily="2" charset="-52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- </a:t>
            </a:r>
            <a:r>
              <a:rPr lang="ru-RU" dirty="0">
                <a:solidFill>
                  <a:schemeClr val="tx1"/>
                </a:solidFill>
                <a:latin typeface="Montserrat" panose="00000500000000000000" pitchFamily="2" charset="-52"/>
              </a:rPr>
              <a:t>Удовлетворение запроса промышленных предприятий региона в «цифровых» инженерных кадрах на 10% в год</a:t>
            </a:r>
          </a:p>
          <a:p>
            <a:r>
              <a:rPr lang="ru-RU" dirty="0">
                <a:solidFill>
                  <a:schemeClr val="tx1"/>
                </a:solidFill>
                <a:latin typeface="Montserrat" panose="00000500000000000000" pitchFamily="2" charset="-52"/>
              </a:rPr>
              <a:t>- Формирование регионального кадрового резерва IT-инженеров</a:t>
            </a:r>
          </a:p>
          <a:p>
            <a:pPr algn="ctr"/>
            <a:endParaRPr lang="ru-RU" dirty="0">
              <a:solidFill>
                <a:schemeClr val="tx1"/>
              </a:solidFill>
              <a:latin typeface="Montserrat" panose="00000500000000000000" pitchFamily="2" charset="-52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471BBC09-7C75-E518-8481-7D7035D15F28}"/>
              </a:ext>
            </a:extLst>
          </p:cNvPr>
          <p:cNvSpPr/>
          <p:nvPr/>
        </p:nvSpPr>
        <p:spPr>
          <a:xfrm>
            <a:off x="6400799" y="4117744"/>
            <a:ext cx="5503077" cy="2222964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Montserrat" panose="00000500000000000000" pitchFamily="2" charset="-52"/>
              </a:rPr>
              <a:t>Эффект от программы в рамках отрасли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  <a:latin typeface="Montserrat" panose="00000500000000000000" pitchFamily="2" charset="-52"/>
              </a:rPr>
              <a:t>- Появление </a:t>
            </a:r>
            <a:r>
              <a:rPr lang="ru-RU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новых </a:t>
            </a:r>
            <a:r>
              <a:rPr lang="en-US" dirty="0">
                <a:solidFill>
                  <a:schemeClr val="tx1"/>
                </a:solidFill>
                <a:latin typeface="Montserrat" panose="00000500000000000000" pitchFamily="2" charset="-52"/>
              </a:rPr>
              <a:t>IT</a:t>
            </a:r>
            <a:r>
              <a:rPr lang="ru-RU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-специалистов </a:t>
            </a:r>
            <a:r>
              <a:rPr lang="ru-RU" dirty="0">
                <a:solidFill>
                  <a:schemeClr val="tx1"/>
                </a:solidFill>
                <a:latin typeface="Montserrat" panose="00000500000000000000" pitchFamily="2" charset="-52"/>
              </a:rPr>
              <a:t>со специализированными инженерными знаниями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10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6D861-6FD6-19EB-8CE3-C133C0131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123" y="209897"/>
            <a:ext cx="10515600" cy="1325563"/>
          </a:xfrm>
        </p:spPr>
        <p:txBody>
          <a:bodyPr/>
          <a:lstStyle/>
          <a:p>
            <a:r>
              <a:rPr lang="ru-RU" dirty="0"/>
              <a:t>Компетенции обучающегося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F0BBC4-6B2D-C7C7-32BF-08A78FD29DC1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823" y="573119"/>
            <a:ext cx="1999800" cy="59912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1D8D79-6F42-93BB-E525-A550790F838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2" t="9169" r="20281" b="71803"/>
          <a:stretch/>
        </p:blipFill>
        <p:spPr>
          <a:xfrm>
            <a:off x="7934550" y="426953"/>
            <a:ext cx="1869273" cy="891453"/>
          </a:xfrm>
          <a:prstGeom prst="rect">
            <a:avLst/>
          </a:prstGeom>
        </p:spPr>
      </p:pic>
      <p:sp>
        <p:nvSpPr>
          <p:cNvPr id="7" name="Номер слайда 11">
            <a:extLst>
              <a:ext uri="{FF2B5EF4-FFF2-40B4-BE49-F238E27FC236}">
                <a16:creationId xmlns:a16="http://schemas.microsoft.com/office/drawing/2014/main" id="{447AD28B-49B1-B4D8-BA4D-38A455F32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9436" y="6379783"/>
            <a:ext cx="2743200" cy="365125"/>
          </a:xfrm>
        </p:spPr>
        <p:txBody>
          <a:bodyPr/>
          <a:lstStyle/>
          <a:p>
            <a:fld id="{7865C1AF-7F76-419A-932E-65E61A8A8F21}" type="slidenum">
              <a:rPr lang="ru-RU" sz="3600" smtClean="0">
                <a:solidFill>
                  <a:schemeClr val="tx1"/>
                </a:solidFill>
              </a:rPr>
              <a:t>3</a:t>
            </a:fld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1B99ECF8-B394-C2C5-2484-54A12F116485}"/>
              </a:ext>
            </a:extLst>
          </p:cNvPr>
          <p:cNvSpPr/>
          <p:nvPr/>
        </p:nvSpPr>
        <p:spPr>
          <a:xfrm>
            <a:off x="288123" y="1628775"/>
            <a:ext cx="5503077" cy="4751008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>
                <a:solidFill>
                  <a:schemeClr val="tx1"/>
                </a:solidFill>
                <a:latin typeface="Montserrat" panose="00000500000000000000" pitchFamily="2" charset="-52"/>
              </a:rPr>
              <a:t>Компетенции студента до обучения</a:t>
            </a:r>
          </a:p>
          <a:p>
            <a:pPr algn="ctr"/>
            <a:endParaRPr lang="ru-RU" dirty="0">
              <a:solidFill>
                <a:schemeClr val="tx1"/>
              </a:solidFill>
              <a:latin typeface="Montserrat" panose="00000500000000000000" pitchFamily="2" charset="-52"/>
            </a:endParaRP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ПК 1 Применяет языки программирования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способность </a:t>
            </a:r>
            <a:r>
              <a:rPr lang="ru-RU" sz="1600" dirty="0">
                <a:solidFill>
                  <a:schemeClr val="tx1"/>
                </a:solidFill>
                <a:latin typeface="Montserrat" panose="00000500000000000000" pitchFamily="2" charset="-52"/>
              </a:rPr>
              <a:t>не проявляется/ проявляется в степени, недостаточной для отнесения к 1 уровню </a:t>
            </a:r>
            <a:r>
              <a:rPr lang="ru-RU" sz="1600" dirty="0" err="1">
                <a:solidFill>
                  <a:schemeClr val="tx1"/>
                </a:solidFill>
                <a:latin typeface="Montserrat" panose="00000500000000000000" pitchFamily="2" charset="-52"/>
              </a:rPr>
              <a:t>сформированности</a:t>
            </a:r>
            <a:r>
              <a:rPr lang="ru-RU" sz="1600" dirty="0">
                <a:solidFill>
                  <a:schemeClr val="tx1"/>
                </a:solidFill>
                <a:latin typeface="Montserrat" panose="00000500000000000000" pitchFamily="2" charset="-52"/>
              </a:rPr>
              <a:t> компетенции</a:t>
            </a: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chemeClr val="tx1"/>
                </a:solidFill>
                <a:latin typeface="Montserrat" panose="00000500000000000000" pitchFamily="2" charset="-52"/>
              </a:rPr>
              <a:t>ПК 2 </a:t>
            </a:r>
            <a:r>
              <a:rPr lang="ru-RU" sz="1600" b="1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Применяет системы управления базами данных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chemeClr val="tx1"/>
                </a:solidFill>
                <a:latin typeface="Montserrat" panose="00000500000000000000" pitchFamily="2" charset="-52"/>
              </a:rPr>
              <a:t>способность не проявляется/ проявляется в степени, недостаточной для отнесения к 1 уровню </a:t>
            </a:r>
            <a:r>
              <a:rPr lang="ru-RU" sz="1600" dirty="0" err="1">
                <a:solidFill>
                  <a:schemeClr val="tx1"/>
                </a:solidFill>
                <a:latin typeface="Montserrat" panose="00000500000000000000" pitchFamily="2" charset="-52"/>
              </a:rPr>
              <a:t>сформированности</a:t>
            </a:r>
            <a:r>
              <a:rPr lang="ru-RU" sz="1600" dirty="0">
                <a:solidFill>
                  <a:schemeClr val="tx1"/>
                </a:solidFill>
                <a:latin typeface="Montserrat" panose="00000500000000000000" pitchFamily="2" charset="-52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компетенции</a:t>
            </a:r>
            <a:endParaRPr lang="ru-RU" sz="1600" dirty="0">
              <a:solidFill>
                <a:schemeClr val="tx1"/>
              </a:solidFill>
              <a:latin typeface="Montserrat" panose="00000500000000000000" pitchFamily="2" charset="-52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DD053DA7-930F-9C60-AB2B-D55735B8CD28}"/>
              </a:ext>
            </a:extLst>
          </p:cNvPr>
          <p:cNvSpPr/>
          <p:nvPr/>
        </p:nvSpPr>
        <p:spPr>
          <a:xfrm>
            <a:off x="6400802" y="1628775"/>
            <a:ext cx="5503077" cy="4751008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>
                <a:solidFill>
                  <a:schemeClr val="tx1"/>
                </a:solidFill>
                <a:latin typeface="Montserrat" panose="00000500000000000000" pitchFamily="2" charset="-52"/>
              </a:rPr>
              <a:t>Компетенции студента после обучения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ПК </a:t>
            </a:r>
            <a:r>
              <a:rPr lang="ru-RU" sz="1600" b="1" dirty="0">
                <a:solidFill>
                  <a:schemeClr val="tx1"/>
                </a:solidFill>
                <a:latin typeface="Montserrat" panose="00000500000000000000" pitchFamily="2" charset="-52"/>
              </a:rPr>
              <a:t>1 Применяет языки программирования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chemeClr val="tx1"/>
                </a:solidFill>
                <a:latin typeface="Montserrat" panose="00000500000000000000" pitchFamily="2" charset="-52"/>
              </a:rPr>
              <a:t>способность проявляется, но обучающийся эпизодически прибегает к экспертной консультации/ самостоятельно подбирает и пользуется готовыми </a:t>
            </a:r>
            <a:r>
              <a:rPr lang="ru-RU" sz="16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продуктами (соответствует 2-му уровню)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ПК 2 Применяет системы управления базами данных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chemeClr val="tx1"/>
                </a:solidFill>
                <a:latin typeface="Montserrat" panose="00000500000000000000" pitchFamily="2" charset="-52"/>
              </a:rPr>
              <a:t>способность проявляется под внешним контролем / при внешней постановке задачи/ обучающийся пользуется готовыми, рекомендованными продуктами (соответствует </a:t>
            </a:r>
            <a:r>
              <a:rPr lang="ru-RU" sz="16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1-му </a:t>
            </a:r>
            <a:r>
              <a:rPr lang="ru-RU" sz="1600" dirty="0">
                <a:solidFill>
                  <a:schemeClr val="tx1"/>
                </a:solidFill>
                <a:latin typeface="Montserrat" panose="00000500000000000000" pitchFamily="2" charset="-52"/>
              </a:rPr>
              <a:t>уровню)</a:t>
            </a:r>
          </a:p>
        </p:txBody>
      </p:sp>
    </p:spTree>
    <p:extLst>
      <p:ext uri="{BB962C8B-B14F-4D97-AF65-F5344CB8AC3E}">
        <p14:creationId xmlns:p14="http://schemas.microsoft.com/office/powerpoint/2010/main" val="147964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6D861-6FD6-19EB-8CE3-C133C0131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123" y="209897"/>
            <a:ext cx="10515600" cy="1325563"/>
          </a:xfrm>
        </p:spPr>
        <p:txBody>
          <a:bodyPr/>
          <a:lstStyle/>
          <a:p>
            <a:r>
              <a:rPr lang="ru-RU" dirty="0"/>
              <a:t>Участие индустрии в программе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F0BBC4-6B2D-C7C7-32BF-08A78FD29DC1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823" y="573119"/>
            <a:ext cx="1999800" cy="59912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1D8D79-6F42-93BB-E525-A550790F838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2" t="9169" r="20281" b="71803"/>
          <a:stretch/>
        </p:blipFill>
        <p:spPr>
          <a:xfrm>
            <a:off x="7934550" y="426953"/>
            <a:ext cx="1869273" cy="891453"/>
          </a:xfrm>
          <a:prstGeom prst="rect">
            <a:avLst/>
          </a:prstGeom>
        </p:spPr>
      </p:pic>
      <p:sp>
        <p:nvSpPr>
          <p:cNvPr id="7" name="Номер слайда 11">
            <a:extLst>
              <a:ext uri="{FF2B5EF4-FFF2-40B4-BE49-F238E27FC236}">
                <a16:creationId xmlns:a16="http://schemas.microsoft.com/office/drawing/2014/main" id="{4809473C-C0D9-64D3-D976-DEEE18F5C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9436" y="6379783"/>
            <a:ext cx="2743200" cy="365125"/>
          </a:xfrm>
        </p:spPr>
        <p:txBody>
          <a:bodyPr/>
          <a:lstStyle/>
          <a:p>
            <a:fld id="{7865C1AF-7F76-419A-932E-65E61A8A8F21}" type="slidenum">
              <a:rPr lang="ru-RU" sz="3600" smtClean="0">
                <a:solidFill>
                  <a:schemeClr val="tx1"/>
                </a:solidFill>
              </a:rPr>
              <a:t>4</a:t>
            </a:fld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C7390C5-8F7B-CF77-E2E4-55609C930B8F}"/>
              </a:ext>
            </a:extLst>
          </p:cNvPr>
          <p:cNvSpPr/>
          <p:nvPr/>
        </p:nvSpPr>
        <p:spPr>
          <a:xfrm>
            <a:off x="288123" y="1535460"/>
            <a:ext cx="2093127" cy="2465040"/>
          </a:xfrm>
          <a:prstGeom prst="roundRect">
            <a:avLst>
              <a:gd name="adj" fmla="val 0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ФОТО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BBAD16-EB52-49A6-B3B3-FE4F564BE1D8}"/>
              </a:ext>
            </a:extLst>
          </p:cNvPr>
          <p:cNvSpPr txBox="1"/>
          <p:nvPr/>
        </p:nvSpPr>
        <p:spPr>
          <a:xfrm>
            <a:off x="2557445" y="1535460"/>
            <a:ext cx="29884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Montserrat" panose="00000500000000000000" pitchFamily="2" charset="-52"/>
              </a:rPr>
              <a:t>Стручков Александр Владимирович</a:t>
            </a:r>
            <a:endParaRPr lang="ru-RU" sz="1100" dirty="0">
              <a:latin typeface="Montserrat" panose="00000500000000000000" pitchFamily="2" charset="-52"/>
            </a:endParaRPr>
          </a:p>
          <a:p>
            <a:r>
              <a:rPr lang="ru-RU" sz="1100" dirty="0">
                <a:latin typeface="Montserrat" panose="00000500000000000000" pitchFamily="2" charset="-52"/>
              </a:rPr>
              <a:t>Директор ООО "НС-</a:t>
            </a:r>
            <a:r>
              <a:rPr lang="ru-RU" sz="1100" dirty="0" err="1">
                <a:latin typeface="Montserrat" panose="00000500000000000000" pitchFamily="2" charset="-52"/>
              </a:rPr>
              <a:t>Лабс</a:t>
            </a:r>
            <a:r>
              <a:rPr lang="ru-RU" sz="1100" dirty="0">
                <a:latin typeface="Montserrat" panose="00000500000000000000" pitchFamily="2" charset="-52"/>
              </a:rPr>
              <a:t>", </a:t>
            </a:r>
            <a:endParaRPr lang="ru-RU" sz="1100" dirty="0" smtClean="0">
              <a:latin typeface="Montserrat" panose="00000500000000000000" pitchFamily="2" charset="-52"/>
            </a:endParaRPr>
          </a:p>
          <a:p>
            <a:r>
              <a:rPr lang="ru-RU" sz="1100" dirty="0" smtClean="0">
                <a:latin typeface="Montserrat" panose="00000500000000000000" pitchFamily="2" charset="-52"/>
              </a:rPr>
              <a:t>Начальник </a:t>
            </a:r>
            <a:r>
              <a:rPr lang="ru-RU" sz="1100" dirty="0">
                <a:latin typeface="Montserrat" panose="00000500000000000000" pitchFamily="2" charset="-52"/>
              </a:rPr>
              <a:t>Управления </a:t>
            </a:r>
            <a:r>
              <a:rPr lang="ru-RU" sz="1100" dirty="0" smtClean="0">
                <a:latin typeface="Montserrat" panose="00000500000000000000" pitchFamily="2" charset="-52"/>
              </a:rPr>
              <a:t>ИТ</a:t>
            </a:r>
          </a:p>
          <a:p>
            <a:r>
              <a:rPr lang="ru-RU" sz="1100" dirty="0" smtClean="0">
                <a:latin typeface="Montserrat" panose="00000500000000000000" pitchFamily="2" charset="-52"/>
              </a:rPr>
              <a:t>АО </a:t>
            </a:r>
            <a:r>
              <a:rPr lang="ru-RU" sz="1100" dirty="0">
                <a:latin typeface="Montserrat" panose="00000500000000000000" pitchFamily="2" charset="-52"/>
              </a:rPr>
              <a:t>ПКО «Теплообменник</a:t>
            </a:r>
            <a:r>
              <a:rPr lang="ru-RU" sz="1100" dirty="0" smtClean="0">
                <a:latin typeface="Montserrat" panose="00000500000000000000" pitchFamily="2" charset="-52"/>
              </a:rPr>
              <a:t>»,</a:t>
            </a:r>
          </a:p>
          <a:p>
            <a:r>
              <a:rPr lang="ru-RU" sz="1100" dirty="0" smtClean="0">
                <a:latin typeface="Montserrat" panose="00000500000000000000" pitchFamily="2" charset="-52"/>
              </a:rPr>
              <a:t>Руководитель ЦНИТ НАПП,</a:t>
            </a:r>
          </a:p>
          <a:p>
            <a:r>
              <a:rPr lang="ru-RU" sz="1100" dirty="0">
                <a:latin typeface="Montserrat" panose="00000500000000000000" pitchFamily="2" charset="-52"/>
              </a:rPr>
              <a:t>к</a:t>
            </a:r>
            <a:r>
              <a:rPr lang="ru-RU" sz="1100" dirty="0" smtClean="0">
                <a:latin typeface="Montserrat" panose="00000500000000000000" pitchFamily="2" charset="-52"/>
              </a:rPr>
              <a:t>.т.н., доцент,</a:t>
            </a:r>
          </a:p>
          <a:p>
            <a:r>
              <a:rPr lang="ru-RU" sz="1100" dirty="0" smtClean="0">
                <a:latin typeface="Montserrat" panose="00000500000000000000" pitchFamily="2" charset="-52"/>
              </a:rPr>
              <a:t>Победитель Всероссийского конкурса «Инженер года»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384FA1C0-A17A-346C-2B6F-7F8FEC310B42}"/>
              </a:ext>
            </a:extLst>
          </p:cNvPr>
          <p:cNvSpPr/>
          <p:nvPr/>
        </p:nvSpPr>
        <p:spPr>
          <a:xfrm>
            <a:off x="6245526" y="1628775"/>
            <a:ext cx="5788324" cy="4751008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700" b="1" dirty="0" smtClean="0">
              <a:solidFill>
                <a:schemeClr val="tx1"/>
              </a:solidFill>
              <a:latin typeface="Montserrat" panose="00000500000000000000" pitchFamily="2" charset="-52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Рецензия </a:t>
            </a:r>
            <a:r>
              <a:rPr lang="ru-RU" sz="1600" b="1" dirty="0">
                <a:solidFill>
                  <a:schemeClr val="tx1"/>
                </a:solidFill>
                <a:latin typeface="Montserrat" panose="00000500000000000000" pitchFamily="2" charset="-52"/>
              </a:rPr>
              <a:t>1</a:t>
            </a:r>
            <a:r>
              <a:rPr lang="ru-RU" sz="1600" dirty="0">
                <a:solidFill>
                  <a:schemeClr val="tx1"/>
                </a:solidFill>
                <a:latin typeface="Montserrat" panose="00000500000000000000" pitchFamily="2" charset="-52"/>
              </a:rPr>
              <a:t> от </a:t>
            </a:r>
            <a:r>
              <a:rPr lang="ru-RU" sz="16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Директора </a:t>
            </a:r>
            <a:r>
              <a:rPr lang="ru-RU" sz="1600" dirty="0">
                <a:solidFill>
                  <a:schemeClr val="tx1"/>
                </a:solidFill>
                <a:latin typeface="Montserrat" panose="00000500000000000000" pitchFamily="2" charset="-52"/>
              </a:rPr>
              <a:t>ООО "НС-</a:t>
            </a:r>
            <a:r>
              <a:rPr lang="ru-RU" sz="1600" dirty="0" err="1">
                <a:solidFill>
                  <a:schemeClr val="tx1"/>
                </a:solidFill>
                <a:latin typeface="Montserrat" panose="00000500000000000000" pitchFamily="2" charset="-52"/>
              </a:rPr>
              <a:t>Лабс</a:t>
            </a:r>
            <a:r>
              <a:rPr lang="ru-RU" sz="1600" dirty="0">
                <a:solidFill>
                  <a:schemeClr val="tx1"/>
                </a:solidFill>
                <a:latin typeface="Montserrat" panose="00000500000000000000" pitchFamily="2" charset="-52"/>
              </a:rPr>
              <a:t>" </a:t>
            </a:r>
            <a:r>
              <a:rPr lang="ru-RU" sz="1600" dirty="0" err="1" smtClean="0">
                <a:solidFill>
                  <a:schemeClr val="tx1"/>
                </a:solidFill>
                <a:latin typeface="Montserrat" panose="00000500000000000000" pitchFamily="2" charset="-52"/>
              </a:rPr>
              <a:t>Стручкова</a:t>
            </a:r>
            <a:r>
              <a:rPr lang="ru-RU" sz="16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 А.В.</a:t>
            </a:r>
          </a:p>
          <a:p>
            <a:endParaRPr lang="ru-RU" sz="700" dirty="0" smtClean="0">
              <a:solidFill>
                <a:schemeClr val="tx1"/>
              </a:solidFill>
              <a:latin typeface="Montserrat" panose="00000500000000000000" pitchFamily="2" charset="-52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«</a:t>
            </a:r>
            <a:r>
              <a:rPr lang="ru-RU" sz="1400" dirty="0">
                <a:solidFill>
                  <a:schemeClr val="tx1"/>
                </a:solidFill>
                <a:latin typeface="Montserrat" panose="00000500000000000000" pitchFamily="2" charset="-52"/>
              </a:rPr>
              <a:t>Анализ рабочей программы ДПП ПП показал, что она обладает детальным содержанием всех разделов, содержит перечень основной и дополнительной литературы и отражает современные достижения </a:t>
            </a:r>
            <a:r>
              <a:rPr lang="ru-RU" sz="14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науки»</a:t>
            </a:r>
            <a:endParaRPr lang="ru-RU" sz="1400" dirty="0" smtClean="0">
              <a:solidFill>
                <a:schemeClr val="tx1"/>
              </a:solidFill>
              <a:latin typeface="Montserrat" panose="00000500000000000000" pitchFamily="2" charset="-52"/>
            </a:endParaRPr>
          </a:p>
          <a:p>
            <a:endParaRPr lang="ru-RU" sz="1600" dirty="0" smtClean="0">
              <a:solidFill>
                <a:schemeClr val="tx1"/>
              </a:solidFill>
              <a:latin typeface="Montserrat" panose="00000500000000000000" pitchFamily="2" charset="-52"/>
            </a:endParaRPr>
          </a:p>
          <a:p>
            <a:r>
              <a:rPr lang="ru-RU" sz="1600" b="1" dirty="0">
                <a:solidFill>
                  <a:schemeClr val="tx1"/>
                </a:solidFill>
                <a:latin typeface="Montserrat" panose="00000500000000000000" pitchFamily="2" charset="-52"/>
              </a:rPr>
              <a:t>Рецензия </a:t>
            </a:r>
            <a:r>
              <a:rPr lang="ru-RU" sz="1600" b="1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2 </a:t>
            </a:r>
            <a:r>
              <a:rPr lang="ru-RU" sz="16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от </a:t>
            </a:r>
            <a:r>
              <a:rPr lang="ru-RU" sz="1600" dirty="0">
                <a:solidFill>
                  <a:schemeClr val="tx1"/>
                </a:solidFill>
                <a:latin typeface="Montserrat" panose="00000500000000000000" pitchFamily="2" charset="-52"/>
              </a:rPr>
              <a:t>Начальника отдела кадров ООО «Мера НН» А.А. </a:t>
            </a:r>
            <a:r>
              <a:rPr lang="ru-RU" sz="16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Павловского</a:t>
            </a:r>
            <a:endParaRPr lang="ru-RU" sz="1600" dirty="0">
              <a:solidFill>
                <a:schemeClr val="tx1"/>
              </a:solidFill>
              <a:latin typeface="Montserrat" panose="00000500000000000000" pitchFamily="2" charset="-52"/>
            </a:endParaRPr>
          </a:p>
          <a:p>
            <a:endParaRPr lang="ru-RU" sz="700" dirty="0">
              <a:solidFill>
                <a:schemeClr val="tx1"/>
              </a:solidFill>
              <a:latin typeface="Montserrat" panose="00000500000000000000" pitchFamily="2" charset="-52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«После </a:t>
            </a:r>
            <a:r>
              <a:rPr lang="ru-RU" sz="1400" dirty="0">
                <a:solidFill>
                  <a:schemeClr val="tx1"/>
                </a:solidFill>
                <a:latin typeface="Montserrat" panose="00000500000000000000" pitchFamily="2" charset="-52"/>
              </a:rPr>
              <a:t>успешного освоения рецензируемой ДПП ПП и присвоения новой квалификации обучающимися открывается ряд возможностей в производственной сфере: с помощью новых компетенций они смогут совершенствовать и автоматизировать производственные процессы на ведущих предприятиях Нижегородской </a:t>
            </a:r>
            <a:r>
              <a:rPr lang="ru-RU" sz="14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области»</a:t>
            </a:r>
            <a:endParaRPr lang="ru-RU" sz="1400" dirty="0" smtClean="0">
              <a:solidFill>
                <a:schemeClr val="tx1"/>
              </a:solidFill>
              <a:latin typeface="Montserrat" panose="00000500000000000000" pitchFamily="2" charset="-52"/>
            </a:endParaRPr>
          </a:p>
          <a:p>
            <a:endParaRPr lang="ru-RU" dirty="0">
              <a:solidFill>
                <a:schemeClr val="tx1"/>
              </a:solidFill>
              <a:latin typeface="Montserrat" panose="00000500000000000000" pitchFamily="2" charset="-52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7EFA3E71-FB52-2C4A-84F9-DBB5A19BFDD0}"/>
              </a:ext>
            </a:extLst>
          </p:cNvPr>
          <p:cNvSpPr/>
          <p:nvPr/>
        </p:nvSpPr>
        <p:spPr>
          <a:xfrm>
            <a:off x="288122" y="4215448"/>
            <a:ext cx="5503077" cy="2214183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Практическая подготовка слушателей осуществляется на предприятиях:</a:t>
            </a:r>
            <a:endParaRPr lang="ru-RU" sz="1600" dirty="0">
              <a:solidFill>
                <a:schemeClr val="tx1"/>
              </a:solidFill>
              <a:latin typeface="Montserrat" panose="00000500000000000000" pitchFamily="2" charset="-52"/>
            </a:endParaRPr>
          </a:p>
          <a:p>
            <a:r>
              <a:rPr lang="ru-RU" sz="1400" dirty="0">
                <a:solidFill>
                  <a:schemeClr val="tx1"/>
                </a:solidFill>
                <a:latin typeface="Montserrat" panose="00000500000000000000" pitchFamily="2" charset="-52"/>
              </a:rPr>
              <a:t>ООО «</a:t>
            </a:r>
            <a:r>
              <a:rPr lang="ru-RU" sz="1400" dirty="0" err="1">
                <a:solidFill>
                  <a:schemeClr val="tx1"/>
                </a:solidFill>
                <a:latin typeface="Montserrat" panose="00000500000000000000" pitchFamily="2" charset="-52"/>
              </a:rPr>
              <a:t>Кьюлиджент.ру</a:t>
            </a:r>
            <a:r>
              <a:rPr lang="ru-RU" sz="1400" dirty="0">
                <a:solidFill>
                  <a:schemeClr val="tx1"/>
                </a:solidFill>
                <a:latin typeface="Montserrat" panose="00000500000000000000" pitchFamily="2" charset="-52"/>
              </a:rPr>
              <a:t>», АО «НЗ 70-летия Победы», АО «ОКБМ Африкантов» </a:t>
            </a:r>
          </a:p>
          <a:p>
            <a:r>
              <a:rPr lang="ru-RU" sz="1400" dirty="0">
                <a:solidFill>
                  <a:schemeClr val="tx1"/>
                </a:solidFill>
                <a:latin typeface="Montserrat" panose="00000500000000000000" pitchFamily="2" charset="-52"/>
              </a:rPr>
              <a:t>Задачи, которые предстоит решать:</a:t>
            </a:r>
          </a:p>
          <a:p>
            <a:r>
              <a:rPr lang="ru-RU" sz="1400" dirty="0">
                <a:solidFill>
                  <a:schemeClr val="tx1"/>
                </a:solidFill>
                <a:latin typeface="Montserrat" panose="00000500000000000000" pitchFamily="2" charset="-52"/>
              </a:rPr>
              <a:t>- Участие в прикладных проектах</a:t>
            </a:r>
          </a:p>
          <a:p>
            <a:r>
              <a:rPr lang="ru-RU" sz="1400" dirty="0">
                <a:solidFill>
                  <a:schemeClr val="tx1"/>
                </a:solidFill>
                <a:latin typeface="Montserrat" panose="00000500000000000000" pitchFamily="2" charset="-52"/>
              </a:rPr>
              <a:t>- Разработка </a:t>
            </a:r>
            <a:r>
              <a:rPr lang="ru-RU" sz="1400" dirty="0">
                <a:solidFill>
                  <a:schemeClr val="tx1"/>
                </a:solidFill>
                <a:latin typeface="Montserrat" panose="00000500000000000000" pitchFamily="2" charset="-52"/>
              </a:rPr>
              <a:t>программных компонентов</a:t>
            </a:r>
          </a:p>
          <a:p>
            <a:r>
              <a:rPr lang="ru-RU" sz="1400" dirty="0">
                <a:solidFill>
                  <a:schemeClr val="tx1"/>
                </a:solidFill>
                <a:latin typeface="Montserrat" panose="00000500000000000000" pitchFamily="2" charset="-52"/>
              </a:rPr>
              <a:t>- Анализ </a:t>
            </a:r>
            <a:r>
              <a:rPr lang="ru-RU" sz="1400" dirty="0">
                <a:solidFill>
                  <a:schemeClr val="tx1"/>
                </a:solidFill>
                <a:latin typeface="Montserrat" panose="00000500000000000000" pitchFamily="2" charset="-52"/>
              </a:rPr>
              <a:t>информационных систем и поиск возможности повышения эффективности их работы</a:t>
            </a:r>
            <a:endParaRPr lang="ru-RU" dirty="0">
              <a:solidFill>
                <a:schemeClr val="tx1"/>
              </a:solidFill>
              <a:latin typeface="Montserrat" panose="00000500000000000000" pitchFamily="2" charset="-52"/>
            </a:endParaRPr>
          </a:p>
        </p:txBody>
      </p:sp>
      <p:pic>
        <p:nvPicPr>
          <p:cNvPr id="2050" name="Picture 2" descr="https://sun9-66.userapi.com/s/v1/if1/GbwLe9gDMxzmhYYaNs39p7dcCbbmMAD_8CovE2I1nzxNWNwr69wk_9jtD2dK29TTcYZeS6Xb.jpg?size=400x524&amp;quality=96&amp;crop=0,29,712,934&amp;ava=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288124" y="1535461"/>
            <a:ext cx="2093126" cy="246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1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640</Words>
  <Application>Microsoft Office PowerPoint</Application>
  <PresentationFormat>Широкоэкранный</PresentationFormat>
  <Paragraphs>84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Тема Office</vt:lpstr>
      <vt:lpstr>Специалист по информационным технологиям</vt:lpstr>
      <vt:lpstr>Команда</vt:lpstr>
      <vt:lpstr>Программа</vt:lpstr>
      <vt:lpstr>Компетенции обучающегося</vt:lpstr>
      <vt:lpstr>Участие индустрии в программе</vt:lpstr>
    </vt:vector>
  </TitlesOfParts>
  <Company>Innopolis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ДПП</dc:title>
  <dc:creator>Innopolis University03</dc:creator>
  <cp:lastModifiedBy>ИПС</cp:lastModifiedBy>
  <cp:revision>28</cp:revision>
  <cp:lastPrinted>2022-08-18T07:29:46Z</cp:lastPrinted>
  <dcterms:created xsi:type="dcterms:W3CDTF">2022-07-15T12:15:03Z</dcterms:created>
  <dcterms:modified xsi:type="dcterms:W3CDTF">2022-08-18T08:30:16Z</dcterms:modified>
</cp:coreProperties>
</file>