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70" r:id="rId9"/>
    <p:sldId id="264" r:id="rId10"/>
    <p:sldId id="263" r:id="rId11"/>
    <p:sldId id="262" r:id="rId12"/>
    <p:sldId id="267" r:id="rId13"/>
    <p:sldId id="268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3" autoAdjust="0"/>
  </p:normalViewPr>
  <p:slideViewPr>
    <p:cSldViewPr snapToGrid="0">
      <p:cViewPr varScale="1">
        <p:scale>
          <a:sx n="57" d="100"/>
          <a:sy n="57" d="100"/>
        </p:scale>
        <p:origin x="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9800E-DD7F-4F3C-9D91-F9E4F389AED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90C1E-4D31-4144-9F75-21D25C5FA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2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0C1E-4D31-4144-9F75-21D25C5FA1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8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другой стороны, профилактическая работа с молодежью наиболее эффективна, что определяется психологическими особенностями молодых людей и наличием организационных предпосылок для такой работы в школе и других образовательных учреждениях.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0C1E-4D31-4144-9F75-21D25C5FA1D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1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«Исследователи» - представители этой группы с удовольствием занимаются отладкой программ; компьютерное пиратство и хакерство они приемлют, полагая их «честной игрой» против других программистов (разработчиков программ) и/или администраторов вычислительных систем. </a:t>
            </a:r>
          </a:p>
          <a:p>
            <a:r>
              <a:rPr lang="ru-RU" dirty="0" smtClean="0"/>
              <a:t>У интернет-зависимых людей проявляются скрытые формы других аддикций: СА переходит в «киберсекс»; коммуникативные зависимости такие, как псевдология, </a:t>
            </a:r>
            <a:r>
              <a:rPr lang="ru-RU" dirty="0" err="1" smtClean="0"/>
              <a:t>крусодерство</a:t>
            </a:r>
            <a:r>
              <a:rPr lang="ru-RU" dirty="0" smtClean="0"/>
              <a:t> проявляются в «</a:t>
            </a:r>
            <a:r>
              <a:rPr lang="ru-RU" dirty="0" err="1" smtClean="0"/>
              <a:t>кибернет</a:t>
            </a:r>
            <a:r>
              <a:rPr lang="ru-RU" dirty="0" smtClean="0"/>
              <a:t>-отношениях»; пристрастия к азартным играм находит выход в своеобразном Интернет-</a:t>
            </a:r>
            <a:r>
              <a:rPr lang="ru-RU" dirty="0" err="1" smtClean="0"/>
              <a:t>гемблинге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0C1E-4D31-4144-9F75-21D25C5FA1D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5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0C1E-4D31-4144-9F75-21D25C5FA1D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9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0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5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69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97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8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2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0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0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4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7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2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9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6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3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931F8-525F-4074-92B6-2CD83CADD6B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AB21FF-3CEA-4EE0-A0B6-D694343A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Аддиктология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650058"/>
            <a:ext cx="7766936" cy="116674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Доцент кафедры психиатрии ПИМУ к.м.н.</a:t>
            </a:r>
          </a:p>
          <a:p>
            <a:r>
              <a:rPr lang="ru-RU" sz="2000" b="1" dirty="0" smtClean="0"/>
              <a:t>Карпухин </a:t>
            </a:r>
            <a:r>
              <a:rPr lang="ru-RU" sz="2000" b="1" dirty="0"/>
              <a:t>И</a:t>
            </a:r>
            <a:r>
              <a:rPr lang="ru-RU" sz="2000" b="1" dirty="0" smtClean="0"/>
              <a:t>ван </a:t>
            </a:r>
            <a:r>
              <a:rPr lang="ru-RU" sz="2000" b="1" dirty="0"/>
              <a:t>Б</a:t>
            </a:r>
            <a:r>
              <a:rPr lang="ru-RU" sz="2000" b="1" dirty="0" smtClean="0"/>
              <a:t>орисович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775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881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Интернет-зависимости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337481"/>
            <a:ext cx="5013782" cy="51315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M. </a:t>
            </a:r>
            <a:r>
              <a:rPr lang="ru-RU" dirty="0" err="1"/>
              <a:t>Shotton</a:t>
            </a:r>
            <a:r>
              <a:rPr lang="ru-RU" dirty="0"/>
              <a:t> </a:t>
            </a:r>
            <a:r>
              <a:rPr lang="ru-RU" dirty="0" smtClean="0"/>
              <a:t>предложила </a:t>
            </a:r>
            <a:r>
              <a:rPr lang="ru-RU" dirty="0"/>
              <a:t>три разновидности зависимости от компьютера. 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Сетевики</a:t>
            </a:r>
            <a:r>
              <a:rPr lang="ru-RU" dirty="0"/>
              <a:t>» - оптимистичны, социально активны и позитивно настроены к другим людям, имеют друзей, в том числе противоположного пола, поддерживают нормальные отношения с родителями. Компьютер для них нечто вроде </a:t>
            </a:r>
            <a:r>
              <a:rPr lang="ru-RU" dirty="0" smtClean="0"/>
              <a:t>хобби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«Рабочие» – </a:t>
            </a:r>
            <a:r>
              <a:rPr lang="ru-RU" dirty="0"/>
              <a:t>самая малочисленная группа. Процесс программирования у них четко спланирован, программы пишутся ими для достижения нужного </a:t>
            </a:r>
            <a:r>
              <a:rPr lang="ru-RU" dirty="0" smtClean="0"/>
              <a:t>результата.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«Исследователи</a:t>
            </a:r>
            <a:r>
              <a:rPr lang="ru-RU" dirty="0"/>
              <a:t>» </a:t>
            </a:r>
            <a:r>
              <a:rPr lang="ru-RU" dirty="0" smtClean="0"/>
              <a:t>– </a:t>
            </a:r>
            <a:r>
              <a:rPr lang="ru-RU" dirty="0"/>
              <a:t>самая многочисленная группа. Для них программирование сродни интеллектуальному вызову и одновременно развлечению.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2610" y="1337481"/>
            <a:ext cx="5364214" cy="1433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Виртуальная </a:t>
            </a:r>
            <a:r>
              <a:rPr lang="ru-RU" dirty="0"/>
              <a:t>реальность - это нематериальность воздействия, </a:t>
            </a:r>
            <a:r>
              <a:rPr lang="ru-RU" dirty="0" smtClean="0"/>
              <a:t>условность параметров </a:t>
            </a:r>
            <a:r>
              <a:rPr lang="ru-RU" dirty="0"/>
              <a:t>и эфемерность, - это не есть сама жизнь, это скорее придуманная </a:t>
            </a:r>
            <a:r>
              <a:rPr lang="ru-RU" dirty="0" smtClean="0"/>
              <a:t>часть жизни</a:t>
            </a:r>
            <a:r>
              <a:rPr lang="ru-RU" dirty="0"/>
              <a:t>, чувств, отношений и действий.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10" y="2770496"/>
            <a:ext cx="5473138" cy="31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52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Интернет-зависимости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77334" y="1351128"/>
            <a:ext cx="4184035" cy="46902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/>
              <a:t>Психологические симптомы:</a:t>
            </a:r>
          </a:p>
          <a:p>
            <a:r>
              <a:rPr lang="ru-RU" dirty="0" smtClean="0"/>
              <a:t> хорошее </a:t>
            </a:r>
            <a:r>
              <a:rPr lang="ru-RU" dirty="0"/>
              <a:t>самочувствие или эйфория за компьютером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невозможность остановиться; увеличение количества времени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проводимого за компьютером; пренебрежение семьей и друзьями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ощущения пустоты, депрессии, раздражения не за компьютером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ложь работодателям или членам семьи о своей деятельности; </a:t>
            </a:r>
            <a:endParaRPr lang="ru-RU" dirty="0" smtClean="0"/>
          </a:p>
          <a:p>
            <a:r>
              <a:rPr lang="ru-RU" dirty="0" smtClean="0"/>
              <a:t>проблемы </a:t>
            </a:r>
            <a:r>
              <a:rPr lang="ru-RU" dirty="0"/>
              <a:t>с работой или учебой. </a:t>
            </a:r>
            <a:endParaRPr lang="ru-RU" dirty="0" smtClean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296284" y="1351128"/>
            <a:ext cx="4184034" cy="46902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/>
              <a:t>Физические симптомы: </a:t>
            </a:r>
            <a:endParaRPr lang="ru-RU" sz="2000" b="1" dirty="0" smtClean="0"/>
          </a:p>
          <a:p>
            <a:r>
              <a:rPr lang="ru-RU" dirty="0" smtClean="0"/>
              <a:t>туннельное </a:t>
            </a:r>
            <a:r>
              <a:rPr lang="ru-RU" dirty="0"/>
              <a:t>поражение нервных стволов руки, связанное с длительным перенапряжением мышц (синдром </a:t>
            </a:r>
            <a:r>
              <a:rPr lang="ru-RU" dirty="0" err="1"/>
              <a:t>карпарального</a:t>
            </a:r>
            <a:r>
              <a:rPr lang="ru-RU" dirty="0"/>
              <a:t> канала); </a:t>
            </a:r>
            <a:endParaRPr lang="ru-RU" dirty="0" smtClean="0"/>
          </a:p>
          <a:p>
            <a:r>
              <a:rPr lang="ru-RU" dirty="0" smtClean="0"/>
              <a:t>сухость </a:t>
            </a:r>
            <a:r>
              <a:rPr lang="ru-RU" dirty="0"/>
              <a:t>в глазах; </a:t>
            </a:r>
            <a:endParaRPr lang="ru-RU" dirty="0" smtClean="0"/>
          </a:p>
          <a:p>
            <a:r>
              <a:rPr lang="ru-RU" dirty="0" smtClean="0"/>
              <a:t>головные </a:t>
            </a:r>
            <a:r>
              <a:rPr lang="ru-RU" dirty="0"/>
              <a:t>боли по типу мигрени; </a:t>
            </a:r>
            <a:endParaRPr lang="ru-RU" dirty="0" smtClean="0"/>
          </a:p>
          <a:p>
            <a:r>
              <a:rPr lang="ru-RU" dirty="0" smtClean="0"/>
              <a:t>боли </a:t>
            </a:r>
            <a:r>
              <a:rPr lang="ru-RU" dirty="0"/>
              <a:t>в спине; </a:t>
            </a:r>
            <a:endParaRPr lang="ru-RU" dirty="0" smtClean="0"/>
          </a:p>
          <a:p>
            <a:r>
              <a:rPr lang="ru-RU" dirty="0" smtClean="0"/>
              <a:t>нерегулярное </a:t>
            </a:r>
            <a:r>
              <a:rPr lang="ru-RU" dirty="0"/>
              <a:t>питание, пропуск приемов пищи; </a:t>
            </a:r>
            <a:endParaRPr lang="ru-RU" dirty="0" smtClean="0"/>
          </a:p>
          <a:p>
            <a:r>
              <a:rPr lang="ru-RU" dirty="0" smtClean="0"/>
              <a:t>пренебрежение </a:t>
            </a:r>
            <a:r>
              <a:rPr lang="ru-RU" dirty="0"/>
              <a:t>личной гигиеной; </a:t>
            </a:r>
            <a:endParaRPr lang="ru-RU" dirty="0" smtClean="0"/>
          </a:p>
          <a:p>
            <a:r>
              <a:rPr lang="ru-RU" dirty="0" smtClean="0"/>
              <a:t>расстройства </a:t>
            </a:r>
            <a:r>
              <a:rPr lang="ru-RU" dirty="0"/>
              <a:t>сна, изменение режима сна. 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997" y="2403986"/>
            <a:ext cx="2735442" cy="22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50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342104"/>
            <a:ext cx="10796911" cy="4925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Тест Чена предназначена для диагностики Интернет-зависимости. По своим критериям он наиболее близок к диагностическим компонентам, универсальным для всех вариантов аддикций – изменения настроения, рост толерантности, симптомы отмены, конфликт с окружающими, рецидив. Тест позволил параллельно измерить как специфические симптомы зависимости (толерантность, симптом отмены, компульсивность), так и исключительно психологические аспекты (способность управлять личным временем и наличие внутриличностых проблем).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Тест включает в себя 5 оценочных шкал:</a:t>
            </a:r>
          </a:p>
          <a:p>
            <a:pPr marL="0" indent="0">
              <a:buNone/>
            </a:pPr>
            <a:r>
              <a:rPr lang="ru-RU" dirty="0"/>
              <a:t>1. Шкала </a:t>
            </a:r>
            <a:r>
              <a:rPr lang="ru-RU" dirty="0" err="1"/>
              <a:t>компульсивных</a:t>
            </a:r>
            <a:r>
              <a:rPr lang="ru-RU" dirty="0"/>
              <a:t> симптомов</a:t>
            </a:r>
          </a:p>
          <a:p>
            <a:pPr marL="0" indent="0">
              <a:buNone/>
            </a:pPr>
            <a:r>
              <a:rPr lang="ru-RU" dirty="0"/>
              <a:t>2. Шкала симптомов отмены</a:t>
            </a:r>
          </a:p>
          <a:p>
            <a:pPr marL="0" indent="0">
              <a:buNone/>
            </a:pPr>
            <a:r>
              <a:rPr lang="ru-RU" dirty="0"/>
              <a:t>3. Шкала толерантности</a:t>
            </a:r>
          </a:p>
          <a:p>
            <a:pPr marL="0" indent="0">
              <a:buNone/>
            </a:pPr>
            <a:r>
              <a:rPr lang="ru-RU" dirty="0"/>
              <a:t>4. Шкала </a:t>
            </a:r>
            <a:r>
              <a:rPr lang="ru-RU" dirty="0" err="1"/>
              <a:t>внутриличностных</a:t>
            </a:r>
            <a:r>
              <a:rPr lang="ru-RU" dirty="0"/>
              <a:t> проблем и проблем связанных со здоровьем</a:t>
            </a:r>
          </a:p>
          <a:p>
            <a:pPr marL="0" indent="0">
              <a:buNone/>
            </a:pPr>
            <a:r>
              <a:rPr lang="ru-RU" dirty="0"/>
              <a:t>5. Шкала управления временем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13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50031" y="1524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Статистика интернет-зависимости в мире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00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Ремиссия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312607"/>
            <a:ext cx="8596668" cy="4728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У </a:t>
            </a:r>
            <a:r>
              <a:rPr lang="ru-RU" dirty="0"/>
              <a:t>пациентов </a:t>
            </a:r>
            <a:r>
              <a:rPr lang="ru-RU" dirty="0" smtClean="0"/>
              <a:t>более, чем в 60% в </a:t>
            </a:r>
            <a:r>
              <a:rPr lang="ru-RU" dirty="0"/>
              <a:t>ремиссии аффективные расстройства были продолжительными (3–4 месяца) и грубыми (дисфория, сниженное настроение с тоскливым оттенком, астения, сопровождающаяся раздражительностью и т. д.). Больные восстанавливали трудовую деятельность, частично отдавали долги. У части пациентов на фоне аффективных расстройств появлялись периоды актуализации патологического влечения к алкоголю.</a:t>
            </a:r>
          </a:p>
          <a:p>
            <a:pPr marL="0" indent="0">
              <a:buNone/>
            </a:pPr>
            <a:r>
              <a:rPr lang="ru-RU" dirty="0" smtClean="0"/>
              <a:t>     Начало </a:t>
            </a:r>
            <a:r>
              <a:rPr lang="ru-RU" dirty="0"/>
              <a:t>актуализации патологического влечения манифестировало усилением аффективной симптоматики, к которой присоединялся </a:t>
            </a:r>
            <a:r>
              <a:rPr lang="ru-RU" dirty="0" err="1"/>
              <a:t>идеаторный</a:t>
            </a:r>
            <a:r>
              <a:rPr lang="ru-RU" dirty="0"/>
              <a:t> компонент.</a:t>
            </a:r>
          </a:p>
          <a:p>
            <a:pPr marL="0" indent="0">
              <a:buNone/>
            </a:pPr>
            <a:r>
              <a:rPr lang="ru-RU" dirty="0" smtClean="0"/>
              <a:t>    Срывы </a:t>
            </a:r>
            <a:r>
              <a:rPr lang="ru-RU" dirty="0"/>
              <a:t>и рецидивы игровой зависимости в меньшей степени связаны с внешними обстоятельствами, в большей степени — с интенсивностью патологического влечения </a:t>
            </a:r>
            <a:r>
              <a:rPr lang="ru-RU" dirty="0" smtClean="0"/>
              <a:t>к прежнему поведенческому паттерну.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7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92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Профилактика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8865"/>
            <a:ext cx="9146890" cy="5496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Различают </a:t>
            </a:r>
            <a:r>
              <a:rPr lang="ru-RU" dirty="0"/>
              <a:t>первичную, вторичную и третичную профилактику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/>
              <a:t>Первичная профилактика </a:t>
            </a:r>
            <a:r>
              <a:rPr lang="ru-RU" dirty="0" smtClean="0"/>
              <a:t>- информирование </a:t>
            </a:r>
            <a:r>
              <a:rPr lang="ru-RU" dirty="0"/>
              <a:t>населения о риске возникновения игровой зависимости и связанных с ней психических нарушений, а также о негативных социальных и финансовых последствиях чрезмерного увлечения азартными </a:t>
            </a:r>
            <a:r>
              <a:rPr lang="ru-RU" dirty="0" smtClean="0"/>
              <a:t>играми; формирование </a:t>
            </a:r>
            <a:r>
              <a:rPr lang="ru-RU" dirty="0"/>
              <a:t>в обществе критического отношения к азартным играм, коррекция заблуждений о возможности обогащения и заработка за счет азартных игр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/>
              <a:t>Вторичная профилактика </a:t>
            </a:r>
            <a:r>
              <a:rPr lang="ru-RU" dirty="0" smtClean="0"/>
              <a:t>- работа </a:t>
            </a:r>
            <a:r>
              <a:rPr lang="ru-RU" dirty="0"/>
              <a:t>с представителями «группы риска» из разных возрастных и социальных слоев населения. Она нацелена на преодоление имеющихся факторов риска, достоверно увеличивающих вероятность формирования игровой зависимости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/>
              <a:t>Третичная профилактика </a:t>
            </a:r>
            <a:r>
              <a:rPr lang="ru-RU" dirty="0"/>
              <a:t>- </a:t>
            </a:r>
            <a:r>
              <a:rPr lang="ru-RU" dirty="0" smtClean="0"/>
              <a:t>проводится </a:t>
            </a:r>
            <a:r>
              <a:rPr lang="ru-RU" dirty="0"/>
              <a:t>среди пациентов, страдающих от игровой зависимости и находящихся в стадии </a:t>
            </a:r>
            <a:r>
              <a:rPr lang="ru-RU" dirty="0" smtClean="0"/>
              <a:t>ремиссии.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9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35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Аддиктология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3958"/>
            <a:ext cx="10515600" cy="175008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- наука об </a:t>
            </a:r>
            <a:r>
              <a:rPr lang="ru-RU" sz="2400" dirty="0" err="1" smtClean="0"/>
              <a:t>аддиктивном</a:t>
            </a:r>
            <a:r>
              <a:rPr lang="ru-RU" sz="2400" dirty="0" smtClean="0"/>
              <a:t> (зависимом) поведении. Аддиктология изучает причины возникновения аддикций, механизмы их развития, психологические и клинические признаки, симптомы, динамику, способы коррекции и терапии.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6617"/>
          <a:stretch/>
        </p:blipFill>
        <p:spPr>
          <a:xfrm>
            <a:off x="1288498" y="3224047"/>
            <a:ext cx="7374340" cy="35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35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Нехимические 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поведенческие)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аддикции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3140"/>
            <a:ext cx="8596668" cy="3880773"/>
          </a:xfrm>
        </p:spPr>
        <p:txBody>
          <a:bodyPr/>
          <a:lstStyle/>
          <a:p>
            <a:r>
              <a:rPr lang="ru-RU" dirty="0" smtClean="0"/>
              <a:t>Объектом </a:t>
            </a:r>
            <a:r>
              <a:rPr lang="ru-RU" dirty="0"/>
              <a:t>зависимости становится поведенческий паттерн, а не </a:t>
            </a:r>
            <a:r>
              <a:rPr lang="ru-RU" dirty="0" err="1"/>
              <a:t>психоактивное</a:t>
            </a:r>
            <a:r>
              <a:rPr lang="ru-RU" dirty="0"/>
              <a:t> вещество (ПАВ). Ц.П. </a:t>
            </a:r>
            <a:r>
              <a:rPr lang="ru-RU" dirty="0" smtClean="0"/>
              <a:t>Короленко предложил их классификацию, </a:t>
            </a:r>
            <a:r>
              <a:rPr lang="ru-RU" dirty="0"/>
              <a:t>в которую вошли азартные игры (</a:t>
            </a:r>
            <a:r>
              <a:rPr lang="ru-RU" dirty="0" err="1"/>
              <a:t>гемблинг</a:t>
            </a:r>
            <a:r>
              <a:rPr lang="ru-RU" dirty="0"/>
              <a:t>), </a:t>
            </a:r>
            <a:r>
              <a:rPr lang="ru-RU" dirty="0" err="1"/>
              <a:t>трудоголизм</a:t>
            </a:r>
            <a:r>
              <a:rPr lang="ru-RU" dirty="0"/>
              <a:t>, страсть к трате денег, компьютерные или интернет-зависимости, телевизионные («</a:t>
            </a:r>
            <a:r>
              <a:rPr lang="ru-RU" dirty="0" err="1"/>
              <a:t>телеаддикция</a:t>
            </a:r>
            <a:r>
              <a:rPr lang="ru-RU" dirty="0"/>
              <a:t>»), </a:t>
            </a:r>
            <a:r>
              <a:rPr lang="ru-RU" dirty="0" err="1"/>
              <a:t>аддикцию</a:t>
            </a:r>
            <a:r>
              <a:rPr lang="ru-RU" dirty="0"/>
              <a:t> к мобильным телефонам.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34" y="4353765"/>
            <a:ext cx="4156284" cy="2220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218" y="3523526"/>
            <a:ext cx="3810000" cy="2524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218" y="3129587"/>
            <a:ext cx="3264474" cy="24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47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Азартные игры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гемблинг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лудомания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1501254"/>
            <a:ext cx="4184035" cy="46492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Гемблинг </a:t>
            </a:r>
            <a:r>
              <a:rPr lang="ru-RU" sz="2000" dirty="0"/>
              <a:t>или участие в азартных играх (F63.0 по МКБ-10), заключается </a:t>
            </a:r>
            <a:r>
              <a:rPr lang="ru-RU" sz="2000" dirty="0" smtClean="0"/>
              <a:t>в следующем- «частые </a:t>
            </a:r>
            <a:r>
              <a:rPr lang="ru-RU" sz="2000" dirty="0" smtClean="0"/>
              <a:t>повторные эпизоды </a:t>
            </a:r>
            <a:r>
              <a:rPr lang="ru-RU" sz="2000" dirty="0"/>
              <a:t>участия в азартных играх, что </a:t>
            </a:r>
            <a:r>
              <a:rPr lang="ru-RU" sz="2000" dirty="0" smtClean="0"/>
              <a:t>доминируют </a:t>
            </a:r>
            <a:r>
              <a:rPr lang="ru-RU" sz="2000" dirty="0"/>
              <a:t>в жизни субъекта и </a:t>
            </a:r>
            <a:r>
              <a:rPr lang="ru-RU" sz="2000" dirty="0" smtClean="0"/>
              <a:t>ведут </a:t>
            </a:r>
            <a:r>
              <a:rPr lang="ru-RU" sz="2000" dirty="0"/>
              <a:t>к снижению социальных, профессиональных, материальных и семейных </a:t>
            </a:r>
            <a:r>
              <a:rPr lang="ru-RU" sz="2000" dirty="0" smtClean="0"/>
              <a:t>ценностей, при этом </a:t>
            </a:r>
            <a:r>
              <a:rPr lang="ru-RU" sz="2000" dirty="0"/>
              <a:t>не уделяется должного внимания обязанностям в этой сфере».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7918" y="1949526"/>
            <a:ext cx="5655007" cy="35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767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Азартные игры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гемблинг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лудомания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19366"/>
            <a:ext cx="5341329" cy="4995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Лица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, участвующие в </a:t>
            </a: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игре, часто 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злоупотребляют алкоголем и другими ПАВ. </a:t>
            </a:r>
            <a:endParaRPr lang="ru-RU" sz="2100" dirty="0" smtClean="0">
              <a:latin typeface="Trebuchet MS (Основной текст)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Факторами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, предрасполагающими к </a:t>
            </a:r>
            <a:r>
              <a:rPr lang="ru-RU" sz="2100" dirty="0" err="1" smtClean="0">
                <a:latin typeface="Trebuchet MS (Основной текст)"/>
                <a:cs typeface="Times New Roman" panose="02020603050405020304" pitchFamily="18" charset="0"/>
              </a:rPr>
              <a:t>гемблингу</a:t>
            </a: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, 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являются</a:t>
            </a: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100" dirty="0" smtClean="0">
              <a:latin typeface="Trebuchet MS (Основной текст)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неправильное 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воспитание в семье; </a:t>
            </a:r>
            <a:endParaRPr lang="ru-RU" sz="2100" dirty="0" smtClean="0">
              <a:latin typeface="Trebuchet MS (Основной текст)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участие 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в играх родителей, знакомых; </a:t>
            </a:r>
            <a:endParaRPr lang="ru-RU" sz="2100" dirty="0" smtClean="0">
              <a:latin typeface="Trebuchet MS (Основной текст)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стремление 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к игре с детства (домино, карты, монополия и т.д.); </a:t>
            </a:r>
            <a:endParaRPr lang="ru-RU" sz="2100" dirty="0" smtClean="0">
              <a:latin typeface="Trebuchet MS (Основной текст)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вещизм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, переоценка значения материальных ценностей; </a:t>
            </a:r>
            <a:endParaRPr lang="ru-RU" sz="2100" dirty="0" smtClean="0">
              <a:latin typeface="Trebuchet MS (Основной текст)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фиксированное 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внимание на финансовых возможностях; </a:t>
            </a:r>
            <a:endParaRPr lang="ru-RU" sz="2100" dirty="0" smtClean="0">
              <a:latin typeface="Trebuchet MS (Основной текст)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зависть 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к более богатым родственникам и знакомым; </a:t>
            </a:r>
            <a:endParaRPr lang="ru-RU" sz="2100" dirty="0" smtClean="0">
              <a:latin typeface="Trebuchet MS (Основной текст)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убеждение </a:t>
            </a:r>
            <a:r>
              <a:rPr lang="ru-RU" sz="2100" dirty="0">
                <a:latin typeface="Trebuchet MS (Основной текст)"/>
                <a:cs typeface="Times New Roman" panose="02020603050405020304" pitchFamily="18" charset="0"/>
              </a:rPr>
              <a:t>в том, что все проблемы можно решить с помощью денег</a:t>
            </a:r>
            <a:r>
              <a:rPr lang="ru-RU" sz="2100" dirty="0" smtClean="0">
                <a:latin typeface="Trebuchet MS (Основной текст)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8663" y="1951630"/>
            <a:ext cx="5892352" cy="36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2686" t="-5592" r="4913"/>
          <a:stretch/>
        </p:blipFill>
        <p:spPr>
          <a:xfrm>
            <a:off x="6111398" y="1639259"/>
            <a:ext cx="4367284" cy="464663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52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Химическая и нехимическая аддикция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5746" y="1351128"/>
            <a:ext cx="3828016" cy="576262"/>
          </a:xfrm>
        </p:spPr>
        <p:txBody>
          <a:bodyPr/>
          <a:lstStyle/>
          <a:p>
            <a:r>
              <a:rPr lang="ru-RU" dirty="0" smtClean="0"/>
              <a:t>Алкогольная зависимость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5745" y="2092657"/>
            <a:ext cx="4943389" cy="4458268"/>
          </a:xfrm>
        </p:spPr>
        <p:txBody>
          <a:bodyPr>
            <a:normAutofit/>
          </a:bodyPr>
          <a:lstStyle/>
          <a:p>
            <a:r>
              <a:rPr lang="ru-RU" dirty="0" smtClean="0"/>
              <a:t>Сильное </a:t>
            </a:r>
            <a:r>
              <a:rPr lang="ru-RU" dirty="0"/>
              <a:t>желание принять </a:t>
            </a:r>
            <a:r>
              <a:rPr lang="ru-RU" dirty="0" smtClean="0"/>
              <a:t>ПАВ;</a:t>
            </a:r>
          </a:p>
          <a:p>
            <a:r>
              <a:rPr lang="ru-RU" dirty="0" smtClean="0"/>
              <a:t>Трудности </a:t>
            </a:r>
            <a:r>
              <a:rPr lang="ru-RU" dirty="0"/>
              <a:t>в контролировании его употребления; </a:t>
            </a:r>
            <a:endParaRPr lang="ru-RU" dirty="0" smtClean="0"/>
          </a:p>
          <a:p>
            <a:r>
              <a:rPr lang="ru-RU" dirty="0" smtClean="0"/>
              <a:t>Упорное </a:t>
            </a:r>
            <a:r>
              <a:rPr lang="ru-RU" dirty="0"/>
              <a:t>продолжение его использования, несмотря на пагубные последствия; </a:t>
            </a:r>
            <a:endParaRPr lang="ru-RU" dirty="0" smtClean="0"/>
          </a:p>
          <a:p>
            <a:r>
              <a:rPr lang="ru-RU" dirty="0" smtClean="0"/>
              <a:t>предпочтение </a:t>
            </a:r>
            <a:r>
              <a:rPr lang="ru-RU" dirty="0"/>
              <a:t>употребления </a:t>
            </a:r>
            <a:r>
              <a:rPr lang="ru-RU" dirty="0" err="1"/>
              <a:t>психоактивного</a:t>
            </a:r>
            <a:r>
              <a:rPr lang="ru-RU" dirty="0"/>
              <a:t> вещества в ущерб другим видам деятельности и выполнению обязанностей; </a:t>
            </a:r>
            <a:endParaRPr lang="ru-RU" dirty="0" smtClean="0"/>
          </a:p>
          <a:p>
            <a:r>
              <a:rPr lang="ru-RU" dirty="0" smtClean="0"/>
              <a:t>Возрастание </a:t>
            </a:r>
            <a:r>
              <a:rPr lang="ru-RU" dirty="0"/>
              <a:t>допустимых пределов употребления и иногда состояние абстиненции. </a:t>
            </a:r>
          </a:p>
        </p:txBody>
      </p:sp>
    </p:spTree>
    <p:extLst>
      <p:ext uri="{BB962C8B-B14F-4D97-AF65-F5344CB8AC3E}">
        <p14:creationId xmlns:p14="http://schemas.microsoft.com/office/powerpoint/2010/main" val="33440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50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Химическая и нехимическая аддикция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4" y="1342103"/>
            <a:ext cx="4185623" cy="576262"/>
          </a:xfrm>
        </p:spPr>
        <p:txBody>
          <a:bodyPr/>
          <a:lstStyle/>
          <a:p>
            <a:r>
              <a:rPr lang="ru-RU" dirty="0"/>
              <a:t>Гемблинг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2074607"/>
            <a:ext cx="5887287" cy="4458928"/>
          </a:xfrm>
        </p:spPr>
        <p:txBody>
          <a:bodyPr>
            <a:normAutofit/>
          </a:bodyPr>
          <a:lstStyle/>
          <a:p>
            <a:r>
              <a:rPr lang="ru-RU" sz="2400" dirty="0"/>
              <a:t>Постоянная вовлеченность, увеличение времени, проводимого в ситуации игры, быстро нарастающее снижение способности сопротивляться соблазну.  </a:t>
            </a:r>
          </a:p>
          <a:p>
            <a:r>
              <a:rPr lang="ru-RU" sz="2400" dirty="0"/>
              <a:t>«Потеря контроля», выражающаяся в неспособности прекратить игру как после большого выигрыша, так и после постоянных проигрышей;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63018" y="2267895"/>
            <a:ext cx="5133148" cy="33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5688"/>
            <a:ext cx="8596668" cy="996415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Химическая и нехимическая аддикция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240003"/>
            <a:ext cx="4185623" cy="468352"/>
          </a:xfrm>
        </p:spPr>
        <p:txBody>
          <a:bodyPr/>
          <a:lstStyle/>
          <a:p>
            <a:r>
              <a:rPr lang="ru-RU" dirty="0"/>
              <a:t>Гемблинг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1896188"/>
            <a:ext cx="5887287" cy="4458928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Изменение </a:t>
            </a:r>
            <a:r>
              <a:rPr lang="ru-RU" sz="2000" dirty="0"/>
              <a:t>круга интересов, вытеснение прежних мотиваций игровой, постоянные мысли об игре, преобладание и воображение ситуаций, связанных с игровыми комбинациями. Постепенное увеличение частоты участия в игре, стремление к более высокому риску; </a:t>
            </a:r>
          </a:p>
          <a:p>
            <a:r>
              <a:rPr lang="ru-RU" sz="2000" dirty="0"/>
              <a:t>Состояния психологического дискомфорта, раздражения, беспокойства, развивающиеся через сравнительно короткие промежутки времени после очередного участия в игре, с труднопреодолимым желанием снова приступить к игре; Через 12–24 часа после окончания игры развивается игровой абстинентный синдром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63018" y="2267895"/>
            <a:ext cx="5133148" cy="33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23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Профилактика у групп риска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323834"/>
            <a:ext cx="11087036" cy="3111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«Группа риска» - подростки и молодые люди. </a:t>
            </a:r>
            <a:r>
              <a:rPr lang="ru-RU" dirty="0"/>
              <a:t>Отчасти это связано с тем, что распространенность патологической вовлеченности в азартные игры в этой категории населения в 2-3 раза выше, чем в популяции взрослых. </a:t>
            </a:r>
          </a:p>
          <a:p>
            <a:pPr marL="0" indent="0">
              <a:buNone/>
            </a:pPr>
            <a:r>
              <a:rPr lang="ru-RU" dirty="0"/>
              <a:t>В ходе работы с идентифицированными целевыми группами реализуют следующие технологии: </a:t>
            </a:r>
            <a:endParaRPr lang="ru-RU" dirty="0" smtClean="0"/>
          </a:p>
          <a:p>
            <a:pPr marL="180000" indent="0">
              <a:buNone/>
            </a:pPr>
            <a:r>
              <a:rPr lang="ru-RU" dirty="0" smtClean="0"/>
              <a:t>- </a:t>
            </a:r>
            <a:r>
              <a:rPr lang="ru-RU" dirty="0"/>
              <a:t>специальные тренинги по форсированному развитию свойств психологической устойчивости к вовлечению в </a:t>
            </a:r>
            <a:r>
              <a:rPr lang="ru-RU" dirty="0" err="1"/>
              <a:t>игроманию</a:t>
            </a:r>
            <a:r>
              <a:rPr lang="ru-RU" dirty="0"/>
              <a:t>; </a:t>
            </a:r>
            <a:endParaRPr lang="ru-RU" dirty="0" smtClean="0"/>
          </a:p>
          <a:p>
            <a:pPr marL="180000" indent="0">
              <a:buNone/>
            </a:pPr>
            <a:r>
              <a:rPr lang="ru-RU" dirty="0" smtClean="0"/>
              <a:t>- </a:t>
            </a:r>
            <a:r>
              <a:rPr lang="ru-RU" dirty="0"/>
              <a:t>мотивационное консультирование, направленное на изменение </a:t>
            </a:r>
            <a:r>
              <a:rPr lang="ru-RU" dirty="0" err="1"/>
              <a:t>дезадаптивных</a:t>
            </a:r>
            <a:r>
              <a:rPr lang="ru-RU" dirty="0"/>
              <a:t> форм поведения (для группы лиц с начальными проявлениями патологического пристрастия к азартным играм); </a:t>
            </a:r>
            <a:endParaRPr lang="ru-RU" dirty="0" smtClean="0"/>
          </a:p>
          <a:p>
            <a:pPr marL="180000" indent="0">
              <a:buNone/>
            </a:pPr>
            <a:r>
              <a:rPr lang="ru-RU" dirty="0" smtClean="0"/>
              <a:t>- </a:t>
            </a:r>
            <a:r>
              <a:rPr lang="ru-RU" dirty="0"/>
              <a:t>семейное консультирование; </a:t>
            </a:r>
            <a:endParaRPr lang="ru-RU" dirty="0" smtClean="0"/>
          </a:p>
          <a:p>
            <a:pPr marL="180000" indent="0">
              <a:buNone/>
            </a:pPr>
            <a:r>
              <a:rPr lang="ru-RU" dirty="0" smtClean="0"/>
              <a:t>- </a:t>
            </a:r>
            <a:r>
              <a:rPr lang="ru-RU" dirty="0"/>
              <a:t>краткосрочные психотерапевтические технологии (для группы с начальными проявлениями патологического пристрастия к азартным играм).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14" y="4435522"/>
            <a:ext cx="6863688" cy="24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1191</Words>
  <Application>Microsoft Office PowerPoint</Application>
  <PresentationFormat>Широкоэкранный</PresentationFormat>
  <Paragraphs>93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Trebuchet MS (Основной текст)</vt:lpstr>
      <vt:lpstr>Wingdings 3</vt:lpstr>
      <vt:lpstr>Грань</vt:lpstr>
      <vt:lpstr>Аддиктология</vt:lpstr>
      <vt:lpstr>Аддиктология </vt:lpstr>
      <vt:lpstr>Нехимические (поведенческие) аддикции</vt:lpstr>
      <vt:lpstr>Азартные игры (гемблинг, лудомания) </vt:lpstr>
      <vt:lpstr>Азартные игры (гемблинг, лудомания) </vt:lpstr>
      <vt:lpstr>Химическая и нехимическая аддикция</vt:lpstr>
      <vt:lpstr>Химическая и нехимическая аддикция</vt:lpstr>
      <vt:lpstr>Химическая и нехимическая аддикция</vt:lpstr>
      <vt:lpstr>Профилактика у групп риска</vt:lpstr>
      <vt:lpstr>Интернет-зависимости</vt:lpstr>
      <vt:lpstr>Интернет-зависимости</vt:lpstr>
      <vt:lpstr>Диагностика</vt:lpstr>
      <vt:lpstr>Статистика интернет-зависимости в мире</vt:lpstr>
      <vt:lpstr>Ремиссия </vt:lpstr>
      <vt:lpstr>Профилактика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Аддиктология</dc:title>
  <dc:creator>Acer</dc:creator>
  <cp:lastModifiedBy>1</cp:lastModifiedBy>
  <cp:revision>28</cp:revision>
  <dcterms:created xsi:type="dcterms:W3CDTF">2020-09-15T13:02:56Z</dcterms:created>
  <dcterms:modified xsi:type="dcterms:W3CDTF">2020-09-15T17:20:27Z</dcterms:modified>
</cp:coreProperties>
</file>