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9"/>
  </p:notesMasterIdLst>
  <p:sldIdLst>
    <p:sldId id="279" r:id="rId2"/>
    <p:sldId id="276" r:id="rId3"/>
    <p:sldId id="316" r:id="rId4"/>
    <p:sldId id="317" r:id="rId5"/>
    <p:sldId id="318" r:id="rId6"/>
    <p:sldId id="282" r:id="rId7"/>
    <p:sldId id="340" r:id="rId8"/>
    <p:sldId id="342" r:id="rId9"/>
    <p:sldId id="343" r:id="rId10"/>
    <p:sldId id="283" r:id="rId11"/>
    <p:sldId id="285" r:id="rId12"/>
    <p:sldId id="286" r:id="rId13"/>
    <p:sldId id="319" r:id="rId14"/>
    <p:sldId id="345" r:id="rId15"/>
    <p:sldId id="346" r:id="rId16"/>
    <p:sldId id="320" r:id="rId17"/>
    <p:sldId id="288" r:id="rId18"/>
    <p:sldId id="289" r:id="rId19"/>
    <p:sldId id="290" r:id="rId20"/>
    <p:sldId id="341" r:id="rId21"/>
    <p:sldId id="291" r:id="rId22"/>
    <p:sldId id="292" r:id="rId23"/>
    <p:sldId id="259" r:id="rId24"/>
    <p:sldId id="260" r:id="rId25"/>
    <p:sldId id="261" r:id="rId26"/>
    <p:sldId id="293" r:id="rId27"/>
    <p:sldId id="262" r:id="rId28"/>
    <p:sldId id="337" r:id="rId29"/>
    <p:sldId id="263" r:id="rId30"/>
    <p:sldId id="328" r:id="rId31"/>
    <p:sldId id="294" r:id="rId32"/>
    <p:sldId id="338" r:id="rId33"/>
    <p:sldId id="295" r:id="rId34"/>
    <p:sldId id="330" r:id="rId35"/>
    <p:sldId id="296" r:id="rId36"/>
    <p:sldId id="297" r:id="rId37"/>
    <p:sldId id="321" r:id="rId38"/>
    <p:sldId id="322" r:id="rId39"/>
    <p:sldId id="333" r:id="rId40"/>
    <p:sldId id="300" r:id="rId41"/>
    <p:sldId id="265" r:id="rId42"/>
    <p:sldId id="301" r:id="rId43"/>
    <p:sldId id="302" r:id="rId44"/>
    <p:sldId id="324" r:id="rId45"/>
    <p:sldId id="323" r:id="rId46"/>
    <p:sldId id="304" r:id="rId47"/>
    <p:sldId id="305" r:id="rId48"/>
    <p:sldId id="331" r:id="rId49"/>
    <p:sldId id="306" r:id="rId50"/>
    <p:sldId id="325" r:id="rId51"/>
    <p:sldId id="334" r:id="rId52"/>
    <p:sldId id="335" r:id="rId53"/>
    <p:sldId id="336" r:id="rId54"/>
    <p:sldId id="315" r:id="rId55"/>
    <p:sldId id="310" r:id="rId56"/>
    <p:sldId id="344" r:id="rId57"/>
    <p:sldId id="311" r:id="rId58"/>
    <p:sldId id="312" r:id="rId59"/>
    <p:sldId id="313" r:id="rId60"/>
    <p:sldId id="314" r:id="rId61"/>
    <p:sldId id="269" r:id="rId62"/>
    <p:sldId id="326" r:id="rId63"/>
    <p:sldId id="271" r:id="rId64"/>
    <p:sldId id="272" r:id="rId65"/>
    <p:sldId id="273" r:id="rId66"/>
    <p:sldId id="327" r:id="rId67"/>
    <p:sldId id="329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F6600"/>
    <a:srgbClr val="F5FED2"/>
    <a:srgbClr val="FFFF66"/>
    <a:srgbClr val="FF0000"/>
    <a:srgbClr val="CCFF99"/>
    <a:srgbClr val="6E18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85870" autoAdjust="0"/>
  </p:normalViewPr>
  <p:slideViewPr>
    <p:cSldViewPr>
      <p:cViewPr varScale="1">
        <p:scale>
          <a:sx n="66" d="100"/>
          <a:sy n="66" d="100"/>
        </p:scale>
        <p:origin x="-95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3F7F-945B-42C7-9B19-44D3085BB2CF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99243-8339-4680-9757-1A417246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A1FC6-543C-4B54-8B0C-F592069284D5}" type="slidenum">
              <a:rPr lang="ru-RU"/>
              <a:pPr/>
              <a:t>2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65B1B-CE32-4479-AD8C-F50E1071F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3206DB-3FF6-42DE-921C-2276A3738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4C08-A641-4A2D-B73E-5ED6ABCB688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26AE-1CA6-44DC-A1CB-1C25E85A8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mages.yandex.ru/yandsearch?p=2&amp;text=%D0%BA%D0%B0%D1%81%D0%BA%D0%B8%20%D0%BA%D1%80%D0%B0%D1%81%D0%BD%D1%8B%D0%B5%20%D0%B2%20%D0%BA%D0%B0%D1%80%D1%82%D0%B8%D0%BD%D0%BA%D0%B0%D1%85&amp;img_url=allians-specodejda.ru/images/stories/kaska-krasnaya.png&amp;pos=83&amp;rpt=simage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24936" cy="2046089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         </a:t>
            </a:r>
            <a:r>
              <a:rPr lang="ru-RU" sz="3100" b="1" dirty="0" smtClean="0">
                <a:solidFill>
                  <a:srgbClr val="C00000"/>
                </a:solidFill>
              </a:rPr>
              <a:t>Нижегородский государственный технический университет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им. Р.Е. Алексеева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2154" y="2765647"/>
            <a:ext cx="7347909" cy="231953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rgbClr val="6E1864"/>
                </a:solidFill>
                <a:latin typeface="Times New Roman" pitchFamily="18" charset="0"/>
                <a:cs typeface="Times New Roman" pitchFamily="18" charset="0"/>
              </a:rPr>
              <a:t>Обучение по охране труда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49294" y="692696"/>
            <a:ext cx="1492386" cy="1480942"/>
            <a:chOff x="477" y="1314"/>
            <a:chExt cx="652" cy="647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7" y="1314"/>
              <a:ext cx="652" cy="647"/>
            </a:xfrm>
            <a:prstGeom prst="rect">
              <a:avLst/>
            </a:prstGeom>
            <a:solidFill>
              <a:srgbClr val="FCD17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708" y="1644"/>
              <a:ext cx="114" cy="167"/>
            </a:xfrm>
            <a:custGeom>
              <a:avLst/>
              <a:gdLst/>
              <a:ahLst/>
              <a:cxnLst>
                <a:cxn ang="0">
                  <a:pos x="85" y="167"/>
                </a:cxn>
                <a:cxn ang="0">
                  <a:pos x="44" y="123"/>
                </a:cxn>
                <a:cxn ang="0">
                  <a:pos x="25" y="98"/>
                </a:cxn>
                <a:cxn ang="0">
                  <a:pos x="12" y="69"/>
                </a:cxn>
                <a:cxn ang="0">
                  <a:pos x="2" y="32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41" y="24"/>
                </a:cxn>
                <a:cxn ang="0">
                  <a:pos x="45" y="49"/>
                </a:cxn>
                <a:cxn ang="0">
                  <a:pos x="58" y="79"/>
                </a:cxn>
                <a:cxn ang="0">
                  <a:pos x="73" y="98"/>
                </a:cxn>
                <a:cxn ang="0">
                  <a:pos x="114" y="139"/>
                </a:cxn>
                <a:cxn ang="0">
                  <a:pos x="85" y="167"/>
                </a:cxn>
                <a:cxn ang="0">
                  <a:pos x="85" y="167"/>
                </a:cxn>
              </a:cxnLst>
              <a:rect l="0" t="0" r="r" b="b"/>
              <a:pathLst>
                <a:path w="114" h="167">
                  <a:moveTo>
                    <a:pt x="85" y="167"/>
                  </a:moveTo>
                  <a:lnTo>
                    <a:pt x="44" y="123"/>
                  </a:lnTo>
                  <a:lnTo>
                    <a:pt x="25" y="98"/>
                  </a:lnTo>
                  <a:lnTo>
                    <a:pt x="12" y="69"/>
                  </a:lnTo>
                  <a:lnTo>
                    <a:pt x="2" y="3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1" y="24"/>
                  </a:lnTo>
                  <a:lnTo>
                    <a:pt x="45" y="49"/>
                  </a:lnTo>
                  <a:lnTo>
                    <a:pt x="58" y="79"/>
                  </a:lnTo>
                  <a:lnTo>
                    <a:pt x="73" y="98"/>
                  </a:lnTo>
                  <a:lnTo>
                    <a:pt x="114" y="139"/>
                  </a:lnTo>
                  <a:lnTo>
                    <a:pt x="85" y="167"/>
                  </a:lnTo>
                  <a:lnTo>
                    <a:pt x="85" y="16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597" y="1523"/>
              <a:ext cx="199" cy="357"/>
            </a:xfrm>
            <a:custGeom>
              <a:avLst/>
              <a:gdLst/>
              <a:ahLst/>
              <a:cxnLst>
                <a:cxn ang="0">
                  <a:pos x="149" y="234"/>
                </a:cxn>
                <a:cxn ang="0">
                  <a:pos x="174" y="262"/>
                </a:cxn>
                <a:cxn ang="0">
                  <a:pos x="199" y="286"/>
                </a:cxn>
                <a:cxn ang="0">
                  <a:pos x="131" y="357"/>
                </a:cxn>
                <a:cxn ang="0">
                  <a:pos x="13" y="239"/>
                </a:cxn>
                <a:cxn ang="0">
                  <a:pos x="83" y="178"/>
                </a:cxn>
                <a:cxn ang="0">
                  <a:pos x="50" y="148"/>
                </a:cxn>
                <a:cxn ang="0">
                  <a:pos x="30" y="120"/>
                </a:cxn>
                <a:cxn ang="0">
                  <a:pos x="17" y="99"/>
                </a:cxn>
                <a:cxn ang="0">
                  <a:pos x="5" y="66"/>
                </a:cxn>
                <a:cxn ang="0">
                  <a:pos x="1" y="34"/>
                </a:cxn>
                <a:cxn ang="0">
                  <a:pos x="0" y="0"/>
                </a:cxn>
                <a:cxn ang="0">
                  <a:pos x="113" y="119"/>
                </a:cxn>
                <a:cxn ang="0">
                  <a:pos x="113" y="138"/>
                </a:cxn>
                <a:cxn ang="0">
                  <a:pos x="120" y="175"/>
                </a:cxn>
                <a:cxn ang="0">
                  <a:pos x="133" y="209"/>
                </a:cxn>
                <a:cxn ang="0">
                  <a:pos x="149" y="234"/>
                </a:cxn>
                <a:cxn ang="0">
                  <a:pos x="149" y="234"/>
                </a:cxn>
              </a:cxnLst>
              <a:rect l="0" t="0" r="r" b="b"/>
              <a:pathLst>
                <a:path w="199" h="357">
                  <a:moveTo>
                    <a:pt x="149" y="234"/>
                  </a:moveTo>
                  <a:lnTo>
                    <a:pt x="174" y="262"/>
                  </a:lnTo>
                  <a:lnTo>
                    <a:pt x="199" y="286"/>
                  </a:lnTo>
                  <a:lnTo>
                    <a:pt x="131" y="357"/>
                  </a:lnTo>
                  <a:lnTo>
                    <a:pt x="13" y="239"/>
                  </a:lnTo>
                  <a:lnTo>
                    <a:pt x="83" y="178"/>
                  </a:lnTo>
                  <a:lnTo>
                    <a:pt x="50" y="148"/>
                  </a:lnTo>
                  <a:lnTo>
                    <a:pt x="30" y="120"/>
                  </a:lnTo>
                  <a:lnTo>
                    <a:pt x="17" y="99"/>
                  </a:lnTo>
                  <a:lnTo>
                    <a:pt x="5" y="66"/>
                  </a:lnTo>
                  <a:lnTo>
                    <a:pt x="1" y="34"/>
                  </a:lnTo>
                  <a:lnTo>
                    <a:pt x="0" y="0"/>
                  </a:lnTo>
                  <a:lnTo>
                    <a:pt x="113" y="119"/>
                  </a:lnTo>
                  <a:lnTo>
                    <a:pt x="113" y="138"/>
                  </a:lnTo>
                  <a:lnTo>
                    <a:pt x="120" y="175"/>
                  </a:lnTo>
                  <a:lnTo>
                    <a:pt x="133" y="209"/>
                  </a:lnTo>
                  <a:lnTo>
                    <a:pt x="149" y="234"/>
                  </a:lnTo>
                  <a:lnTo>
                    <a:pt x="149" y="2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97" y="1523"/>
              <a:ext cx="199" cy="357"/>
            </a:xfrm>
            <a:custGeom>
              <a:avLst/>
              <a:gdLst/>
              <a:ahLst/>
              <a:cxnLst>
                <a:cxn ang="0">
                  <a:pos x="149" y="234"/>
                </a:cxn>
                <a:cxn ang="0">
                  <a:pos x="174" y="262"/>
                </a:cxn>
                <a:cxn ang="0">
                  <a:pos x="199" y="286"/>
                </a:cxn>
                <a:cxn ang="0">
                  <a:pos x="131" y="357"/>
                </a:cxn>
                <a:cxn ang="0">
                  <a:pos x="13" y="239"/>
                </a:cxn>
                <a:cxn ang="0">
                  <a:pos x="83" y="178"/>
                </a:cxn>
                <a:cxn ang="0">
                  <a:pos x="50" y="148"/>
                </a:cxn>
                <a:cxn ang="0">
                  <a:pos x="30" y="120"/>
                </a:cxn>
                <a:cxn ang="0">
                  <a:pos x="17" y="99"/>
                </a:cxn>
                <a:cxn ang="0">
                  <a:pos x="5" y="66"/>
                </a:cxn>
                <a:cxn ang="0">
                  <a:pos x="1" y="34"/>
                </a:cxn>
                <a:cxn ang="0">
                  <a:pos x="0" y="0"/>
                </a:cxn>
                <a:cxn ang="0">
                  <a:pos x="113" y="119"/>
                </a:cxn>
                <a:cxn ang="0">
                  <a:pos x="113" y="138"/>
                </a:cxn>
                <a:cxn ang="0">
                  <a:pos x="120" y="175"/>
                </a:cxn>
                <a:cxn ang="0">
                  <a:pos x="133" y="209"/>
                </a:cxn>
                <a:cxn ang="0">
                  <a:pos x="149" y="234"/>
                </a:cxn>
                <a:cxn ang="0">
                  <a:pos x="149" y="234"/>
                </a:cxn>
              </a:cxnLst>
              <a:rect l="0" t="0" r="r" b="b"/>
              <a:pathLst>
                <a:path w="199" h="357">
                  <a:moveTo>
                    <a:pt x="149" y="234"/>
                  </a:moveTo>
                  <a:lnTo>
                    <a:pt x="174" y="262"/>
                  </a:lnTo>
                  <a:lnTo>
                    <a:pt x="199" y="286"/>
                  </a:lnTo>
                  <a:lnTo>
                    <a:pt x="131" y="357"/>
                  </a:lnTo>
                  <a:lnTo>
                    <a:pt x="13" y="239"/>
                  </a:lnTo>
                  <a:lnTo>
                    <a:pt x="83" y="178"/>
                  </a:lnTo>
                  <a:lnTo>
                    <a:pt x="50" y="148"/>
                  </a:lnTo>
                  <a:lnTo>
                    <a:pt x="30" y="120"/>
                  </a:lnTo>
                  <a:lnTo>
                    <a:pt x="17" y="99"/>
                  </a:lnTo>
                  <a:lnTo>
                    <a:pt x="5" y="66"/>
                  </a:lnTo>
                  <a:lnTo>
                    <a:pt x="1" y="34"/>
                  </a:lnTo>
                  <a:lnTo>
                    <a:pt x="0" y="0"/>
                  </a:lnTo>
                  <a:lnTo>
                    <a:pt x="113" y="119"/>
                  </a:lnTo>
                  <a:lnTo>
                    <a:pt x="113" y="138"/>
                  </a:lnTo>
                  <a:lnTo>
                    <a:pt x="120" y="175"/>
                  </a:lnTo>
                  <a:lnTo>
                    <a:pt x="133" y="209"/>
                  </a:lnTo>
                  <a:lnTo>
                    <a:pt x="149" y="234"/>
                  </a:lnTo>
                  <a:lnTo>
                    <a:pt x="149" y="234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728" y="1757"/>
              <a:ext cx="69" cy="12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43" y="28"/>
                </a:cxn>
                <a:cxn ang="0">
                  <a:pos x="68" y="53"/>
                </a:cxn>
                <a:cxn ang="0">
                  <a:pos x="0" y="122"/>
                </a:cxn>
                <a:cxn ang="0">
                  <a:pos x="0" y="123"/>
                </a:cxn>
                <a:cxn ang="0">
                  <a:pos x="69" y="52"/>
                </a:cxn>
                <a:cxn ang="0">
                  <a:pos x="44" y="28"/>
                </a:cxn>
                <a:cxn ang="0">
                  <a:pos x="18" y="0"/>
                </a:cxn>
              </a:cxnLst>
              <a:rect l="0" t="0" r="r" b="b"/>
              <a:pathLst>
                <a:path w="69" h="123">
                  <a:moveTo>
                    <a:pt x="18" y="0"/>
                  </a:moveTo>
                  <a:lnTo>
                    <a:pt x="18" y="0"/>
                  </a:lnTo>
                  <a:lnTo>
                    <a:pt x="43" y="28"/>
                  </a:lnTo>
                  <a:lnTo>
                    <a:pt x="68" y="53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69" y="52"/>
                  </a:lnTo>
                  <a:lnTo>
                    <a:pt x="44" y="2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597" y="1523"/>
              <a:ext cx="131" cy="357"/>
            </a:xfrm>
            <a:custGeom>
              <a:avLst/>
              <a:gdLst/>
              <a:ahLst/>
              <a:cxnLst>
                <a:cxn ang="0">
                  <a:pos x="131" y="356"/>
                </a:cxn>
                <a:cxn ang="0">
                  <a:pos x="13" y="239"/>
                </a:cxn>
                <a:cxn ang="0">
                  <a:pos x="83" y="179"/>
                </a:cxn>
                <a:cxn ang="0">
                  <a:pos x="50" y="148"/>
                </a:cxn>
                <a:cxn ang="0">
                  <a:pos x="30" y="120"/>
                </a:cxn>
                <a:cxn ang="0">
                  <a:pos x="17" y="98"/>
                </a:cxn>
                <a:cxn ang="0">
                  <a:pos x="5" y="66"/>
                </a:cxn>
                <a:cxn ang="0">
                  <a:pos x="1" y="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4"/>
                </a:cxn>
                <a:cxn ang="0">
                  <a:pos x="5" y="66"/>
                </a:cxn>
                <a:cxn ang="0">
                  <a:pos x="17" y="99"/>
                </a:cxn>
                <a:cxn ang="0">
                  <a:pos x="30" y="120"/>
                </a:cxn>
                <a:cxn ang="0">
                  <a:pos x="50" y="148"/>
                </a:cxn>
                <a:cxn ang="0">
                  <a:pos x="83" y="178"/>
                </a:cxn>
                <a:cxn ang="0">
                  <a:pos x="13" y="239"/>
                </a:cxn>
                <a:cxn ang="0">
                  <a:pos x="131" y="357"/>
                </a:cxn>
                <a:cxn ang="0">
                  <a:pos x="131" y="356"/>
                </a:cxn>
              </a:cxnLst>
              <a:rect l="0" t="0" r="r" b="b"/>
              <a:pathLst>
                <a:path w="131" h="357">
                  <a:moveTo>
                    <a:pt x="131" y="356"/>
                  </a:moveTo>
                  <a:lnTo>
                    <a:pt x="13" y="239"/>
                  </a:lnTo>
                  <a:lnTo>
                    <a:pt x="83" y="179"/>
                  </a:lnTo>
                  <a:lnTo>
                    <a:pt x="50" y="148"/>
                  </a:lnTo>
                  <a:lnTo>
                    <a:pt x="30" y="120"/>
                  </a:lnTo>
                  <a:lnTo>
                    <a:pt x="17" y="98"/>
                  </a:lnTo>
                  <a:lnTo>
                    <a:pt x="5" y="66"/>
                  </a:lnTo>
                  <a:lnTo>
                    <a:pt x="1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4"/>
                  </a:lnTo>
                  <a:lnTo>
                    <a:pt x="5" y="66"/>
                  </a:lnTo>
                  <a:lnTo>
                    <a:pt x="17" y="99"/>
                  </a:lnTo>
                  <a:lnTo>
                    <a:pt x="30" y="120"/>
                  </a:lnTo>
                  <a:lnTo>
                    <a:pt x="50" y="148"/>
                  </a:lnTo>
                  <a:lnTo>
                    <a:pt x="83" y="178"/>
                  </a:lnTo>
                  <a:lnTo>
                    <a:pt x="13" y="239"/>
                  </a:lnTo>
                  <a:lnTo>
                    <a:pt x="131" y="357"/>
                  </a:lnTo>
                  <a:lnTo>
                    <a:pt x="131" y="3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597" y="1523"/>
              <a:ext cx="149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9"/>
                </a:cxn>
                <a:cxn ang="0">
                  <a:pos x="113" y="138"/>
                </a:cxn>
                <a:cxn ang="0">
                  <a:pos x="120" y="175"/>
                </a:cxn>
                <a:cxn ang="0">
                  <a:pos x="132" y="209"/>
                </a:cxn>
                <a:cxn ang="0">
                  <a:pos x="149" y="234"/>
                </a:cxn>
                <a:cxn ang="0">
                  <a:pos x="149" y="234"/>
                </a:cxn>
                <a:cxn ang="0">
                  <a:pos x="149" y="234"/>
                </a:cxn>
                <a:cxn ang="0">
                  <a:pos x="133" y="208"/>
                </a:cxn>
                <a:cxn ang="0">
                  <a:pos x="120" y="175"/>
                </a:cxn>
                <a:cxn ang="0">
                  <a:pos x="113" y="138"/>
                </a:cxn>
                <a:cxn ang="0">
                  <a:pos x="113" y="1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" h="234">
                  <a:moveTo>
                    <a:pt x="0" y="0"/>
                  </a:moveTo>
                  <a:lnTo>
                    <a:pt x="112" y="119"/>
                  </a:lnTo>
                  <a:lnTo>
                    <a:pt x="113" y="138"/>
                  </a:lnTo>
                  <a:lnTo>
                    <a:pt x="120" y="175"/>
                  </a:lnTo>
                  <a:lnTo>
                    <a:pt x="132" y="209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49" y="234"/>
                  </a:lnTo>
                  <a:lnTo>
                    <a:pt x="133" y="208"/>
                  </a:lnTo>
                  <a:lnTo>
                    <a:pt x="120" y="175"/>
                  </a:lnTo>
                  <a:lnTo>
                    <a:pt x="113" y="138"/>
                  </a:lnTo>
                  <a:lnTo>
                    <a:pt x="113" y="1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834" y="1642"/>
              <a:ext cx="68" cy="8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16"/>
                </a:cxn>
                <a:cxn ang="0">
                  <a:pos x="42" y="28"/>
                </a:cxn>
                <a:cxn ang="0">
                  <a:pos x="50" y="38"/>
                </a:cxn>
                <a:cxn ang="0">
                  <a:pos x="68" y="62"/>
                </a:cxn>
                <a:cxn ang="0">
                  <a:pos x="46" y="83"/>
                </a:cxn>
                <a:cxn ang="0">
                  <a:pos x="26" y="60"/>
                </a:cxn>
                <a:cxn ang="0">
                  <a:pos x="12" y="40"/>
                </a:cxn>
                <a:cxn ang="0">
                  <a:pos x="4" y="20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68" h="83">
                  <a:moveTo>
                    <a:pt x="35" y="0"/>
                  </a:moveTo>
                  <a:lnTo>
                    <a:pt x="37" y="16"/>
                  </a:lnTo>
                  <a:lnTo>
                    <a:pt x="42" y="28"/>
                  </a:lnTo>
                  <a:lnTo>
                    <a:pt x="50" y="38"/>
                  </a:lnTo>
                  <a:lnTo>
                    <a:pt x="68" y="62"/>
                  </a:lnTo>
                  <a:lnTo>
                    <a:pt x="46" y="83"/>
                  </a:lnTo>
                  <a:lnTo>
                    <a:pt x="26" y="60"/>
                  </a:lnTo>
                  <a:lnTo>
                    <a:pt x="12" y="40"/>
                  </a:lnTo>
                  <a:lnTo>
                    <a:pt x="4" y="2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856" y="1528"/>
              <a:ext cx="26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0"/>
                </a:cxn>
                <a:cxn ang="0">
                  <a:pos x="269" y="113"/>
                </a:cxn>
                <a:cxn ang="0">
                  <a:pos x="236" y="114"/>
                </a:cxn>
                <a:cxn ang="0">
                  <a:pos x="152" y="31"/>
                </a:cxn>
                <a:cxn ang="0">
                  <a:pos x="121" y="30"/>
                </a:cxn>
                <a:cxn ang="0">
                  <a:pos x="209" y="116"/>
                </a:cxn>
                <a:cxn ang="0">
                  <a:pos x="169" y="116"/>
                </a:cxn>
                <a:cxn ang="0">
                  <a:pos x="91" y="30"/>
                </a:cxn>
                <a:cxn ang="0">
                  <a:pos x="63" y="30"/>
                </a:cxn>
                <a:cxn ang="0">
                  <a:pos x="139" y="115"/>
                </a:cxn>
                <a:cxn ang="0">
                  <a:pos x="109" y="1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9" h="116">
                  <a:moveTo>
                    <a:pt x="0" y="0"/>
                  </a:moveTo>
                  <a:lnTo>
                    <a:pt x="157" y="0"/>
                  </a:lnTo>
                  <a:lnTo>
                    <a:pt x="269" y="113"/>
                  </a:lnTo>
                  <a:lnTo>
                    <a:pt x="236" y="114"/>
                  </a:lnTo>
                  <a:lnTo>
                    <a:pt x="152" y="31"/>
                  </a:lnTo>
                  <a:lnTo>
                    <a:pt x="121" y="30"/>
                  </a:lnTo>
                  <a:lnTo>
                    <a:pt x="209" y="116"/>
                  </a:lnTo>
                  <a:lnTo>
                    <a:pt x="169" y="116"/>
                  </a:lnTo>
                  <a:lnTo>
                    <a:pt x="91" y="30"/>
                  </a:lnTo>
                  <a:lnTo>
                    <a:pt x="63" y="30"/>
                  </a:lnTo>
                  <a:lnTo>
                    <a:pt x="139" y="115"/>
                  </a:lnTo>
                  <a:lnTo>
                    <a:pt x="109" y="1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856" y="1527"/>
              <a:ext cx="26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56" y="2"/>
                </a:cxn>
                <a:cxn ang="0">
                  <a:pos x="266" y="113"/>
                </a:cxn>
                <a:cxn ang="0">
                  <a:pos x="237" y="114"/>
                </a:cxn>
                <a:cxn ang="0">
                  <a:pos x="236" y="116"/>
                </a:cxn>
                <a:cxn ang="0">
                  <a:pos x="269" y="115"/>
                </a:cxn>
                <a:cxn ang="0">
                  <a:pos x="269" y="114"/>
                </a:cxn>
                <a:cxn ang="0">
                  <a:pos x="157" y="0"/>
                </a:cxn>
                <a:cxn ang="0">
                  <a:pos x="0" y="0"/>
                </a:cxn>
              </a:cxnLst>
              <a:rect l="0" t="0" r="r" b="b"/>
              <a:pathLst>
                <a:path w="269" h="116">
                  <a:moveTo>
                    <a:pt x="0" y="0"/>
                  </a:moveTo>
                  <a:lnTo>
                    <a:pt x="0" y="2"/>
                  </a:lnTo>
                  <a:lnTo>
                    <a:pt x="156" y="2"/>
                  </a:lnTo>
                  <a:lnTo>
                    <a:pt x="266" y="113"/>
                  </a:lnTo>
                  <a:lnTo>
                    <a:pt x="237" y="114"/>
                  </a:lnTo>
                  <a:lnTo>
                    <a:pt x="236" y="116"/>
                  </a:lnTo>
                  <a:lnTo>
                    <a:pt x="269" y="115"/>
                  </a:lnTo>
                  <a:lnTo>
                    <a:pt x="269" y="114"/>
                  </a:lnTo>
                  <a:lnTo>
                    <a:pt x="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977" y="1557"/>
              <a:ext cx="116" cy="86"/>
            </a:xfrm>
            <a:custGeom>
              <a:avLst/>
              <a:gdLst/>
              <a:ahLst/>
              <a:cxnLst>
                <a:cxn ang="0">
                  <a:pos x="116" y="84"/>
                </a:cxn>
                <a:cxn ang="0">
                  <a:pos x="32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1" y="3"/>
                </a:cxn>
                <a:cxn ang="0">
                  <a:pos x="115" y="86"/>
                </a:cxn>
                <a:cxn ang="0">
                  <a:pos x="116" y="84"/>
                </a:cxn>
              </a:cxnLst>
              <a:rect l="0" t="0" r="r" b="b"/>
              <a:pathLst>
                <a:path w="116" h="86">
                  <a:moveTo>
                    <a:pt x="116" y="84"/>
                  </a:moveTo>
                  <a:lnTo>
                    <a:pt x="32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1" y="3"/>
                  </a:lnTo>
                  <a:lnTo>
                    <a:pt x="115" y="8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977" y="1559"/>
              <a:ext cx="89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84"/>
                </a:cxn>
                <a:cxn ang="0">
                  <a:pos x="48" y="84"/>
                </a:cxn>
                <a:cxn ang="0">
                  <a:pos x="47" y="86"/>
                </a:cxn>
                <a:cxn ang="0">
                  <a:pos x="88" y="86"/>
                </a:cxn>
                <a:cxn ang="0">
                  <a:pos x="89" y="84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89" h="86">
                  <a:moveTo>
                    <a:pt x="0" y="0"/>
                  </a:moveTo>
                  <a:lnTo>
                    <a:pt x="85" y="84"/>
                  </a:lnTo>
                  <a:lnTo>
                    <a:pt x="48" y="84"/>
                  </a:lnTo>
                  <a:lnTo>
                    <a:pt x="47" y="86"/>
                  </a:lnTo>
                  <a:lnTo>
                    <a:pt x="88" y="86"/>
                  </a:lnTo>
                  <a:lnTo>
                    <a:pt x="89" y="8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856" y="1527"/>
              <a:ext cx="169" cy="118"/>
            </a:xfrm>
            <a:custGeom>
              <a:avLst/>
              <a:gdLst/>
              <a:ahLst/>
              <a:cxnLst>
                <a:cxn ang="0">
                  <a:pos x="169" y="116"/>
                </a:cxn>
                <a:cxn ang="0">
                  <a:pos x="91" y="30"/>
                </a:cxn>
                <a:cxn ang="0">
                  <a:pos x="63" y="30"/>
                </a:cxn>
                <a:cxn ang="0">
                  <a:pos x="62" y="31"/>
                </a:cxn>
                <a:cxn ang="0">
                  <a:pos x="137" y="115"/>
                </a:cxn>
                <a:cxn ang="0">
                  <a:pos x="109" y="11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08" y="117"/>
                </a:cxn>
                <a:cxn ang="0">
                  <a:pos x="139" y="117"/>
                </a:cxn>
                <a:cxn ang="0">
                  <a:pos x="140" y="115"/>
                </a:cxn>
                <a:cxn ang="0">
                  <a:pos x="65" y="32"/>
                </a:cxn>
                <a:cxn ang="0">
                  <a:pos x="90" y="32"/>
                </a:cxn>
                <a:cxn ang="0">
                  <a:pos x="168" y="118"/>
                </a:cxn>
                <a:cxn ang="0">
                  <a:pos x="169" y="116"/>
                </a:cxn>
              </a:cxnLst>
              <a:rect l="0" t="0" r="r" b="b"/>
              <a:pathLst>
                <a:path w="169" h="118">
                  <a:moveTo>
                    <a:pt x="169" y="116"/>
                  </a:moveTo>
                  <a:lnTo>
                    <a:pt x="91" y="30"/>
                  </a:lnTo>
                  <a:lnTo>
                    <a:pt x="63" y="30"/>
                  </a:lnTo>
                  <a:lnTo>
                    <a:pt x="62" y="31"/>
                  </a:lnTo>
                  <a:lnTo>
                    <a:pt x="137" y="115"/>
                  </a:lnTo>
                  <a:lnTo>
                    <a:pt x="109" y="11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08" y="117"/>
                  </a:lnTo>
                  <a:lnTo>
                    <a:pt x="139" y="117"/>
                  </a:lnTo>
                  <a:lnTo>
                    <a:pt x="140" y="115"/>
                  </a:lnTo>
                  <a:lnTo>
                    <a:pt x="65" y="32"/>
                  </a:lnTo>
                  <a:lnTo>
                    <a:pt x="90" y="32"/>
                  </a:lnTo>
                  <a:lnTo>
                    <a:pt x="168" y="118"/>
                  </a:lnTo>
                  <a:lnTo>
                    <a:pt x="169" y="1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99" y="1525"/>
              <a:ext cx="145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66" y="31"/>
                </a:cxn>
                <a:cxn ang="0">
                  <a:pos x="94" y="62"/>
                </a:cxn>
                <a:cxn ang="0">
                  <a:pos x="145" y="118"/>
                </a:cxn>
                <a:cxn ang="0">
                  <a:pos x="109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94" y="62"/>
                  </a:lnTo>
                  <a:lnTo>
                    <a:pt x="145" y="118"/>
                  </a:lnTo>
                  <a:lnTo>
                    <a:pt x="109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99" y="1523"/>
              <a:ext cx="146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7" y="3"/>
                </a:cxn>
                <a:cxn ang="0">
                  <a:pos x="65" y="34"/>
                </a:cxn>
                <a:cxn ang="0">
                  <a:pos x="93" y="65"/>
                </a:cxn>
                <a:cxn ang="0">
                  <a:pos x="143" y="119"/>
                </a:cxn>
                <a:cxn ang="0">
                  <a:pos x="109" y="118"/>
                </a:cxn>
                <a:cxn ang="0">
                  <a:pos x="109" y="121"/>
                </a:cxn>
                <a:cxn ang="0">
                  <a:pos x="145" y="121"/>
                </a:cxn>
                <a:cxn ang="0">
                  <a:pos x="146" y="119"/>
                </a:cxn>
                <a:cxn ang="0">
                  <a:pos x="95" y="64"/>
                </a:cxn>
                <a:cxn ang="0">
                  <a:pos x="67" y="32"/>
                </a:cxn>
                <a:cxn ang="0">
                  <a:pos x="38" y="1"/>
                </a:cxn>
                <a:cxn ang="0">
                  <a:pos x="0" y="0"/>
                </a:cxn>
              </a:cxnLst>
              <a:rect l="0" t="0" r="r" b="b"/>
              <a:pathLst>
                <a:path w="146" h="121">
                  <a:moveTo>
                    <a:pt x="0" y="0"/>
                  </a:moveTo>
                  <a:lnTo>
                    <a:pt x="0" y="3"/>
                  </a:lnTo>
                  <a:lnTo>
                    <a:pt x="37" y="3"/>
                  </a:lnTo>
                  <a:lnTo>
                    <a:pt x="65" y="34"/>
                  </a:lnTo>
                  <a:lnTo>
                    <a:pt x="93" y="65"/>
                  </a:lnTo>
                  <a:lnTo>
                    <a:pt x="143" y="119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45" y="121"/>
                  </a:lnTo>
                  <a:lnTo>
                    <a:pt x="146" y="119"/>
                  </a:lnTo>
                  <a:lnTo>
                    <a:pt x="95" y="64"/>
                  </a:lnTo>
                  <a:lnTo>
                    <a:pt x="67" y="32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598" y="1523"/>
              <a:ext cx="110" cy="121"/>
            </a:xfrm>
            <a:custGeom>
              <a:avLst/>
              <a:gdLst/>
              <a:ahLst/>
              <a:cxnLst>
                <a:cxn ang="0">
                  <a:pos x="110" y="118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10" y="121"/>
                </a:cxn>
                <a:cxn ang="0">
                  <a:pos x="110" y="118"/>
                </a:cxn>
              </a:cxnLst>
              <a:rect l="0" t="0" r="r" b="b"/>
              <a:pathLst>
                <a:path w="110" h="121">
                  <a:moveTo>
                    <a:pt x="110" y="118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0" y="121"/>
                  </a:lnTo>
                  <a:lnTo>
                    <a:pt x="110" y="1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657" y="1526"/>
              <a:ext cx="15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0"/>
                </a:cxn>
                <a:cxn ang="0">
                  <a:pos x="153" y="117"/>
                </a:cxn>
                <a:cxn ang="0">
                  <a:pos x="117" y="1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3" h="117">
                  <a:moveTo>
                    <a:pt x="0" y="0"/>
                  </a:moveTo>
                  <a:lnTo>
                    <a:pt x="43" y="0"/>
                  </a:lnTo>
                  <a:lnTo>
                    <a:pt x="153" y="117"/>
                  </a:lnTo>
                  <a:lnTo>
                    <a:pt x="117" y="1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657" y="1524"/>
              <a:ext cx="15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2" y="3"/>
                </a:cxn>
                <a:cxn ang="0">
                  <a:pos x="149" y="118"/>
                </a:cxn>
                <a:cxn ang="0">
                  <a:pos x="153" y="121"/>
                </a:cxn>
                <a:cxn ang="0">
                  <a:pos x="154" y="118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154" h="121">
                  <a:moveTo>
                    <a:pt x="0" y="0"/>
                  </a:moveTo>
                  <a:lnTo>
                    <a:pt x="0" y="3"/>
                  </a:lnTo>
                  <a:lnTo>
                    <a:pt x="42" y="3"/>
                  </a:lnTo>
                  <a:lnTo>
                    <a:pt x="149" y="118"/>
                  </a:lnTo>
                  <a:lnTo>
                    <a:pt x="153" y="121"/>
                  </a:lnTo>
                  <a:lnTo>
                    <a:pt x="154" y="118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656" y="1524"/>
              <a:ext cx="154" cy="121"/>
            </a:xfrm>
            <a:custGeom>
              <a:avLst/>
              <a:gdLst/>
              <a:ahLst/>
              <a:cxnLst>
                <a:cxn ang="0">
                  <a:pos x="150" y="118"/>
                </a:cxn>
                <a:cxn ang="0">
                  <a:pos x="119" y="117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18" y="121"/>
                </a:cxn>
                <a:cxn ang="0">
                  <a:pos x="154" y="121"/>
                </a:cxn>
                <a:cxn ang="0">
                  <a:pos x="150" y="118"/>
                </a:cxn>
              </a:cxnLst>
              <a:rect l="0" t="0" r="r" b="b"/>
              <a:pathLst>
                <a:path w="154" h="121">
                  <a:moveTo>
                    <a:pt x="150" y="118"/>
                  </a:moveTo>
                  <a:lnTo>
                    <a:pt x="119" y="117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118" y="121"/>
                  </a:lnTo>
                  <a:lnTo>
                    <a:pt x="154" y="121"/>
                  </a:lnTo>
                  <a:lnTo>
                    <a:pt x="150" y="1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718" y="1527"/>
              <a:ext cx="152" cy="11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38" y="29"/>
                </a:cxn>
                <a:cxn ang="0">
                  <a:pos x="60" y="29"/>
                </a:cxn>
                <a:cxn ang="0">
                  <a:pos x="152" y="115"/>
                </a:cxn>
                <a:cxn ang="0">
                  <a:pos x="115" y="114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52" h="115">
                  <a:moveTo>
                    <a:pt x="118" y="0"/>
                  </a:moveTo>
                  <a:lnTo>
                    <a:pt x="138" y="29"/>
                  </a:lnTo>
                  <a:lnTo>
                    <a:pt x="60" y="29"/>
                  </a:lnTo>
                  <a:lnTo>
                    <a:pt x="152" y="115"/>
                  </a:lnTo>
                  <a:lnTo>
                    <a:pt x="115" y="11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777" y="1527"/>
              <a:ext cx="94" cy="11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1"/>
                </a:cxn>
                <a:cxn ang="0">
                  <a:pos x="77" y="28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91" y="114"/>
                </a:cxn>
                <a:cxn ang="0">
                  <a:pos x="57" y="113"/>
                </a:cxn>
                <a:cxn ang="0">
                  <a:pos x="56" y="115"/>
                </a:cxn>
                <a:cxn ang="0">
                  <a:pos x="93" y="116"/>
                </a:cxn>
                <a:cxn ang="0">
                  <a:pos x="94" y="114"/>
                </a:cxn>
                <a:cxn ang="0">
                  <a:pos x="4" y="30"/>
                </a:cxn>
                <a:cxn ang="0">
                  <a:pos x="79" y="30"/>
                </a:cxn>
                <a:cxn ang="0">
                  <a:pos x="80" y="28"/>
                </a:cxn>
                <a:cxn ang="0">
                  <a:pos x="60" y="0"/>
                </a:cxn>
              </a:cxnLst>
              <a:rect l="0" t="0" r="r" b="b"/>
              <a:pathLst>
                <a:path w="94" h="116">
                  <a:moveTo>
                    <a:pt x="60" y="0"/>
                  </a:moveTo>
                  <a:lnTo>
                    <a:pt x="58" y="1"/>
                  </a:lnTo>
                  <a:lnTo>
                    <a:pt x="77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91" y="114"/>
                  </a:lnTo>
                  <a:lnTo>
                    <a:pt x="57" y="113"/>
                  </a:lnTo>
                  <a:lnTo>
                    <a:pt x="56" y="115"/>
                  </a:lnTo>
                  <a:lnTo>
                    <a:pt x="93" y="116"/>
                  </a:lnTo>
                  <a:lnTo>
                    <a:pt x="94" y="114"/>
                  </a:lnTo>
                  <a:lnTo>
                    <a:pt x="4" y="30"/>
                  </a:lnTo>
                  <a:lnTo>
                    <a:pt x="79" y="30"/>
                  </a:lnTo>
                  <a:lnTo>
                    <a:pt x="80" y="2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717" y="1526"/>
              <a:ext cx="120" cy="116"/>
            </a:xfrm>
            <a:custGeom>
              <a:avLst/>
              <a:gdLst/>
              <a:ahLst/>
              <a:cxnLst>
                <a:cxn ang="0">
                  <a:pos x="117" y="114"/>
                </a:cxn>
                <a:cxn ang="0">
                  <a:pos x="4" y="2"/>
                </a:cxn>
                <a:cxn ang="0">
                  <a:pos x="118" y="2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16" y="116"/>
                </a:cxn>
                <a:cxn ang="0">
                  <a:pos x="117" y="114"/>
                </a:cxn>
              </a:cxnLst>
              <a:rect l="0" t="0" r="r" b="b"/>
              <a:pathLst>
                <a:path w="120" h="116">
                  <a:moveTo>
                    <a:pt x="117" y="114"/>
                  </a:moveTo>
                  <a:lnTo>
                    <a:pt x="4" y="2"/>
                  </a:lnTo>
                  <a:lnTo>
                    <a:pt x="118" y="2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6" y="116"/>
                  </a:lnTo>
                  <a:lnTo>
                    <a:pt x="117" y="1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671" y="1559"/>
              <a:ext cx="45" cy="29"/>
            </a:xfrm>
            <a:custGeom>
              <a:avLst/>
              <a:gdLst/>
              <a:ahLst/>
              <a:cxnLst>
                <a:cxn ang="0">
                  <a:pos x="45" y="29"/>
                </a:cxn>
                <a:cxn ang="0">
                  <a:pos x="25" y="2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5" y="29"/>
                </a:cxn>
                <a:cxn ang="0">
                  <a:pos x="45" y="29"/>
                </a:cxn>
              </a:cxnLst>
              <a:rect l="0" t="0" r="r" b="b"/>
              <a:pathLst>
                <a:path w="45" h="29">
                  <a:moveTo>
                    <a:pt x="45" y="29"/>
                  </a:moveTo>
                  <a:lnTo>
                    <a:pt x="25" y="2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5" y="29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657" y="1528"/>
              <a:ext cx="3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9"/>
                </a:cxn>
                <a:cxn ang="0">
                  <a:pos x="10" y="2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29">
                  <a:moveTo>
                    <a:pt x="0" y="0"/>
                  </a:moveTo>
                  <a:lnTo>
                    <a:pt x="30" y="2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718" y="1527"/>
              <a:ext cx="162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93" y="118"/>
                </a:cxn>
                <a:cxn ang="0">
                  <a:pos x="94" y="137"/>
                </a:cxn>
                <a:cxn ang="0">
                  <a:pos x="97" y="150"/>
                </a:cxn>
                <a:cxn ang="0">
                  <a:pos x="105" y="170"/>
                </a:cxn>
                <a:cxn ang="0">
                  <a:pos x="123" y="193"/>
                </a:cxn>
                <a:cxn ang="0">
                  <a:pos x="144" y="215"/>
                </a:cxn>
                <a:cxn ang="0">
                  <a:pos x="162" y="199"/>
                </a:cxn>
                <a:cxn ang="0">
                  <a:pos x="138" y="171"/>
                </a:cxn>
                <a:cxn ang="0">
                  <a:pos x="124" y="148"/>
                </a:cxn>
                <a:cxn ang="0">
                  <a:pos x="116" y="1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2" h="215">
                  <a:moveTo>
                    <a:pt x="0" y="0"/>
                  </a:moveTo>
                  <a:lnTo>
                    <a:pt x="1" y="19"/>
                  </a:lnTo>
                  <a:lnTo>
                    <a:pt x="93" y="118"/>
                  </a:lnTo>
                  <a:lnTo>
                    <a:pt x="94" y="137"/>
                  </a:lnTo>
                  <a:lnTo>
                    <a:pt x="97" y="150"/>
                  </a:lnTo>
                  <a:lnTo>
                    <a:pt x="105" y="170"/>
                  </a:lnTo>
                  <a:lnTo>
                    <a:pt x="123" y="193"/>
                  </a:lnTo>
                  <a:lnTo>
                    <a:pt x="144" y="215"/>
                  </a:lnTo>
                  <a:lnTo>
                    <a:pt x="162" y="199"/>
                  </a:lnTo>
                  <a:lnTo>
                    <a:pt x="138" y="171"/>
                  </a:lnTo>
                  <a:lnTo>
                    <a:pt x="124" y="148"/>
                  </a:lnTo>
                  <a:lnTo>
                    <a:pt x="116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718" y="1527"/>
              <a:ext cx="162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93" y="118"/>
                </a:cxn>
                <a:cxn ang="0">
                  <a:pos x="94" y="137"/>
                </a:cxn>
                <a:cxn ang="0">
                  <a:pos x="97" y="150"/>
                </a:cxn>
                <a:cxn ang="0">
                  <a:pos x="105" y="170"/>
                </a:cxn>
                <a:cxn ang="0">
                  <a:pos x="123" y="193"/>
                </a:cxn>
                <a:cxn ang="0">
                  <a:pos x="144" y="215"/>
                </a:cxn>
                <a:cxn ang="0">
                  <a:pos x="162" y="199"/>
                </a:cxn>
                <a:cxn ang="0">
                  <a:pos x="138" y="171"/>
                </a:cxn>
                <a:cxn ang="0">
                  <a:pos x="124" y="148"/>
                </a:cxn>
                <a:cxn ang="0">
                  <a:pos x="116" y="1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2" h="215">
                  <a:moveTo>
                    <a:pt x="0" y="0"/>
                  </a:moveTo>
                  <a:lnTo>
                    <a:pt x="1" y="19"/>
                  </a:lnTo>
                  <a:lnTo>
                    <a:pt x="93" y="118"/>
                  </a:lnTo>
                  <a:lnTo>
                    <a:pt x="94" y="137"/>
                  </a:lnTo>
                  <a:lnTo>
                    <a:pt x="97" y="150"/>
                  </a:lnTo>
                  <a:lnTo>
                    <a:pt x="105" y="170"/>
                  </a:lnTo>
                  <a:lnTo>
                    <a:pt x="123" y="193"/>
                  </a:lnTo>
                  <a:lnTo>
                    <a:pt x="144" y="215"/>
                  </a:lnTo>
                  <a:lnTo>
                    <a:pt x="162" y="199"/>
                  </a:lnTo>
                  <a:lnTo>
                    <a:pt x="138" y="171"/>
                  </a:lnTo>
                  <a:lnTo>
                    <a:pt x="124" y="148"/>
                  </a:lnTo>
                  <a:lnTo>
                    <a:pt x="116" y="1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718" y="1527"/>
              <a:ext cx="162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9"/>
                </a:cxn>
                <a:cxn ang="0">
                  <a:pos x="93" y="118"/>
                </a:cxn>
                <a:cxn ang="0">
                  <a:pos x="94" y="137"/>
                </a:cxn>
                <a:cxn ang="0">
                  <a:pos x="96" y="150"/>
                </a:cxn>
                <a:cxn ang="0">
                  <a:pos x="104" y="170"/>
                </a:cxn>
                <a:cxn ang="0">
                  <a:pos x="123" y="193"/>
                </a:cxn>
                <a:cxn ang="0">
                  <a:pos x="144" y="215"/>
                </a:cxn>
                <a:cxn ang="0">
                  <a:pos x="162" y="199"/>
                </a:cxn>
                <a:cxn ang="0">
                  <a:pos x="162" y="199"/>
                </a:cxn>
                <a:cxn ang="0">
                  <a:pos x="144" y="215"/>
                </a:cxn>
                <a:cxn ang="0">
                  <a:pos x="123" y="193"/>
                </a:cxn>
                <a:cxn ang="0">
                  <a:pos x="105" y="170"/>
                </a:cxn>
                <a:cxn ang="0">
                  <a:pos x="97" y="150"/>
                </a:cxn>
                <a:cxn ang="0">
                  <a:pos x="94" y="137"/>
                </a:cxn>
                <a:cxn ang="0">
                  <a:pos x="94" y="118"/>
                </a:cxn>
                <a:cxn ang="0">
                  <a:pos x="1" y="19"/>
                </a:cxn>
                <a:cxn ang="0">
                  <a:pos x="0" y="0"/>
                </a:cxn>
              </a:cxnLst>
              <a:rect l="0" t="0" r="r" b="b"/>
              <a:pathLst>
                <a:path w="162" h="215">
                  <a:moveTo>
                    <a:pt x="0" y="0"/>
                  </a:moveTo>
                  <a:lnTo>
                    <a:pt x="0" y="0"/>
                  </a:lnTo>
                  <a:lnTo>
                    <a:pt x="1" y="19"/>
                  </a:lnTo>
                  <a:lnTo>
                    <a:pt x="93" y="118"/>
                  </a:lnTo>
                  <a:lnTo>
                    <a:pt x="94" y="137"/>
                  </a:lnTo>
                  <a:lnTo>
                    <a:pt x="96" y="150"/>
                  </a:lnTo>
                  <a:lnTo>
                    <a:pt x="104" y="170"/>
                  </a:lnTo>
                  <a:lnTo>
                    <a:pt x="123" y="193"/>
                  </a:lnTo>
                  <a:lnTo>
                    <a:pt x="144" y="215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44" y="215"/>
                  </a:lnTo>
                  <a:lnTo>
                    <a:pt x="123" y="193"/>
                  </a:lnTo>
                  <a:lnTo>
                    <a:pt x="105" y="170"/>
                  </a:lnTo>
                  <a:lnTo>
                    <a:pt x="97" y="150"/>
                  </a:lnTo>
                  <a:lnTo>
                    <a:pt x="94" y="137"/>
                  </a:lnTo>
                  <a:lnTo>
                    <a:pt x="94" y="118"/>
                  </a:lnTo>
                  <a:lnTo>
                    <a:pt x="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718" y="1527"/>
              <a:ext cx="162" cy="199"/>
            </a:xfrm>
            <a:custGeom>
              <a:avLst/>
              <a:gdLst/>
              <a:ahLst/>
              <a:cxnLst>
                <a:cxn ang="0">
                  <a:pos x="162" y="199"/>
                </a:cxn>
                <a:cxn ang="0">
                  <a:pos x="138" y="171"/>
                </a:cxn>
                <a:cxn ang="0">
                  <a:pos x="124" y="148"/>
                </a:cxn>
                <a:cxn ang="0">
                  <a:pos x="116" y="1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16" y="116"/>
                </a:cxn>
                <a:cxn ang="0">
                  <a:pos x="124" y="148"/>
                </a:cxn>
                <a:cxn ang="0">
                  <a:pos x="138" y="171"/>
                </a:cxn>
                <a:cxn ang="0">
                  <a:pos x="162" y="199"/>
                </a:cxn>
                <a:cxn ang="0">
                  <a:pos x="162" y="199"/>
                </a:cxn>
              </a:cxnLst>
              <a:rect l="0" t="0" r="r" b="b"/>
              <a:pathLst>
                <a:path w="162" h="199">
                  <a:moveTo>
                    <a:pt x="162" y="199"/>
                  </a:moveTo>
                  <a:lnTo>
                    <a:pt x="138" y="171"/>
                  </a:lnTo>
                  <a:lnTo>
                    <a:pt x="124" y="148"/>
                  </a:lnTo>
                  <a:lnTo>
                    <a:pt x="116" y="1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6" y="116"/>
                  </a:lnTo>
                  <a:lnTo>
                    <a:pt x="124" y="148"/>
                  </a:lnTo>
                  <a:lnTo>
                    <a:pt x="138" y="171"/>
                  </a:lnTo>
                  <a:lnTo>
                    <a:pt x="162" y="199"/>
                  </a:lnTo>
                  <a:lnTo>
                    <a:pt x="162" y="1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695" y="1587"/>
              <a:ext cx="147" cy="196"/>
            </a:xfrm>
            <a:custGeom>
              <a:avLst/>
              <a:gdLst/>
              <a:ahLst/>
              <a:cxnLst>
                <a:cxn ang="0">
                  <a:pos x="89" y="157"/>
                </a:cxn>
                <a:cxn ang="0">
                  <a:pos x="74" y="138"/>
                </a:cxn>
                <a:cxn ang="0">
                  <a:pos x="65" y="122"/>
                </a:cxn>
                <a:cxn ang="0">
                  <a:pos x="59" y="107"/>
                </a:cxn>
                <a:cxn ang="0">
                  <a:pos x="56" y="88"/>
                </a:cxn>
                <a:cxn ang="0">
                  <a:pos x="53" y="69"/>
                </a:cxn>
                <a:cxn ang="0">
                  <a:pos x="49" y="54"/>
                </a:cxn>
                <a:cxn ang="0">
                  <a:pos x="0" y="2"/>
                </a:cxn>
                <a:cxn ang="0">
                  <a:pos x="24" y="0"/>
                </a:cxn>
                <a:cxn ang="0">
                  <a:pos x="78" y="55"/>
                </a:cxn>
                <a:cxn ang="0">
                  <a:pos x="80" y="69"/>
                </a:cxn>
                <a:cxn ang="0">
                  <a:pos x="82" y="90"/>
                </a:cxn>
                <a:cxn ang="0">
                  <a:pos x="89" y="109"/>
                </a:cxn>
                <a:cxn ang="0">
                  <a:pos x="97" y="123"/>
                </a:cxn>
                <a:cxn ang="0">
                  <a:pos x="106" y="137"/>
                </a:cxn>
                <a:cxn ang="0">
                  <a:pos x="121" y="154"/>
                </a:cxn>
                <a:cxn ang="0">
                  <a:pos x="132" y="166"/>
                </a:cxn>
                <a:cxn ang="0">
                  <a:pos x="147" y="178"/>
                </a:cxn>
                <a:cxn ang="0">
                  <a:pos x="127" y="196"/>
                </a:cxn>
                <a:cxn ang="0">
                  <a:pos x="112" y="181"/>
                </a:cxn>
                <a:cxn ang="0">
                  <a:pos x="100" y="168"/>
                </a:cxn>
                <a:cxn ang="0">
                  <a:pos x="89" y="157"/>
                </a:cxn>
                <a:cxn ang="0">
                  <a:pos x="89" y="157"/>
                </a:cxn>
              </a:cxnLst>
              <a:rect l="0" t="0" r="r" b="b"/>
              <a:pathLst>
                <a:path w="147" h="196">
                  <a:moveTo>
                    <a:pt x="89" y="157"/>
                  </a:moveTo>
                  <a:lnTo>
                    <a:pt x="74" y="138"/>
                  </a:lnTo>
                  <a:lnTo>
                    <a:pt x="65" y="122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3" y="69"/>
                  </a:lnTo>
                  <a:lnTo>
                    <a:pt x="49" y="54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8" y="55"/>
                  </a:lnTo>
                  <a:lnTo>
                    <a:pt x="80" y="69"/>
                  </a:lnTo>
                  <a:lnTo>
                    <a:pt x="82" y="90"/>
                  </a:lnTo>
                  <a:lnTo>
                    <a:pt x="89" y="109"/>
                  </a:lnTo>
                  <a:lnTo>
                    <a:pt x="97" y="123"/>
                  </a:lnTo>
                  <a:lnTo>
                    <a:pt x="106" y="137"/>
                  </a:lnTo>
                  <a:lnTo>
                    <a:pt x="121" y="154"/>
                  </a:lnTo>
                  <a:lnTo>
                    <a:pt x="132" y="166"/>
                  </a:lnTo>
                  <a:lnTo>
                    <a:pt x="147" y="178"/>
                  </a:lnTo>
                  <a:lnTo>
                    <a:pt x="127" y="196"/>
                  </a:lnTo>
                  <a:lnTo>
                    <a:pt x="112" y="181"/>
                  </a:lnTo>
                  <a:lnTo>
                    <a:pt x="100" y="168"/>
                  </a:lnTo>
                  <a:lnTo>
                    <a:pt x="89" y="157"/>
                  </a:lnTo>
                  <a:lnTo>
                    <a:pt x="89" y="1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95" y="1587"/>
              <a:ext cx="147" cy="196"/>
            </a:xfrm>
            <a:custGeom>
              <a:avLst/>
              <a:gdLst/>
              <a:ahLst/>
              <a:cxnLst>
                <a:cxn ang="0">
                  <a:pos x="89" y="157"/>
                </a:cxn>
                <a:cxn ang="0">
                  <a:pos x="74" y="138"/>
                </a:cxn>
                <a:cxn ang="0">
                  <a:pos x="65" y="122"/>
                </a:cxn>
                <a:cxn ang="0">
                  <a:pos x="59" y="107"/>
                </a:cxn>
                <a:cxn ang="0">
                  <a:pos x="56" y="88"/>
                </a:cxn>
                <a:cxn ang="0">
                  <a:pos x="53" y="69"/>
                </a:cxn>
                <a:cxn ang="0">
                  <a:pos x="49" y="54"/>
                </a:cxn>
                <a:cxn ang="0">
                  <a:pos x="0" y="2"/>
                </a:cxn>
                <a:cxn ang="0">
                  <a:pos x="24" y="0"/>
                </a:cxn>
                <a:cxn ang="0">
                  <a:pos x="78" y="55"/>
                </a:cxn>
                <a:cxn ang="0">
                  <a:pos x="80" y="69"/>
                </a:cxn>
                <a:cxn ang="0">
                  <a:pos x="82" y="90"/>
                </a:cxn>
                <a:cxn ang="0">
                  <a:pos x="89" y="109"/>
                </a:cxn>
                <a:cxn ang="0">
                  <a:pos x="97" y="123"/>
                </a:cxn>
                <a:cxn ang="0">
                  <a:pos x="106" y="137"/>
                </a:cxn>
                <a:cxn ang="0">
                  <a:pos x="121" y="154"/>
                </a:cxn>
                <a:cxn ang="0">
                  <a:pos x="132" y="166"/>
                </a:cxn>
                <a:cxn ang="0">
                  <a:pos x="147" y="178"/>
                </a:cxn>
                <a:cxn ang="0">
                  <a:pos x="127" y="196"/>
                </a:cxn>
                <a:cxn ang="0">
                  <a:pos x="112" y="181"/>
                </a:cxn>
                <a:cxn ang="0">
                  <a:pos x="100" y="168"/>
                </a:cxn>
                <a:cxn ang="0">
                  <a:pos x="89" y="157"/>
                </a:cxn>
                <a:cxn ang="0">
                  <a:pos x="89" y="157"/>
                </a:cxn>
              </a:cxnLst>
              <a:rect l="0" t="0" r="r" b="b"/>
              <a:pathLst>
                <a:path w="147" h="196">
                  <a:moveTo>
                    <a:pt x="89" y="157"/>
                  </a:moveTo>
                  <a:lnTo>
                    <a:pt x="74" y="138"/>
                  </a:lnTo>
                  <a:lnTo>
                    <a:pt x="65" y="122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3" y="69"/>
                  </a:lnTo>
                  <a:lnTo>
                    <a:pt x="49" y="54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8" y="55"/>
                  </a:lnTo>
                  <a:lnTo>
                    <a:pt x="80" y="69"/>
                  </a:lnTo>
                  <a:lnTo>
                    <a:pt x="82" y="90"/>
                  </a:lnTo>
                  <a:lnTo>
                    <a:pt x="89" y="109"/>
                  </a:lnTo>
                  <a:lnTo>
                    <a:pt x="97" y="123"/>
                  </a:lnTo>
                  <a:lnTo>
                    <a:pt x="106" y="137"/>
                  </a:lnTo>
                  <a:lnTo>
                    <a:pt x="121" y="154"/>
                  </a:lnTo>
                  <a:lnTo>
                    <a:pt x="132" y="166"/>
                  </a:lnTo>
                  <a:lnTo>
                    <a:pt x="147" y="178"/>
                  </a:lnTo>
                  <a:lnTo>
                    <a:pt x="127" y="196"/>
                  </a:lnTo>
                  <a:lnTo>
                    <a:pt x="112" y="181"/>
                  </a:lnTo>
                  <a:lnTo>
                    <a:pt x="100" y="168"/>
                  </a:lnTo>
                  <a:lnTo>
                    <a:pt x="89" y="157"/>
                  </a:lnTo>
                  <a:lnTo>
                    <a:pt x="89" y="157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695" y="1587"/>
              <a:ext cx="89" cy="157"/>
            </a:xfrm>
            <a:custGeom>
              <a:avLst/>
              <a:gdLst/>
              <a:ahLst/>
              <a:cxnLst>
                <a:cxn ang="0">
                  <a:pos x="88" y="157"/>
                </a:cxn>
                <a:cxn ang="0">
                  <a:pos x="89" y="157"/>
                </a:cxn>
                <a:cxn ang="0">
                  <a:pos x="74" y="138"/>
                </a:cxn>
                <a:cxn ang="0">
                  <a:pos x="66" y="122"/>
                </a:cxn>
                <a:cxn ang="0">
                  <a:pos x="59" y="107"/>
                </a:cxn>
                <a:cxn ang="0">
                  <a:pos x="56" y="88"/>
                </a:cxn>
                <a:cxn ang="0">
                  <a:pos x="53" y="69"/>
                </a:cxn>
                <a:cxn ang="0">
                  <a:pos x="49" y="54"/>
                </a:cxn>
                <a:cxn ang="0">
                  <a:pos x="1" y="2"/>
                </a:cxn>
                <a:cxn ang="0">
                  <a:pos x="24" y="0"/>
                </a:cxn>
                <a:cxn ang="0">
                  <a:pos x="78" y="55"/>
                </a:cxn>
                <a:cxn ang="0">
                  <a:pos x="78" y="55"/>
                </a:cxn>
                <a:cxn ang="0">
                  <a:pos x="24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49" y="54"/>
                </a:cxn>
                <a:cxn ang="0">
                  <a:pos x="53" y="69"/>
                </a:cxn>
                <a:cxn ang="0">
                  <a:pos x="55" y="88"/>
                </a:cxn>
                <a:cxn ang="0">
                  <a:pos x="59" y="107"/>
                </a:cxn>
                <a:cxn ang="0">
                  <a:pos x="65" y="122"/>
                </a:cxn>
                <a:cxn ang="0">
                  <a:pos x="74" y="139"/>
                </a:cxn>
                <a:cxn ang="0">
                  <a:pos x="88" y="157"/>
                </a:cxn>
              </a:cxnLst>
              <a:rect l="0" t="0" r="r" b="b"/>
              <a:pathLst>
                <a:path w="89" h="157">
                  <a:moveTo>
                    <a:pt x="88" y="157"/>
                  </a:moveTo>
                  <a:lnTo>
                    <a:pt x="89" y="157"/>
                  </a:lnTo>
                  <a:lnTo>
                    <a:pt x="74" y="138"/>
                  </a:lnTo>
                  <a:lnTo>
                    <a:pt x="66" y="122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3" y="69"/>
                  </a:lnTo>
                  <a:lnTo>
                    <a:pt x="49" y="54"/>
                  </a:lnTo>
                  <a:lnTo>
                    <a:pt x="1" y="2"/>
                  </a:lnTo>
                  <a:lnTo>
                    <a:pt x="24" y="0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2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9" y="54"/>
                  </a:lnTo>
                  <a:lnTo>
                    <a:pt x="53" y="69"/>
                  </a:lnTo>
                  <a:lnTo>
                    <a:pt x="55" y="88"/>
                  </a:lnTo>
                  <a:lnTo>
                    <a:pt x="59" y="107"/>
                  </a:lnTo>
                  <a:lnTo>
                    <a:pt x="65" y="122"/>
                  </a:lnTo>
                  <a:lnTo>
                    <a:pt x="74" y="139"/>
                  </a:lnTo>
                  <a:lnTo>
                    <a:pt x="88" y="1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773" y="1642"/>
              <a:ext cx="70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4" y="35"/>
                </a:cxn>
                <a:cxn ang="0">
                  <a:pos x="10" y="55"/>
                </a:cxn>
                <a:cxn ang="0">
                  <a:pos x="19" y="68"/>
                </a:cxn>
                <a:cxn ang="0">
                  <a:pos x="28" y="83"/>
                </a:cxn>
                <a:cxn ang="0">
                  <a:pos x="43" y="99"/>
                </a:cxn>
                <a:cxn ang="0">
                  <a:pos x="54" y="111"/>
                </a:cxn>
                <a:cxn ang="0">
                  <a:pos x="69" y="123"/>
                </a:cxn>
                <a:cxn ang="0">
                  <a:pos x="49" y="141"/>
                </a:cxn>
                <a:cxn ang="0">
                  <a:pos x="49" y="141"/>
                </a:cxn>
                <a:cxn ang="0">
                  <a:pos x="70" y="123"/>
                </a:cxn>
                <a:cxn ang="0">
                  <a:pos x="54" y="110"/>
                </a:cxn>
                <a:cxn ang="0">
                  <a:pos x="43" y="99"/>
                </a:cxn>
                <a:cxn ang="0">
                  <a:pos x="29" y="82"/>
                </a:cxn>
                <a:cxn ang="0">
                  <a:pos x="19" y="68"/>
                </a:cxn>
                <a:cxn ang="0">
                  <a:pos x="11" y="54"/>
                </a:cxn>
                <a:cxn ang="0">
                  <a:pos x="4" y="35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141">
                  <a:moveTo>
                    <a:pt x="0" y="0"/>
                  </a:moveTo>
                  <a:lnTo>
                    <a:pt x="2" y="14"/>
                  </a:lnTo>
                  <a:lnTo>
                    <a:pt x="4" y="35"/>
                  </a:lnTo>
                  <a:lnTo>
                    <a:pt x="10" y="55"/>
                  </a:lnTo>
                  <a:lnTo>
                    <a:pt x="19" y="68"/>
                  </a:lnTo>
                  <a:lnTo>
                    <a:pt x="28" y="83"/>
                  </a:lnTo>
                  <a:lnTo>
                    <a:pt x="43" y="99"/>
                  </a:lnTo>
                  <a:lnTo>
                    <a:pt x="54" y="111"/>
                  </a:lnTo>
                  <a:lnTo>
                    <a:pt x="69" y="123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70" y="123"/>
                  </a:lnTo>
                  <a:lnTo>
                    <a:pt x="54" y="110"/>
                  </a:lnTo>
                  <a:lnTo>
                    <a:pt x="43" y="99"/>
                  </a:lnTo>
                  <a:lnTo>
                    <a:pt x="29" y="82"/>
                  </a:lnTo>
                  <a:lnTo>
                    <a:pt x="19" y="68"/>
                  </a:lnTo>
                  <a:lnTo>
                    <a:pt x="11" y="54"/>
                  </a:lnTo>
                  <a:lnTo>
                    <a:pt x="4" y="35"/>
                  </a:lnTo>
                  <a:lnTo>
                    <a:pt x="2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783" y="1744"/>
              <a:ext cx="39" cy="39"/>
            </a:xfrm>
            <a:custGeom>
              <a:avLst/>
              <a:gdLst/>
              <a:ahLst/>
              <a:cxnLst>
                <a:cxn ang="0">
                  <a:pos x="39" y="39"/>
                </a:cxn>
                <a:cxn ang="0">
                  <a:pos x="24" y="24"/>
                </a:cxn>
                <a:cxn ang="0">
                  <a:pos x="12" y="1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1"/>
                </a:cxn>
                <a:cxn ang="0">
                  <a:pos x="24" y="25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39" h="39">
                  <a:moveTo>
                    <a:pt x="39" y="39"/>
                  </a:moveTo>
                  <a:lnTo>
                    <a:pt x="24" y="24"/>
                  </a:lnTo>
                  <a:lnTo>
                    <a:pt x="12" y="1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4" y="25"/>
                  </a:lnTo>
                  <a:lnTo>
                    <a:pt x="39" y="39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781" y="1527"/>
              <a:ext cx="182" cy="176"/>
            </a:xfrm>
            <a:custGeom>
              <a:avLst/>
              <a:gdLst/>
              <a:ahLst/>
              <a:cxnLst>
                <a:cxn ang="0">
                  <a:pos x="121" y="176"/>
                </a:cxn>
                <a:cxn ang="0">
                  <a:pos x="182" y="116"/>
                </a:cxn>
                <a:cxn ang="0">
                  <a:pos x="74" y="0"/>
                </a:cxn>
                <a:cxn ang="0">
                  <a:pos x="70" y="21"/>
                </a:cxn>
                <a:cxn ang="0">
                  <a:pos x="77" y="30"/>
                </a:cxn>
                <a:cxn ang="0">
                  <a:pos x="0" y="30"/>
                </a:cxn>
                <a:cxn ang="0">
                  <a:pos x="90" y="114"/>
                </a:cxn>
                <a:cxn ang="0">
                  <a:pos x="89" y="127"/>
                </a:cxn>
                <a:cxn ang="0">
                  <a:pos x="93" y="139"/>
                </a:cxn>
                <a:cxn ang="0">
                  <a:pos x="103" y="154"/>
                </a:cxn>
                <a:cxn ang="0">
                  <a:pos x="121" y="176"/>
                </a:cxn>
                <a:cxn ang="0">
                  <a:pos x="121" y="176"/>
                </a:cxn>
              </a:cxnLst>
              <a:rect l="0" t="0" r="r" b="b"/>
              <a:pathLst>
                <a:path w="182" h="176">
                  <a:moveTo>
                    <a:pt x="121" y="176"/>
                  </a:moveTo>
                  <a:lnTo>
                    <a:pt x="182" y="116"/>
                  </a:lnTo>
                  <a:lnTo>
                    <a:pt x="74" y="0"/>
                  </a:lnTo>
                  <a:lnTo>
                    <a:pt x="70" y="21"/>
                  </a:lnTo>
                  <a:lnTo>
                    <a:pt x="77" y="30"/>
                  </a:lnTo>
                  <a:lnTo>
                    <a:pt x="0" y="30"/>
                  </a:lnTo>
                  <a:lnTo>
                    <a:pt x="90" y="114"/>
                  </a:lnTo>
                  <a:lnTo>
                    <a:pt x="89" y="127"/>
                  </a:lnTo>
                  <a:lnTo>
                    <a:pt x="93" y="139"/>
                  </a:lnTo>
                  <a:lnTo>
                    <a:pt x="103" y="154"/>
                  </a:lnTo>
                  <a:lnTo>
                    <a:pt x="121" y="176"/>
                  </a:lnTo>
                  <a:lnTo>
                    <a:pt x="121" y="17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744" y="1558"/>
              <a:ext cx="283" cy="35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52" y="85"/>
                </a:cxn>
                <a:cxn ang="0">
                  <a:pos x="176" y="0"/>
                </a:cxn>
                <a:cxn ang="0">
                  <a:pos x="202" y="0"/>
                </a:cxn>
                <a:cxn ang="0">
                  <a:pos x="283" y="87"/>
                </a:cxn>
                <a:cxn ang="0">
                  <a:pos x="16" y="353"/>
                </a:cxn>
                <a:cxn ang="0">
                  <a:pos x="0" y="336"/>
                </a:cxn>
                <a:cxn ang="0">
                  <a:pos x="0" y="336"/>
                </a:cxn>
              </a:cxnLst>
              <a:rect l="0" t="0" r="r" b="b"/>
              <a:pathLst>
                <a:path w="283" h="353">
                  <a:moveTo>
                    <a:pt x="0" y="336"/>
                  </a:moveTo>
                  <a:lnTo>
                    <a:pt x="252" y="85"/>
                  </a:lnTo>
                  <a:lnTo>
                    <a:pt x="176" y="0"/>
                  </a:lnTo>
                  <a:lnTo>
                    <a:pt x="202" y="0"/>
                  </a:lnTo>
                  <a:lnTo>
                    <a:pt x="283" y="87"/>
                  </a:lnTo>
                  <a:lnTo>
                    <a:pt x="16" y="353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744" y="1558"/>
              <a:ext cx="283" cy="35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52" y="85"/>
                </a:cxn>
                <a:cxn ang="0">
                  <a:pos x="176" y="0"/>
                </a:cxn>
                <a:cxn ang="0">
                  <a:pos x="202" y="0"/>
                </a:cxn>
                <a:cxn ang="0">
                  <a:pos x="283" y="87"/>
                </a:cxn>
                <a:cxn ang="0">
                  <a:pos x="16" y="353"/>
                </a:cxn>
                <a:cxn ang="0">
                  <a:pos x="0" y="336"/>
                </a:cxn>
                <a:cxn ang="0">
                  <a:pos x="0" y="336"/>
                </a:cxn>
              </a:cxnLst>
              <a:rect l="0" t="0" r="r" b="b"/>
              <a:pathLst>
                <a:path w="283" h="353">
                  <a:moveTo>
                    <a:pt x="0" y="336"/>
                  </a:moveTo>
                  <a:lnTo>
                    <a:pt x="252" y="85"/>
                  </a:lnTo>
                  <a:lnTo>
                    <a:pt x="176" y="0"/>
                  </a:lnTo>
                  <a:lnTo>
                    <a:pt x="202" y="0"/>
                  </a:lnTo>
                  <a:lnTo>
                    <a:pt x="283" y="87"/>
                  </a:lnTo>
                  <a:lnTo>
                    <a:pt x="16" y="353"/>
                  </a:lnTo>
                  <a:lnTo>
                    <a:pt x="0" y="336"/>
                  </a:lnTo>
                  <a:lnTo>
                    <a:pt x="0" y="336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744" y="1558"/>
              <a:ext cx="283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336"/>
                </a:cxn>
                <a:cxn ang="0">
                  <a:pos x="253" y="85"/>
                </a:cxn>
                <a:cxn ang="0">
                  <a:pos x="176" y="0"/>
                </a:cxn>
                <a:cxn ang="0">
                  <a:pos x="201" y="1"/>
                </a:cxn>
                <a:cxn ang="0">
                  <a:pos x="282" y="87"/>
                </a:cxn>
                <a:cxn ang="0">
                  <a:pos x="283" y="87"/>
                </a:cxn>
                <a:cxn ang="0">
                  <a:pos x="202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52" y="85"/>
                </a:cxn>
                <a:cxn ang="0">
                  <a:pos x="0" y="336"/>
                </a:cxn>
              </a:cxnLst>
              <a:rect l="0" t="0" r="r" b="b"/>
              <a:pathLst>
                <a:path w="283" h="336">
                  <a:moveTo>
                    <a:pt x="0" y="336"/>
                  </a:moveTo>
                  <a:lnTo>
                    <a:pt x="0" y="336"/>
                  </a:lnTo>
                  <a:lnTo>
                    <a:pt x="253" y="85"/>
                  </a:lnTo>
                  <a:lnTo>
                    <a:pt x="176" y="0"/>
                  </a:lnTo>
                  <a:lnTo>
                    <a:pt x="201" y="1"/>
                  </a:lnTo>
                  <a:lnTo>
                    <a:pt x="282" y="87"/>
                  </a:lnTo>
                  <a:lnTo>
                    <a:pt x="283" y="87"/>
                  </a:lnTo>
                  <a:lnTo>
                    <a:pt x="20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52" y="85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744" y="1645"/>
              <a:ext cx="283" cy="267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16" y="266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16" y="267"/>
                </a:cxn>
                <a:cxn ang="0">
                  <a:pos x="283" y="0"/>
                </a:cxn>
                <a:cxn ang="0">
                  <a:pos x="282" y="0"/>
                </a:cxn>
              </a:cxnLst>
              <a:rect l="0" t="0" r="r" b="b"/>
              <a:pathLst>
                <a:path w="283" h="267">
                  <a:moveTo>
                    <a:pt x="282" y="0"/>
                  </a:moveTo>
                  <a:lnTo>
                    <a:pt x="16" y="266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6" y="267"/>
                  </a:lnTo>
                  <a:lnTo>
                    <a:pt x="283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80" y="1559"/>
              <a:ext cx="313" cy="384"/>
            </a:xfrm>
            <a:custGeom>
              <a:avLst/>
              <a:gdLst/>
              <a:ahLst/>
              <a:cxnLst>
                <a:cxn ang="0">
                  <a:pos x="285" y="85"/>
                </a:cxn>
                <a:cxn ang="0">
                  <a:pos x="199" y="0"/>
                </a:cxn>
                <a:cxn ang="0">
                  <a:pos x="228" y="0"/>
                </a:cxn>
                <a:cxn ang="0">
                  <a:pos x="313" y="86"/>
                </a:cxn>
                <a:cxn ang="0">
                  <a:pos x="13" y="384"/>
                </a:cxn>
                <a:cxn ang="0">
                  <a:pos x="0" y="370"/>
                </a:cxn>
                <a:cxn ang="0">
                  <a:pos x="285" y="85"/>
                </a:cxn>
                <a:cxn ang="0">
                  <a:pos x="285" y="85"/>
                </a:cxn>
              </a:cxnLst>
              <a:rect l="0" t="0" r="r" b="b"/>
              <a:pathLst>
                <a:path w="313" h="384">
                  <a:moveTo>
                    <a:pt x="285" y="85"/>
                  </a:moveTo>
                  <a:lnTo>
                    <a:pt x="199" y="0"/>
                  </a:lnTo>
                  <a:lnTo>
                    <a:pt x="228" y="0"/>
                  </a:lnTo>
                  <a:lnTo>
                    <a:pt x="313" y="86"/>
                  </a:lnTo>
                  <a:lnTo>
                    <a:pt x="13" y="384"/>
                  </a:lnTo>
                  <a:lnTo>
                    <a:pt x="0" y="370"/>
                  </a:lnTo>
                  <a:lnTo>
                    <a:pt x="285" y="85"/>
                  </a:lnTo>
                  <a:lnTo>
                    <a:pt x="285" y="8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80" y="1559"/>
              <a:ext cx="313" cy="384"/>
            </a:xfrm>
            <a:custGeom>
              <a:avLst/>
              <a:gdLst/>
              <a:ahLst/>
              <a:cxnLst>
                <a:cxn ang="0">
                  <a:pos x="285" y="85"/>
                </a:cxn>
                <a:cxn ang="0">
                  <a:pos x="199" y="0"/>
                </a:cxn>
                <a:cxn ang="0">
                  <a:pos x="228" y="0"/>
                </a:cxn>
                <a:cxn ang="0">
                  <a:pos x="313" y="86"/>
                </a:cxn>
                <a:cxn ang="0">
                  <a:pos x="13" y="384"/>
                </a:cxn>
                <a:cxn ang="0">
                  <a:pos x="0" y="370"/>
                </a:cxn>
                <a:cxn ang="0">
                  <a:pos x="285" y="85"/>
                </a:cxn>
                <a:cxn ang="0">
                  <a:pos x="285" y="85"/>
                </a:cxn>
              </a:cxnLst>
              <a:rect l="0" t="0" r="r" b="b"/>
              <a:pathLst>
                <a:path w="313" h="384">
                  <a:moveTo>
                    <a:pt x="285" y="85"/>
                  </a:moveTo>
                  <a:lnTo>
                    <a:pt x="199" y="0"/>
                  </a:lnTo>
                  <a:lnTo>
                    <a:pt x="228" y="0"/>
                  </a:lnTo>
                  <a:lnTo>
                    <a:pt x="313" y="86"/>
                  </a:lnTo>
                  <a:lnTo>
                    <a:pt x="13" y="384"/>
                  </a:lnTo>
                  <a:lnTo>
                    <a:pt x="0" y="370"/>
                  </a:lnTo>
                  <a:lnTo>
                    <a:pt x="285" y="85"/>
                  </a:lnTo>
                  <a:lnTo>
                    <a:pt x="285" y="85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979" y="1559"/>
              <a:ext cx="86" cy="86"/>
            </a:xfrm>
            <a:custGeom>
              <a:avLst/>
              <a:gdLst/>
              <a:ahLst/>
              <a:cxnLst>
                <a:cxn ang="0">
                  <a:pos x="85" y="86"/>
                </a:cxn>
                <a:cxn ang="0">
                  <a:pos x="86" y="85"/>
                </a:cxn>
                <a:cxn ang="0">
                  <a:pos x="1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5" y="86"/>
                </a:cxn>
              </a:cxnLst>
              <a:rect l="0" t="0" r="r" b="b"/>
              <a:pathLst>
                <a:path w="86" h="86">
                  <a:moveTo>
                    <a:pt x="85" y="86"/>
                  </a:moveTo>
                  <a:lnTo>
                    <a:pt x="86" y="85"/>
                  </a:lnTo>
                  <a:lnTo>
                    <a:pt x="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5" y="8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793" y="1559"/>
              <a:ext cx="301" cy="38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300" y="86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301" y="86"/>
                </a:cxn>
                <a:cxn ang="0">
                  <a:pos x="215" y="0"/>
                </a:cxn>
                <a:cxn ang="0">
                  <a:pos x="215" y="0"/>
                </a:cxn>
              </a:cxnLst>
              <a:rect l="0" t="0" r="r" b="b"/>
              <a:pathLst>
                <a:path w="301" h="384">
                  <a:moveTo>
                    <a:pt x="215" y="0"/>
                  </a:moveTo>
                  <a:lnTo>
                    <a:pt x="300" y="8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301" y="86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780" y="1644"/>
              <a:ext cx="285" cy="299"/>
            </a:xfrm>
            <a:custGeom>
              <a:avLst/>
              <a:gdLst/>
              <a:ahLst/>
              <a:cxnLst>
                <a:cxn ang="0">
                  <a:pos x="13" y="299"/>
                </a:cxn>
                <a:cxn ang="0">
                  <a:pos x="0" y="285"/>
                </a:cxn>
                <a:cxn ang="0">
                  <a:pos x="285" y="1"/>
                </a:cxn>
                <a:cxn ang="0">
                  <a:pos x="285" y="0"/>
                </a:cxn>
                <a:cxn ang="0">
                  <a:pos x="284" y="0"/>
                </a:cxn>
                <a:cxn ang="0">
                  <a:pos x="0" y="285"/>
                </a:cxn>
                <a:cxn ang="0">
                  <a:pos x="13" y="299"/>
                </a:cxn>
                <a:cxn ang="0">
                  <a:pos x="13" y="299"/>
                </a:cxn>
              </a:cxnLst>
              <a:rect l="0" t="0" r="r" b="b"/>
              <a:pathLst>
                <a:path w="285" h="299">
                  <a:moveTo>
                    <a:pt x="13" y="299"/>
                  </a:moveTo>
                  <a:lnTo>
                    <a:pt x="0" y="285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0" y="285"/>
                  </a:lnTo>
                  <a:lnTo>
                    <a:pt x="13" y="299"/>
                  </a:lnTo>
                  <a:lnTo>
                    <a:pt x="13" y="2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727" y="1644"/>
              <a:ext cx="268" cy="251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68" y="0"/>
                </a:cxn>
                <a:cxn ang="0">
                  <a:pos x="18" y="251"/>
                </a:cxn>
                <a:cxn ang="0">
                  <a:pos x="0" y="233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268" h="251">
                  <a:moveTo>
                    <a:pt x="234" y="0"/>
                  </a:moveTo>
                  <a:lnTo>
                    <a:pt x="268" y="0"/>
                  </a:lnTo>
                  <a:lnTo>
                    <a:pt x="18" y="251"/>
                  </a:lnTo>
                  <a:lnTo>
                    <a:pt x="0" y="233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760" y="1643"/>
              <a:ext cx="303" cy="28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303" y="0"/>
                </a:cxn>
                <a:cxn ang="0">
                  <a:pos x="20" y="284"/>
                </a:cxn>
                <a:cxn ang="0">
                  <a:pos x="0" y="267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303" h="284">
                  <a:moveTo>
                    <a:pt x="269" y="0"/>
                  </a:moveTo>
                  <a:lnTo>
                    <a:pt x="303" y="0"/>
                  </a:lnTo>
                  <a:lnTo>
                    <a:pt x="20" y="284"/>
                  </a:lnTo>
                  <a:lnTo>
                    <a:pt x="0" y="267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780" y="1642"/>
              <a:ext cx="284" cy="286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9" y="2"/>
                </a:cxn>
                <a:cxn ang="0">
                  <a:pos x="282" y="2"/>
                </a:cxn>
                <a:cxn ang="0">
                  <a:pos x="0" y="284"/>
                </a:cxn>
                <a:cxn ang="0">
                  <a:pos x="0" y="286"/>
                </a:cxn>
                <a:cxn ang="0">
                  <a:pos x="284" y="1"/>
                </a:cxn>
                <a:cxn ang="0">
                  <a:pos x="283" y="0"/>
                </a:cxn>
                <a:cxn ang="0">
                  <a:pos x="249" y="0"/>
                </a:cxn>
              </a:cxnLst>
              <a:rect l="0" t="0" r="r" b="b"/>
              <a:pathLst>
                <a:path w="284" h="286">
                  <a:moveTo>
                    <a:pt x="249" y="0"/>
                  </a:moveTo>
                  <a:lnTo>
                    <a:pt x="249" y="2"/>
                  </a:lnTo>
                  <a:lnTo>
                    <a:pt x="282" y="2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284" y="1"/>
                  </a:lnTo>
                  <a:lnTo>
                    <a:pt x="283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759" y="1642"/>
              <a:ext cx="271" cy="286"/>
            </a:xfrm>
            <a:custGeom>
              <a:avLst/>
              <a:gdLst/>
              <a:ahLst/>
              <a:cxnLst>
                <a:cxn ang="0">
                  <a:pos x="21" y="284"/>
                </a:cxn>
                <a:cxn ang="0">
                  <a:pos x="2" y="267"/>
                </a:cxn>
                <a:cxn ang="0">
                  <a:pos x="271" y="1"/>
                </a:cxn>
                <a:cxn ang="0">
                  <a:pos x="270" y="0"/>
                </a:cxn>
                <a:cxn ang="0">
                  <a:pos x="270" y="0"/>
                </a:cxn>
                <a:cxn ang="0">
                  <a:pos x="0" y="268"/>
                </a:cxn>
                <a:cxn ang="0">
                  <a:pos x="21" y="286"/>
                </a:cxn>
                <a:cxn ang="0">
                  <a:pos x="21" y="284"/>
                </a:cxn>
              </a:cxnLst>
              <a:rect l="0" t="0" r="r" b="b"/>
              <a:pathLst>
                <a:path w="271" h="286">
                  <a:moveTo>
                    <a:pt x="21" y="284"/>
                  </a:moveTo>
                  <a:lnTo>
                    <a:pt x="2" y="267"/>
                  </a:lnTo>
                  <a:lnTo>
                    <a:pt x="271" y="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1" y="286"/>
                  </a:lnTo>
                  <a:lnTo>
                    <a:pt x="21" y="28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793" y="1642"/>
              <a:ext cx="331" cy="314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31" y="0"/>
                </a:cxn>
                <a:cxn ang="0">
                  <a:pos x="16" y="314"/>
                </a:cxn>
                <a:cxn ang="0">
                  <a:pos x="0" y="299"/>
                </a:cxn>
                <a:cxn ang="0">
                  <a:pos x="297" y="0"/>
                </a:cxn>
                <a:cxn ang="0">
                  <a:pos x="297" y="0"/>
                </a:cxn>
              </a:cxnLst>
              <a:rect l="0" t="0" r="r" b="b"/>
              <a:pathLst>
                <a:path w="331" h="314">
                  <a:moveTo>
                    <a:pt x="297" y="0"/>
                  </a:moveTo>
                  <a:lnTo>
                    <a:pt x="331" y="0"/>
                  </a:lnTo>
                  <a:lnTo>
                    <a:pt x="16" y="314"/>
                  </a:lnTo>
                  <a:lnTo>
                    <a:pt x="0" y="299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09" y="1641"/>
              <a:ext cx="315" cy="315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281" y="2"/>
                </a:cxn>
                <a:cxn ang="0">
                  <a:pos x="313" y="2"/>
                </a:cxn>
                <a:cxn ang="0">
                  <a:pos x="0" y="314"/>
                </a:cxn>
                <a:cxn ang="0">
                  <a:pos x="0" y="315"/>
                </a:cxn>
                <a:cxn ang="0">
                  <a:pos x="315" y="2"/>
                </a:cxn>
                <a:cxn ang="0">
                  <a:pos x="315" y="0"/>
                </a:cxn>
                <a:cxn ang="0">
                  <a:pos x="281" y="0"/>
                </a:cxn>
              </a:cxnLst>
              <a:rect l="0" t="0" r="r" b="b"/>
              <a:pathLst>
                <a:path w="315" h="315">
                  <a:moveTo>
                    <a:pt x="281" y="0"/>
                  </a:moveTo>
                  <a:lnTo>
                    <a:pt x="281" y="2"/>
                  </a:lnTo>
                  <a:lnTo>
                    <a:pt x="313" y="2"/>
                  </a:lnTo>
                  <a:lnTo>
                    <a:pt x="0" y="314"/>
                  </a:lnTo>
                  <a:lnTo>
                    <a:pt x="0" y="315"/>
                  </a:lnTo>
                  <a:lnTo>
                    <a:pt x="315" y="2"/>
                  </a:lnTo>
                  <a:lnTo>
                    <a:pt x="31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792" y="1641"/>
              <a:ext cx="299" cy="315"/>
            </a:xfrm>
            <a:custGeom>
              <a:avLst/>
              <a:gdLst/>
              <a:ahLst/>
              <a:cxnLst>
                <a:cxn ang="0">
                  <a:pos x="17" y="314"/>
                </a:cxn>
                <a:cxn ang="0">
                  <a:pos x="2" y="299"/>
                </a:cxn>
                <a:cxn ang="0">
                  <a:pos x="299" y="2"/>
                </a:cxn>
                <a:cxn ang="0">
                  <a:pos x="298" y="0"/>
                </a:cxn>
                <a:cxn ang="0">
                  <a:pos x="298" y="1"/>
                </a:cxn>
                <a:cxn ang="0">
                  <a:pos x="0" y="300"/>
                </a:cxn>
                <a:cxn ang="0">
                  <a:pos x="17" y="315"/>
                </a:cxn>
                <a:cxn ang="0">
                  <a:pos x="17" y="314"/>
                </a:cxn>
              </a:cxnLst>
              <a:rect l="0" t="0" r="r" b="b"/>
              <a:pathLst>
                <a:path w="299" h="315">
                  <a:moveTo>
                    <a:pt x="17" y="314"/>
                  </a:moveTo>
                  <a:lnTo>
                    <a:pt x="2" y="299"/>
                  </a:lnTo>
                  <a:lnTo>
                    <a:pt x="299" y="2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0" y="300"/>
                  </a:lnTo>
                  <a:lnTo>
                    <a:pt x="17" y="315"/>
                  </a:lnTo>
                  <a:lnTo>
                    <a:pt x="17" y="3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774" y="1644"/>
              <a:ext cx="89" cy="12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16"/>
                </a:cxn>
                <a:cxn ang="0">
                  <a:pos x="40" y="30"/>
                </a:cxn>
                <a:cxn ang="0">
                  <a:pos x="44" y="45"/>
                </a:cxn>
                <a:cxn ang="0">
                  <a:pos x="52" y="59"/>
                </a:cxn>
                <a:cxn ang="0">
                  <a:pos x="68" y="77"/>
                </a:cxn>
                <a:cxn ang="0">
                  <a:pos x="89" y="99"/>
                </a:cxn>
                <a:cxn ang="0">
                  <a:pos x="67" y="121"/>
                </a:cxn>
                <a:cxn ang="0">
                  <a:pos x="43" y="97"/>
                </a:cxn>
                <a:cxn ang="0">
                  <a:pos x="22" y="72"/>
                </a:cxn>
                <a:cxn ang="0">
                  <a:pos x="9" y="50"/>
                </a:cxn>
                <a:cxn ang="0">
                  <a:pos x="3" y="26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89" h="121">
                  <a:moveTo>
                    <a:pt x="37" y="0"/>
                  </a:moveTo>
                  <a:lnTo>
                    <a:pt x="37" y="16"/>
                  </a:lnTo>
                  <a:lnTo>
                    <a:pt x="40" y="30"/>
                  </a:lnTo>
                  <a:lnTo>
                    <a:pt x="44" y="45"/>
                  </a:lnTo>
                  <a:lnTo>
                    <a:pt x="52" y="59"/>
                  </a:lnTo>
                  <a:lnTo>
                    <a:pt x="68" y="77"/>
                  </a:lnTo>
                  <a:lnTo>
                    <a:pt x="89" y="99"/>
                  </a:lnTo>
                  <a:lnTo>
                    <a:pt x="67" y="121"/>
                  </a:lnTo>
                  <a:lnTo>
                    <a:pt x="43" y="97"/>
                  </a:lnTo>
                  <a:lnTo>
                    <a:pt x="22" y="72"/>
                  </a:lnTo>
                  <a:lnTo>
                    <a:pt x="9" y="50"/>
                  </a:lnTo>
                  <a:lnTo>
                    <a:pt x="3" y="2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479" y="1314"/>
              <a:ext cx="649" cy="64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2" y="319"/>
                </a:cxn>
                <a:cxn ang="0">
                  <a:pos x="320" y="3"/>
                </a:cxn>
                <a:cxn ang="0">
                  <a:pos x="646" y="328"/>
                </a:cxn>
                <a:cxn ang="0">
                  <a:pos x="330" y="643"/>
                </a:cxn>
                <a:cxn ang="0">
                  <a:pos x="330" y="647"/>
                </a:cxn>
                <a:cxn ang="0">
                  <a:pos x="649" y="328"/>
                </a:cxn>
                <a:cxn ang="0">
                  <a:pos x="319" y="0"/>
                </a:cxn>
                <a:cxn ang="0">
                  <a:pos x="0" y="317"/>
                </a:cxn>
              </a:cxnLst>
              <a:rect l="0" t="0" r="r" b="b"/>
              <a:pathLst>
                <a:path w="649" h="647">
                  <a:moveTo>
                    <a:pt x="0" y="317"/>
                  </a:moveTo>
                  <a:lnTo>
                    <a:pt x="2" y="319"/>
                  </a:lnTo>
                  <a:lnTo>
                    <a:pt x="320" y="3"/>
                  </a:lnTo>
                  <a:lnTo>
                    <a:pt x="646" y="328"/>
                  </a:lnTo>
                  <a:lnTo>
                    <a:pt x="330" y="643"/>
                  </a:lnTo>
                  <a:lnTo>
                    <a:pt x="330" y="647"/>
                  </a:lnTo>
                  <a:lnTo>
                    <a:pt x="649" y="328"/>
                  </a:lnTo>
                  <a:lnTo>
                    <a:pt x="319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478" y="1631"/>
              <a:ext cx="331" cy="330"/>
            </a:xfrm>
            <a:custGeom>
              <a:avLst/>
              <a:gdLst/>
              <a:ahLst/>
              <a:cxnLst>
                <a:cxn ang="0">
                  <a:pos x="331" y="326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31" y="330"/>
                </a:cxn>
                <a:cxn ang="0">
                  <a:pos x="331" y="326"/>
                </a:cxn>
              </a:cxnLst>
              <a:rect l="0" t="0" r="r" b="b"/>
              <a:pathLst>
                <a:path w="331" h="330">
                  <a:moveTo>
                    <a:pt x="331" y="326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331" y="330"/>
                  </a:lnTo>
                  <a:lnTo>
                    <a:pt x="331" y="3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660" y="1556"/>
              <a:ext cx="62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62" y="32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0" y="32"/>
                  </a:lnTo>
                  <a:lnTo>
                    <a:pt x="62" y="32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95536" y="5661248"/>
            <a:ext cx="8623587" cy="43527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Доцент кафедры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ПБЭиХ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Елькин Анатолий Борисович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Трудовой договор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  <a:solidFill>
            <a:srgbClr val="FFFFCC"/>
          </a:solidFill>
          <a:ln w="28575">
            <a:solidFill>
              <a:srgbClr val="FF3300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Трудовой договор заключается в результате:</a:t>
            </a:r>
          </a:p>
          <a:p>
            <a:r>
              <a:rPr lang="ru-RU" dirty="0" smtClean="0"/>
              <a:t>избрания на должность (выборы);</a:t>
            </a:r>
          </a:p>
          <a:p>
            <a:r>
              <a:rPr lang="ru-RU" dirty="0" smtClean="0"/>
              <a:t>избрания по конкурсу на замещение должности;</a:t>
            </a:r>
          </a:p>
          <a:p>
            <a:r>
              <a:rPr lang="ru-RU" dirty="0" smtClean="0"/>
              <a:t>назначения на должность или утверждения в должности;</a:t>
            </a:r>
          </a:p>
          <a:p>
            <a:r>
              <a:rPr lang="ru-RU" dirty="0" smtClean="0"/>
              <a:t>направления на работу уполномоченными законом органами в счет установленной квоты;</a:t>
            </a:r>
          </a:p>
          <a:p>
            <a:r>
              <a:rPr lang="ru-RU" dirty="0" smtClean="0"/>
              <a:t>судебного решения о заключении трудового договора.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 трудового договора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  <a:solidFill>
            <a:srgbClr val="FFFFCC"/>
          </a:solidFill>
          <a:ln w="28575">
            <a:solidFill>
              <a:srgbClr val="FF6600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Трудовой договор (ст.67)заключается в письменной форме, составляется в двух экземплярах, каждый из которых подписывается сторонами.</a:t>
            </a:r>
          </a:p>
          <a:p>
            <a:r>
              <a:rPr lang="ru-RU" dirty="0" smtClean="0"/>
              <a:t>Трудовой договор заключается (ст.58):</a:t>
            </a:r>
          </a:p>
          <a:p>
            <a:r>
              <a:rPr lang="ru-RU" dirty="0" smtClean="0"/>
              <a:t> На неопределенный срок;</a:t>
            </a:r>
          </a:p>
          <a:p>
            <a:r>
              <a:rPr lang="ru-RU" dirty="0" smtClean="0"/>
              <a:t> На определенный срок (не более 5 лет).</a:t>
            </a:r>
          </a:p>
          <a:p>
            <a:r>
              <a:rPr lang="ru-RU" dirty="0" smtClean="0"/>
              <a:t>Если в трудовом договоре не оговорен срок его действия, то договор считается заключенным на неопределенный срок.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Обязательные условия трудового договора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rgbClr val="FFFFCC"/>
          </a:solidFill>
          <a:ln w="28575">
            <a:solidFill>
              <a:srgbClr val="FF6600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трудовом договоре (ст.57.) отражаются обязательные условия: место работы; 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работы); дата начала работы и срок; условия оплаты труда работника, доплаты, надбавки и поощрительные выплаты; режим рабочего времени и времени отдыха; компенсации за тяжелую работу и работу с вредными и опасными условиями труда с указанием характеристик условий труда на рабочем месте; условия, определяющие в необходимых случаях характер работы; условие об обязательном социальном страховании работника.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Расторжение трудового договора: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/>
              <a:t>ликвидация организации;</a:t>
            </a:r>
          </a:p>
          <a:p>
            <a:r>
              <a:rPr lang="ru-RU" dirty="0" smtClean="0"/>
              <a:t>сокращение штатов;</a:t>
            </a:r>
          </a:p>
          <a:p>
            <a:r>
              <a:rPr lang="ru-RU" dirty="0" smtClean="0"/>
              <a:t>несоответствие квалификации;</a:t>
            </a:r>
          </a:p>
          <a:p>
            <a:r>
              <a:rPr lang="ru-RU" dirty="0" smtClean="0"/>
              <a:t>неоднократное нарушение трудовых обязанностей;</a:t>
            </a:r>
          </a:p>
          <a:p>
            <a:r>
              <a:rPr lang="ru-RU" dirty="0" smtClean="0"/>
              <a:t>однократное грубое нарушение трудовых обязанностей;</a:t>
            </a:r>
          </a:p>
          <a:p>
            <a:r>
              <a:rPr lang="ru-RU" dirty="0" smtClean="0"/>
              <a:t>нарушение требований охраны труда.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Новый ТК РФ (проект)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300" b="1" dirty="0" smtClean="0"/>
              <a:t>	</a:t>
            </a:r>
            <a:r>
              <a:rPr lang="ru-RU" sz="2400" dirty="0" smtClean="0"/>
              <a:t>Статья 214 -работодатель обеспечивает:</a:t>
            </a:r>
          </a:p>
          <a:p>
            <a:pPr marL="182563" indent="0">
              <a:buNone/>
            </a:pPr>
            <a:r>
              <a:rPr lang="ru-RU" sz="2400" dirty="0" smtClean="0"/>
              <a:t>•</a:t>
            </a:r>
            <a:r>
              <a:rPr lang="ru-RU" sz="2200" dirty="0" smtClean="0"/>
              <a:t>создание и функционирование системы управления охраной труда, систематическую оценку ее эффективности;</a:t>
            </a:r>
          </a:p>
          <a:p>
            <a:pPr marL="182563" indent="0">
              <a:buNone/>
            </a:pPr>
            <a:r>
              <a:rPr lang="ru-RU" sz="2200" dirty="0" smtClean="0"/>
              <a:t>• систематическое выявление опасностей и профессиональных рисков, их регулярный анализ и оценку;</a:t>
            </a:r>
            <a:br>
              <a:rPr lang="ru-RU" sz="2200" dirty="0" smtClean="0"/>
            </a:br>
            <a:r>
              <a:rPr lang="ru-RU" sz="2200" dirty="0" smtClean="0"/>
              <a:t>• реализацию мероприятий по улучшению условий и охраны труда, снижению или ликвидации рисков;</a:t>
            </a:r>
            <a:br>
              <a:rPr lang="ru-RU" sz="2200" dirty="0" smtClean="0"/>
            </a:br>
            <a:r>
              <a:rPr lang="ru-RU" sz="2200" dirty="0" smtClean="0"/>
              <a:t>• применение средств коллективной защиты;</a:t>
            </a:r>
            <a:br>
              <a:rPr lang="ru-RU" sz="2200" dirty="0" smtClean="0"/>
            </a:br>
            <a:r>
              <a:rPr lang="ru-RU" sz="2200" dirty="0" smtClean="0"/>
              <a:t>• организацию контроля за состоянием условий труда на рабочих местах, соблюдением работниками требований охраны труда, а также за правильностью применения ими СИЗ и коллективной защиты;</a:t>
            </a:r>
            <a:br>
              <a:rPr lang="ru-RU" sz="2200" dirty="0" smtClean="0"/>
            </a:br>
            <a:r>
              <a:rPr lang="ru-RU" sz="2200" dirty="0" smtClean="0"/>
              <a:t>• расследование и учет несчастных случаев на производстве, профессиональных заболеваний и микротравм;</a:t>
            </a:r>
          </a:p>
          <a:p>
            <a:pPr marL="182563" indent="0"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408712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182563" algn="l">
              <a:spcBef>
                <a:spcPts val="576"/>
              </a:spcBef>
            </a:pPr>
            <a:r>
              <a:rPr lang="ru-RU" sz="4400" dirty="0" smtClean="0">
                <a:solidFill>
                  <a:schemeClr val="tx1"/>
                </a:solidFill>
              </a:rPr>
              <a:t>• </a:t>
            </a:r>
            <a:r>
              <a:rPr lang="ru-RU" sz="4600" dirty="0" smtClean="0">
                <a:solidFill>
                  <a:schemeClr val="tx1"/>
                </a:solidFill>
              </a:rPr>
              <a:t>ведение реестра (перечня) НПА, содержащих требования охраны труда, в соответствии со спецификой своей деятельности, а также доступ работников к актуальным редакциям данных НПА;</a:t>
            </a:r>
            <a:br>
              <a:rPr lang="ru-RU" sz="4600" dirty="0" smtClean="0">
                <a:solidFill>
                  <a:schemeClr val="tx1"/>
                </a:solidFill>
              </a:rPr>
            </a:br>
            <a:r>
              <a:rPr lang="ru-RU" sz="4600" dirty="0" smtClean="0">
                <a:solidFill>
                  <a:schemeClr val="tx1"/>
                </a:solidFill>
              </a:rPr>
              <a:t>• соблюдение установленных для отдельных категорий работников ограничений на привлечение их к выполнению работ во вредных и (или) опасных условиях труда;</a:t>
            </a:r>
          </a:p>
          <a:p>
            <a:pPr marL="182563" algn="l">
              <a:spcBef>
                <a:spcPts val="576"/>
              </a:spcBef>
            </a:pPr>
            <a:r>
              <a:rPr lang="ru-RU" sz="4600" dirty="0" smtClean="0">
                <a:solidFill>
                  <a:schemeClr val="tx1"/>
                </a:solidFill>
              </a:rPr>
              <a:t>• приостановление при возникновении угрозы жизни и здоровью работников деятельности структурных подразделений, а также эксплуатации оборудования, зданий или сооружений, осуществления отдельных видов деятельности (работ), оказания услуг до устранения угрозы жизни и здоровью;</a:t>
            </a:r>
            <a:br>
              <a:rPr lang="ru-RU" sz="4600" dirty="0" smtClean="0">
                <a:solidFill>
                  <a:schemeClr val="tx1"/>
                </a:solidFill>
              </a:rPr>
            </a:br>
            <a:r>
              <a:rPr lang="ru-RU" sz="4600" dirty="0" smtClean="0">
                <a:solidFill>
                  <a:schemeClr val="tx1"/>
                </a:solidFill>
              </a:rPr>
              <a:t>• создание необходимых производственных и санитарно-бытовых условий, в том числе при использовании труда работников с ограниченными физическими возможностями.</a:t>
            </a:r>
            <a:br>
              <a:rPr lang="ru-RU" sz="4600" dirty="0" smtClean="0">
                <a:solidFill>
                  <a:schemeClr val="tx1"/>
                </a:solidFill>
              </a:rPr>
            </a:br>
            <a:r>
              <a:rPr lang="ru-RU" sz="4600" dirty="0" smtClean="0">
                <a:solidFill>
                  <a:schemeClr val="tx1"/>
                </a:solidFill>
              </a:rPr>
              <a:t>При осуществлении на территории, находящейся под контролем работодателя, производства работ или оказания услуг работниками сторонних организаций работодатель обязан перед началом производства работ (оказания услуг) информировать производителей работ (услуг) о существующих рисках повреждения здоровья работников, разработать мероприятия, исключающие возможность повреждения здоровья работников сторонних организаций, и принимать участие в их реализации.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spc="-70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</a:t>
            </a:r>
            <a:endParaRPr lang="ru-RU" sz="3200" b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порядок приема и увольнения;</a:t>
            </a:r>
          </a:p>
          <a:p>
            <a:r>
              <a:rPr lang="ru-RU" dirty="0" smtClean="0"/>
              <a:t>права и обязанности работников;</a:t>
            </a:r>
          </a:p>
          <a:p>
            <a:r>
              <a:rPr lang="ru-RU" dirty="0" smtClean="0"/>
              <a:t>рабочее время и время отдыха;</a:t>
            </a:r>
          </a:p>
          <a:p>
            <a:r>
              <a:rPr lang="ru-RU" dirty="0" smtClean="0"/>
              <a:t>оплата труда и компенсации;</a:t>
            </a:r>
          </a:p>
          <a:p>
            <a:r>
              <a:rPr lang="ru-RU" dirty="0" smtClean="0"/>
              <a:t>меры поощрений и взысканий;</a:t>
            </a:r>
          </a:p>
          <a:p>
            <a:r>
              <a:rPr lang="ru-RU" dirty="0" smtClean="0"/>
              <a:t>ответственность сторон.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Режим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  <a:solidFill>
            <a:srgbClr val="FFFFCC"/>
          </a:solidFill>
          <a:ln w="28575"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Согласно ст. 91 ТК РФ нормальная продолжительность рабочего времени не может превышать 40 часов в неделю.</a:t>
            </a:r>
          </a:p>
          <a:p>
            <a:r>
              <a:rPr lang="ru-RU" sz="2000" dirty="0" smtClean="0"/>
              <a:t>Сокращенная продолжительность рабочего времени:</a:t>
            </a:r>
          </a:p>
          <a:p>
            <a:r>
              <a:rPr lang="ru-RU" sz="2000" dirty="0" smtClean="0"/>
              <a:t>-для работников в возрасте до 16 лет – не более 24 часов в неделю;</a:t>
            </a:r>
          </a:p>
          <a:p>
            <a:r>
              <a:rPr lang="ru-RU" sz="2000" dirty="0" smtClean="0"/>
              <a:t>-для работников, являющихся  инвалидами  </a:t>
            </a:r>
            <a:r>
              <a:rPr lang="en-US" sz="2000" dirty="0" smtClean="0"/>
              <a:t>I</a:t>
            </a:r>
            <a:r>
              <a:rPr lang="ru-RU" sz="2000" dirty="0" smtClean="0"/>
              <a:t> или  </a:t>
            </a:r>
            <a:r>
              <a:rPr lang="en-US" sz="2000" dirty="0" smtClean="0"/>
              <a:t>II</a:t>
            </a:r>
            <a:r>
              <a:rPr lang="ru-RU" sz="2000" dirty="0" smtClean="0"/>
              <a:t> группы, – не более 35   часов в неделю;</a:t>
            </a:r>
          </a:p>
          <a:p>
            <a:r>
              <a:rPr lang="ru-RU" sz="2000" dirty="0" smtClean="0"/>
              <a:t>-для работников в возрасте от 16 до 18 лет – не более 35 часов в неделю;</a:t>
            </a:r>
          </a:p>
          <a:p>
            <a:r>
              <a:rPr lang="ru-RU" sz="2000" dirty="0" smtClean="0"/>
              <a:t>-для работников, занятых на работах с вредными или опасными  условиями труда, – не более 36 часов в неделю;</a:t>
            </a:r>
          </a:p>
          <a:p>
            <a:r>
              <a:rPr lang="ru-RU" sz="2000" dirty="0" smtClean="0"/>
              <a:t>-для педагогических работников – не более 36 часов в неделю (ст. 333);</a:t>
            </a:r>
          </a:p>
          <a:p>
            <a:r>
              <a:rPr lang="ru-RU" sz="2000" dirty="0" smtClean="0"/>
              <a:t>-для медицинских работников – не более 39 часов в неделю (ст. 350).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Отдых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56584"/>
          </a:xfr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ctr">
              <a:buNone/>
            </a:pP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Отдых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регламентирован ст. 106-128 Трудового Кодекса РФ.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/>
              <a:t>          Предусмотрено несколько видов отдыха:</a:t>
            </a:r>
          </a:p>
          <a:p>
            <a:r>
              <a:rPr lang="ru-RU" sz="2000" dirty="0" smtClean="0"/>
              <a:t>перерывы для питания не более двух часов, но не менее 30 минут, которые в рабочее время не включаются;</a:t>
            </a:r>
          </a:p>
          <a:p>
            <a:r>
              <a:rPr lang="ru-RU" sz="2000" dirty="0" smtClean="0"/>
              <a:t>перерывы для обогрева и отдыха на отдельных видах работ, включаются в рабочее время (грузчики, строители в холодное время);</a:t>
            </a:r>
          </a:p>
          <a:p>
            <a:r>
              <a:rPr lang="ru-RU" sz="2000" dirty="0" smtClean="0"/>
              <a:t>ежедневный (междусменный) отдых;</a:t>
            </a:r>
          </a:p>
          <a:p>
            <a:r>
              <a:rPr lang="ru-RU" sz="2000" dirty="0" smtClean="0"/>
              <a:t>выходные дни (еженедельный отдых) не менее 42 часов;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нерабочие праздничные дни;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ежегодный основной оплачиваемый отпуск продолжительностью 28 календарных дней. Ежегодные дополнительные оплачиваемые  отпуска предоставляются работникам, с ненормированным рабочим днем не менее трех календарных дней.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	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Регулирование труда женщин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/>
              <a:t>ограничивается применение труда женщин на тяжелых работах, на работах с вредными или опасными условиями труда, подземных работах, за исключением нефизических работ или работ по санитарному и бытовому обслуживанию.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Запрещается применение труда женщин на работах, связанных с подъемом и перемещением вручную тяжестей, превышающих установленные нормы.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Правительство РФ утвердило нормы предельно допустимых нагрузок для женщин при подъеме и перемещении тяжестей вручную: при чередовании с другой работой (до двух раз в час) – 10 кг; постоянно в течение рабочей смены – 7 кг.</a:t>
            </a:r>
          </a:p>
          <a:p>
            <a:r>
              <a:rPr lang="ru-RU" sz="1800" dirty="0" smtClean="0"/>
              <a:t>Динамическая нагрузка, совершаемая в течение каждого часа рабочей смены при перемещении груза от 1 до 5м не должна превышать: с рабочей поверхности – 1750кгм; с пола – 875кгм.</a:t>
            </a:r>
          </a:p>
          <a:p>
            <a:r>
              <a:rPr lang="ru-RU" sz="1800" dirty="0" smtClean="0"/>
              <a:t>При перемещении грузов на тележках или в контейнерах прилагаемое усилие не должно превышать 10 кг.</a:t>
            </a:r>
          </a:p>
          <a:p>
            <a:r>
              <a:rPr lang="ru-RU" sz="1800" dirty="0" smtClean="0"/>
              <a:t>Ограничивается труд женщин в ночное время.</a:t>
            </a:r>
          </a:p>
          <a:p>
            <a:r>
              <a:rPr lang="ru-RU" sz="1800" dirty="0" smtClean="0"/>
              <a:t>Постановлением Правительства РФ от 25.02.00г. № 162 утвержден перечень тяжелых работ  и работ с вредными или опасными условиями труда, при выполнении которых запрещается применение труда женщин.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539552" y="1052736"/>
            <a:ext cx="8001000" cy="5562600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FF3300"/>
              </a:gs>
            </a:gsLst>
            <a:lin ang="2700000" scaled="1"/>
          </a:gradFill>
          <a:ln w="66675" cmpd="thinThick">
            <a:solidFill>
              <a:srgbClr val="FFFF00"/>
            </a:solidFill>
            <a:miter lim="800000"/>
            <a:headEnd/>
            <a:tailE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1835696" y="332656"/>
            <a:ext cx="5905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Глобальные оценки</a:t>
            </a:r>
          </a:p>
        </p:txBody>
      </p:sp>
      <p:sp>
        <p:nvSpPr>
          <p:cNvPr id="113670" name="Rectangle 6"/>
          <p:cNvSpPr>
            <a:spLocks noRot="1" noChangeArrowheads="1"/>
          </p:cNvSpPr>
          <p:nvPr/>
        </p:nvSpPr>
        <p:spPr bwMode="auto">
          <a:xfrm>
            <a:off x="1219200" y="1828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/>
              <a:t>Более</a:t>
            </a:r>
            <a:r>
              <a:rPr lang="ru-RU" sz="3600" b="1" dirty="0">
                <a:solidFill>
                  <a:srgbClr val="FFFF66"/>
                </a:solidFill>
              </a:rPr>
              <a:t> 2 2</a:t>
            </a:r>
            <a:r>
              <a:rPr lang="en-US" sz="3600" b="1" dirty="0">
                <a:solidFill>
                  <a:srgbClr val="FFFF66"/>
                </a:solidFill>
              </a:rPr>
              <a:t>00</a:t>
            </a:r>
            <a:r>
              <a:rPr lang="ru-RU" sz="3600" b="1" dirty="0">
                <a:solidFill>
                  <a:srgbClr val="FFFF66"/>
                </a:solidFill>
              </a:rPr>
              <a:t> 000</a:t>
            </a:r>
            <a:r>
              <a:rPr lang="ru-RU" sz="2800" dirty="0"/>
              <a:t> смертей на производстве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 dirty="0">
                <a:solidFill>
                  <a:srgbClr val="FFFF66"/>
                </a:solidFill>
              </a:rPr>
              <a:t>160 000 000</a:t>
            </a:r>
            <a:r>
              <a:rPr lang="ru-RU" sz="2800" dirty="0"/>
              <a:t> заболеваний</a:t>
            </a:r>
            <a:r>
              <a:rPr lang="en-US" sz="2800" dirty="0"/>
              <a:t>, </a:t>
            </a:r>
            <a:r>
              <a:rPr lang="ru-RU" sz="2800" dirty="0"/>
              <a:t>связанных с производством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 dirty="0">
                <a:solidFill>
                  <a:srgbClr val="FFFF66"/>
                </a:solidFill>
              </a:rPr>
              <a:t>270 000 000</a:t>
            </a:r>
            <a:r>
              <a:rPr lang="ru-RU" sz="2800" dirty="0"/>
              <a:t> несчастных случаев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/>
              <a:t>Стоимость несчастных случаев и профессиональных заболеваний   </a:t>
            </a:r>
            <a:r>
              <a:rPr lang="en-US" sz="2800" dirty="0"/>
              <a:t>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   </a:t>
            </a:r>
            <a:r>
              <a:rPr lang="ru-RU" sz="2800" dirty="0"/>
              <a:t>более </a:t>
            </a:r>
            <a:r>
              <a:rPr lang="ru-RU" sz="3600" b="1" dirty="0">
                <a:solidFill>
                  <a:srgbClr val="FFFF66"/>
                </a:solidFill>
              </a:rPr>
              <a:t>1 250 000 000 000 </a:t>
            </a:r>
            <a:r>
              <a:rPr lang="en-US" sz="3600" b="1" dirty="0">
                <a:solidFill>
                  <a:srgbClr val="FFFF66"/>
                </a:solidFill>
              </a:rPr>
              <a:t>$</a:t>
            </a:r>
            <a:r>
              <a:rPr lang="en-US" sz="2800" dirty="0"/>
              <a:t> </a:t>
            </a:r>
            <a:r>
              <a:rPr lang="ru-RU" sz="2800" dirty="0"/>
              <a:t>в год</a:t>
            </a:r>
            <a:r>
              <a:rPr lang="en-US" sz="2800" dirty="0"/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   </a:t>
            </a:r>
            <a:r>
              <a:rPr lang="fr-CH" sz="2800" dirty="0"/>
              <a:t>4% </a:t>
            </a:r>
            <a:r>
              <a:rPr lang="ru-RU" sz="2800" dirty="0"/>
              <a:t>потерь ВВП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sv-FI" sz="2800" b="1" dirty="0">
                <a:latin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051050" y="1371600"/>
            <a:ext cx="589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В мире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ru-RU" sz="2800" b="1">
                <a:solidFill>
                  <a:srgbClr val="FFFF00"/>
                </a:solidFill>
              </a:rPr>
              <a:t>за один год происходит</a:t>
            </a:r>
            <a:r>
              <a:rPr lang="en-US" sz="2800" b="1">
                <a:solidFill>
                  <a:srgbClr val="FFFF00"/>
                </a:solidFill>
              </a:rPr>
              <a:t>: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/>
          </p:nvPr>
        </p:nvSpPr>
        <p:spPr>
          <a:xfrm>
            <a:off x="323528" y="116632"/>
            <a:ext cx="8229600" cy="58515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7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Снятие ограничений для женщин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endParaRPr lang="ru-RU" sz="8800" dirty="0" smtClean="0"/>
          </a:p>
          <a:p>
            <a:r>
              <a:rPr lang="ru-RU" sz="8800" dirty="0" smtClean="0"/>
              <a:t>Приказ Минтруда России от 18 июля.2019 № 512н «Об</a:t>
            </a:r>
            <a:br>
              <a:rPr lang="ru-RU" sz="8800" dirty="0" smtClean="0"/>
            </a:br>
            <a:r>
              <a:rPr lang="ru-RU" sz="8800" dirty="0" smtClean="0"/>
              <a:t>утверждении перечня производств, работ и должностей с вредными и (или) опасными условиями труда, на которых ограничивается применение труда женщин»</a:t>
            </a:r>
          </a:p>
          <a:p>
            <a:r>
              <a:rPr lang="ru-RU" sz="8800" dirty="0" smtClean="0"/>
              <a:t> (с 1.01.2021)</a:t>
            </a:r>
          </a:p>
          <a:p>
            <a:r>
              <a:rPr lang="ru-RU" sz="8800" dirty="0" smtClean="0"/>
              <a:t>Снимаются ограничения для женщин на следующие профессии и работы: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800" dirty="0" smtClean="0"/>
              <a:t>• водитель большегрузных автомобилей и сельскохозяйственной спецтехники, таких как фура, трактор, самосвал, КамАЗ и пр., за исключением машинистов строительной техники (бульдозер, экскаватор, автогрейдер);</a:t>
            </a:r>
            <a:br>
              <a:rPr lang="ru-RU" sz="8800" dirty="0" smtClean="0"/>
            </a:br>
            <a:r>
              <a:rPr lang="ru-RU" sz="8800" dirty="0" smtClean="0"/>
              <a:t>• машинист электропоезда (электрички), скоростных и высокоскоростных поездов (Ласточка, Сапсан и другие);</a:t>
            </a:r>
            <a:br>
              <a:rPr lang="ru-RU" sz="8800" dirty="0" smtClean="0"/>
            </a:br>
            <a:r>
              <a:rPr lang="ru-RU" sz="8800" dirty="0" smtClean="0"/>
              <a:t>• верхолазные работы на высоте свыше 10 метров;</a:t>
            </a:r>
            <a:br>
              <a:rPr lang="ru-RU" sz="8800" dirty="0" smtClean="0"/>
            </a:br>
            <a:r>
              <a:rPr lang="ru-RU" sz="8800" dirty="0" smtClean="0"/>
              <a:t>• парашютист;</a:t>
            </a:r>
            <a:br>
              <a:rPr lang="ru-RU" sz="8800" dirty="0" smtClean="0"/>
            </a:br>
            <a:r>
              <a:rPr lang="ru-RU" sz="8800" dirty="0" smtClean="0"/>
              <a:t>• слесарь по ремонту автомобилей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беременных женщин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184576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Нормами по охране труда для беременных женщин и женщин, имеющих детей до трех лет, запрещается привлекать к работам в ночное время, сверхурочным работам, направлять в командировки.</a:t>
            </a:r>
          </a:p>
          <a:p>
            <a:r>
              <a:rPr lang="ru-RU" sz="2000" dirty="0" smtClean="0"/>
              <a:t>Женщины, имеющие детей в возрасте от 3 до 14 лет (детей-инвалидов до 16 лет), не могут привлекаться к сверхурочным работам или направляться в командировки без их согласия.</a:t>
            </a:r>
          </a:p>
          <a:p>
            <a:r>
              <a:rPr lang="ru-RU" sz="2000" dirty="0" smtClean="0"/>
              <a:t>Беременным женщинам в соответствии с медицинским заключением снижают нормы выработки, либо они переводятся на легкую работу с сохранением прежнего заработка.</a:t>
            </a:r>
          </a:p>
          <a:p>
            <a:r>
              <a:rPr lang="ru-RU" sz="2000" dirty="0" smtClean="0"/>
              <a:t>Женщинам предоставляется отпуск по беременности и родам продолжительностью 70 календарных дней до родов и 70 календарных дней после родов (в случае осложненных родов – 86 дней, а при рождении двух и более детей – 110 дней).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Регулирование труда подростков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ТК РФ (ст. 265) </a:t>
            </a:r>
            <a:r>
              <a:rPr lang="ru-RU" dirty="0" smtClean="0">
                <a:solidFill>
                  <a:srgbClr val="FF0000"/>
                </a:solidFill>
              </a:rPr>
              <a:t>запрещается применение труда лиц в возрасте моложе 18 лет на работах с вредными или опасными условиями труда, на подземных работах, а также на работах, которые могут причинить вред их здоровью и нравственному развитию</a:t>
            </a:r>
            <a:r>
              <a:rPr lang="ru-RU" dirty="0" smtClean="0"/>
              <a:t> (игорный бизнес, работа в ночных клубах, производство и торговля спиртными напитками, табачными изделиями, наркотическими и токсическими препаратами).</a:t>
            </a:r>
          </a:p>
          <a:p>
            <a:r>
              <a:rPr lang="ru-RU" dirty="0" smtClean="0"/>
              <a:t>Перечень работ, на которых запрещается применение труда лиц моложе 18 лет, утвержден постановлением Правительства РФ от 25.02.00г. № 163.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Запрещается переноска и перемещение тяжестей, превышающих предельные нормы.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Предельные нормы тяжестей для подростков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196752"/>
          <a:ext cx="8784976" cy="5184576"/>
        </p:xfrm>
        <a:graphic>
          <a:graphicData uri="http://schemas.openxmlformats.org/drawingml/2006/table">
            <a:tbl>
              <a:tblPr/>
              <a:tblGrid>
                <a:gridCol w="1832673"/>
                <a:gridCol w="929415"/>
                <a:gridCol w="943364"/>
                <a:gridCol w="943364"/>
                <a:gridCol w="952956"/>
                <a:gridCol w="952956"/>
                <a:gridCol w="784685"/>
                <a:gridCol w="784685"/>
                <a:gridCol w="660878"/>
              </a:tblGrid>
              <a:tr h="471326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Показатели 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тяжести труда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Юноши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лет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Девушки, лет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566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Подъем и перемещение груза вручную постоянно (более двух раз в час)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852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 чередовании с другой работой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(до двух раз в час)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6826" marR="66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государственной политики по охране труда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040560"/>
          </a:xfrm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>
            <a:noAutofit/>
          </a:bodyPr>
          <a:lstStyle/>
          <a:p>
            <a:pPr lvl="0"/>
            <a:endParaRPr lang="ru-RU" sz="1800" dirty="0" smtClean="0"/>
          </a:p>
          <a:p>
            <a:pPr lvl="0"/>
            <a:r>
              <a:rPr lang="ru-RU" sz="1800" dirty="0" smtClean="0"/>
              <a:t>обеспечение </a:t>
            </a:r>
            <a:r>
              <a:rPr lang="ru-RU" sz="1800" dirty="0"/>
              <a:t>приоритета сохранения жизни и здоровья работников;</a:t>
            </a:r>
          </a:p>
          <a:p>
            <a:pPr lvl="0"/>
            <a:r>
              <a:rPr lang="ru-RU" sz="1800" dirty="0"/>
              <a:t>принятие и реализация федеральных законов и иных НПА об охране труда, а также целевых программ улучшения условий и охраны труда;</a:t>
            </a:r>
          </a:p>
          <a:p>
            <a:pPr lvl="0"/>
            <a:r>
              <a:rPr lang="ru-RU" sz="1800" dirty="0"/>
              <a:t>государственное управление охраной труда;</a:t>
            </a:r>
          </a:p>
          <a:p>
            <a:pPr lvl="0"/>
            <a:r>
              <a:rPr lang="ru-RU" sz="1800" dirty="0"/>
              <a:t>государственный надзор и контроль за соблюдением требований охраны труда;</a:t>
            </a:r>
          </a:p>
          <a:p>
            <a:pPr lvl="0"/>
            <a:r>
              <a:rPr lang="ru-RU" sz="1800" dirty="0"/>
              <a:t>содействие общественному контролю за соблюдением прав и законных интересов работников в области охраны труда;</a:t>
            </a:r>
          </a:p>
          <a:p>
            <a:pPr lvl="0"/>
            <a:r>
              <a:rPr lang="ru-RU" sz="1800" dirty="0"/>
              <a:t>расследование и учет несчастных случаев на производстве и профзаболеваний;</a:t>
            </a:r>
          </a:p>
          <a:p>
            <a:pPr lvl="0"/>
            <a:r>
              <a:rPr lang="ru-RU" sz="1800" dirty="0"/>
              <a:t>защита законных интересов работников, пострадавших от несчастных случаев на производстве и профзаболеваний, а также членов их семей на основе обязательного социального страхования работников от несчастных случаев на производстве и профессиональных заболеваний;</a:t>
            </a:r>
          </a:p>
          <a:p>
            <a:pPr lvl="0"/>
            <a:r>
              <a:rPr lang="ru-RU" sz="1800" dirty="0"/>
              <a:t>установление компенсаций за тяжелую работу и работу с вредными и опасными условиями труда</a:t>
            </a:r>
            <a:r>
              <a:rPr lang="ru-RU" sz="1800" dirty="0" smtClean="0"/>
              <a:t>;</a:t>
            </a:r>
          </a:p>
          <a:p>
            <a:pPr lvl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435975" cy="6120680"/>
          </a:xfrm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/>
              <a:t>координация деятельности в области охраны труда, охраны окружающей среды и других видов экономической деятельности;</a:t>
            </a:r>
          </a:p>
          <a:p>
            <a:pPr lvl="0"/>
            <a:r>
              <a:rPr lang="ru-RU" sz="1800" dirty="0" smtClean="0"/>
              <a:t>распространение передового отечественного и зарубежного опыта работы по улучшению условий и охраны труда;</a:t>
            </a:r>
          </a:p>
          <a:p>
            <a:pPr lvl="0"/>
            <a:r>
              <a:rPr lang="ru-RU" sz="1800" dirty="0" smtClean="0"/>
              <a:t>участие государства в финансировании мероприятий по охране труда;</a:t>
            </a:r>
          </a:p>
          <a:p>
            <a:pPr lvl="0"/>
            <a:r>
              <a:rPr lang="ru-RU" sz="1800" dirty="0" smtClean="0"/>
              <a:t>подготовка и повышение квалификации специалистов по охране труда;</a:t>
            </a:r>
          </a:p>
          <a:p>
            <a:pPr lvl="0"/>
            <a:r>
              <a:rPr lang="ru-RU" sz="1800" dirty="0" smtClean="0"/>
              <a:t>организация государственной статистической отчетности об условиях труда, а также о производственном травматизме, профессиональной заболеваемости, о материальных последствиях;</a:t>
            </a:r>
          </a:p>
          <a:p>
            <a:pPr lvl="0"/>
            <a:r>
              <a:rPr lang="ru-RU" sz="1800" dirty="0" smtClean="0"/>
              <a:t>обеспечение функционирования единой информационной системы охраны труда;</a:t>
            </a:r>
          </a:p>
          <a:p>
            <a:pPr lvl="0"/>
            <a:r>
              <a:rPr lang="ru-RU" sz="1800" dirty="0" smtClean="0"/>
              <a:t>международное сотрудничество в области охраны труда;</a:t>
            </a:r>
          </a:p>
          <a:p>
            <a:pPr lvl="0"/>
            <a:r>
              <a:rPr lang="ru-RU" sz="1800" dirty="0" smtClean="0"/>
              <a:t>проведение эффективной налоговой политики, стимулирующей создание безопасных условий труда, разработку и внедрение безопасной техники и технологий, производство средств индивидуальной и коллективной защиты работников;</a:t>
            </a:r>
          </a:p>
          <a:p>
            <a:pPr lvl="0"/>
            <a:r>
              <a:rPr lang="ru-RU" sz="1800" dirty="0" smtClean="0"/>
              <a:t>установление порядка обеспечения работников средствами индивидуальной и коллективной защиты, а также санитарно–бытовыми помещениями и устройствами, лечебно–профилактическими средствами за счет средств работодателя.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Нормативные правовые акты по охране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908721"/>
          <a:ext cx="8352927" cy="5616623"/>
        </p:xfrm>
        <a:graphic>
          <a:graphicData uri="http://schemas.openxmlformats.org/drawingml/2006/table">
            <a:tbl>
              <a:tblPr/>
              <a:tblGrid>
                <a:gridCol w="4863088"/>
                <a:gridCol w="1589138"/>
                <a:gridCol w="1900701"/>
              </a:tblGrid>
              <a:tr h="732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вида нормативно-правового акта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Сокращенное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 утверждается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2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Межотраслевые правила по охране труда</a:t>
                      </a:r>
                    </a:p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/>
                          <a:ea typeface="Times New Roman"/>
                          <a:cs typeface="Times New Roman"/>
                        </a:rPr>
                        <a:t>Межотрослевые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типовые инструкции по охране труда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ПОТ РМ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ТИ РМ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Минтруда РФ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76804">
                <a:tc>
                  <a:txBody>
                    <a:bodyPr/>
                    <a:lstStyle/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Отраслевые правила по охране труда</a:t>
                      </a:r>
                    </a:p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Типовые инструкции по охране труда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ПОТ 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ТИ РО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Федеральные органы исполнительной власти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7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Правила безопасности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Правила устройства и безопасной эксплуатации</a:t>
                      </a:r>
                    </a:p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Инструкции по безопасности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ПУБЭ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ИБ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Ростехнадзор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РФ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8402">
                <a:tc>
                  <a:txBody>
                    <a:bodyPr/>
                    <a:lstStyle/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Государственные стандарты системы безопасности труда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ГОСТ Р ССБТ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Госстандарт РФ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Госстрой РФ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2603">
                <a:tc>
                  <a:txBody>
                    <a:bodyPr/>
                    <a:lstStyle/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Строительные нормы и правила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Своды правил по проектированию и строительству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/>
                          <a:ea typeface="Times New Roman"/>
                          <a:cs typeface="Times New Roman"/>
                        </a:rPr>
                        <a:t>СНиП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СП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Госстрой РФ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76804">
                <a:tc>
                  <a:txBody>
                    <a:bodyPr/>
                    <a:lstStyle/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Санитарные правила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Гигиенические нормативы</a:t>
                      </a:r>
                    </a:p>
                    <a:p>
                      <a:pPr indent="762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Санитарные правила и нормы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Санитарные нормы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/>
                          <a:ea typeface="Times New Roman"/>
                          <a:cs typeface="Times New Roman"/>
                        </a:rPr>
                        <a:t>СанПиН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СН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Минздрав РФ</a:t>
                      </a:r>
                    </a:p>
                  </a:txBody>
                  <a:tcPr marL="66745" marR="66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государственного управления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охране труда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74711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/>
          </a:p>
        </p:txBody>
      </p:sp>
      <p:grpSp>
        <p:nvGrpSpPr>
          <p:cNvPr id="18433" name="Group 1"/>
          <p:cNvGrpSpPr>
            <a:grpSpLocks noChangeAspect="1"/>
          </p:cNvGrpSpPr>
          <p:nvPr/>
        </p:nvGrpSpPr>
        <p:grpSpPr bwMode="auto">
          <a:xfrm>
            <a:off x="251520" y="692534"/>
            <a:ext cx="8568952" cy="6048834"/>
            <a:chOff x="2707" y="930"/>
            <a:chExt cx="7224" cy="7015"/>
          </a:xfrm>
        </p:grpSpPr>
        <p:sp>
          <p:nvSpPr>
            <p:cNvPr id="1845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707" y="930"/>
              <a:ext cx="7224" cy="701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5159" y="3182"/>
              <a:ext cx="2319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Координация</a:t>
              </a:r>
              <a:r>
                <a:rPr lang="ru-RU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контроль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5047" y="1311"/>
              <a:ext cx="2340" cy="40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Правительство РФ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5002" y="1906"/>
              <a:ext cx="2340" cy="6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Министерство труда и социальной защиты РФ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5002" y="2502"/>
              <a:ext cx="2340" cy="6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Департамент условий и охраны труда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8017" y="2161"/>
              <a:ext cx="1880" cy="110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Федеральная служба по экологическому, технологическому и атомному надзору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707" y="3777"/>
              <a:ext cx="1620" cy="19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Федеральная служба по труду и занятости (Федеральная инспекция труда)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4507" y="3777"/>
              <a:ext cx="1620" cy="19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Федеральная служба по надзору в сфере здравоохранения и соц. развития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8274" y="3777"/>
              <a:ext cx="1620" cy="19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Федеральное агентство по здравоохранению и соц. развитию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6487" y="3777"/>
              <a:ext cx="1620" cy="19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Федеральная служба по надзору в сфере защиты прав потребителей и благополучия человека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517" y="3522"/>
              <a:ext cx="56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3517" y="3507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9201" y="3522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5272" y="3522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7297" y="3522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707" y="6244"/>
              <a:ext cx="2070" cy="1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Пенсионный Фонд РФ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(льготные пенсии по спискам №1 и №2)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5002" y="6244"/>
              <a:ext cx="2700" cy="1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Фонд соц. страхования РФ (обеспечение по страхованию от несчастных случаев на производстве и профзаболеваний)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7837" y="6244"/>
              <a:ext cx="2070" cy="14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Федеральный фонд обязательного медицинского страхования (оказание медицинской помощи)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787" y="5989"/>
              <a:ext cx="51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3787" y="5989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8917" y="5989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7432" y="1581"/>
              <a:ext cx="1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8917" y="1581"/>
              <a:ext cx="20" cy="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5" name="Line 3"/>
            <p:cNvSpPr>
              <a:spLocks noChangeShapeType="1"/>
            </p:cNvSpPr>
            <p:nvPr/>
          </p:nvSpPr>
          <p:spPr bwMode="auto">
            <a:xfrm>
              <a:off x="6217" y="1736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6345" y="3182"/>
              <a:ext cx="0" cy="2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Новые нормативные правовые акты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Правила по охране труда при выполнении электрогазосварочных работ 23.12.2014г. №1101н</a:t>
            </a:r>
          </a:p>
          <a:p>
            <a:r>
              <a:rPr lang="ru-RU" sz="2400" dirty="0" smtClean="0"/>
              <a:t>Правила по охране труда при работе на высоте от 28.03.2014г., №155н</a:t>
            </a:r>
          </a:p>
          <a:p>
            <a:r>
              <a:rPr lang="ru-RU" sz="2400" dirty="0" smtClean="0"/>
              <a:t>Правила по охране труда при работе с инструментом и приспособлениями от 17.08.2015г., №552н</a:t>
            </a:r>
          </a:p>
          <a:p>
            <a:r>
              <a:rPr lang="ru-RU" sz="2400" dirty="0" smtClean="0"/>
              <a:t>Правила по охране труда при использовании химических веществ от 19.04.2017, №371н</a:t>
            </a:r>
          </a:p>
          <a:p>
            <a:r>
              <a:rPr lang="ru-RU" sz="2400" dirty="0" smtClean="0"/>
              <a:t>Правила по охране труда при выполнении окрасочных работ от 07.03.2018г., №127н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управления охраной труда в Нижегородской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401416" y="1267544"/>
            <a:ext cx="4114800" cy="685800"/>
          </a:xfrm>
          <a:prstGeom prst="flowChartProcess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Правительство Нижегородской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44316" y="1610444"/>
            <a:ext cx="34290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Министерство социальной защиты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59832" y="2132856"/>
            <a:ext cx="2743200" cy="792088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Департамент социальной защиты, труда 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занятости населения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27784" y="3356992"/>
            <a:ext cx="3771900" cy="9144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Администрации районов (города)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15816" y="3645024"/>
            <a:ext cx="33147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Заместитель главы администрации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75856" y="4005064"/>
            <a:ext cx="2628900" cy="4572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Отдел по труду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15816" y="4797152"/>
            <a:ext cx="32004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Организации всех форм собственности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75856" y="5301208"/>
            <a:ext cx="2514600" cy="3429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Служба охраны труда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4572000" y="2924944"/>
            <a:ext cx="1116" cy="397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/>
          </a:p>
        </p:txBody>
      </p:sp>
      <p:sp>
        <p:nvSpPr>
          <p:cNvPr id="13313" name="Line 1"/>
          <p:cNvSpPr>
            <a:spLocks noChangeShapeType="1"/>
          </p:cNvSpPr>
          <p:nvPr/>
        </p:nvSpPr>
        <p:spPr bwMode="auto">
          <a:xfrm flipH="1">
            <a:off x="4572000" y="4437112"/>
            <a:ext cx="1116" cy="3463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risa\Desktop\Пирамида Дюп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надзор и контроль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F5FED2"/>
          </a:solidFill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Ростехнадзор РФ за эксплуатацией ОПО;</a:t>
            </a:r>
          </a:p>
          <a:p>
            <a:r>
              <a:rPr lang="ru-RU" dirty="0" err="1" smtClean="0"/>
              <a:t>Роспотребнадзор</a:t>
            </a:r>
            <a:r>
              <a:rPr lang="ru-RU" dirty="0" smtClean="0"/>
              <a:t> РФ за санитарно- гигиеническими условиями ;</a:t>
            </a:r>
          </a:p>
          <a:p>
            <a:r>
              <a:rPr lang="ru-RU" dirty="0" err="1" smtClean="0"/>
              <a:t>Роструд</a:t>
            </a:r>
            <a:r>
              <a:rPr lang="ru-RU" dirty="0" smtClean="0"/>
              <a:t> РФ за соблюдением законодательства и требований охраны </a:t>
            </a:r>
            <a:r>
              <a:rPr lang="ru-RU" dirty="0" err="1" smtClean="0"/>
              <a:t>труда:Госудаственная</a:t>
            </a:r>
            <a:r>
              <a:rPr lang="ru-RU" dirty="0" smtClean="0"/>
              <a:t> инспекция труда</a:t>
            </a:r>
          </a:p>
          <a:p>
            <a:r>
              <a:rPr lang="ru-RU" dirty="0" smtClean="0"/>
              <a:t>Государственный пожарный надзор при МЧС.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Государственная инспекция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Государственные инспекции труда выполняют следующие функции:   </a:t>
            </a:r>
          </a:p>
          <a:p>
            <a:r>
              <a:rPr lang="ru-RU" dirty="0" smtClean="0"/>
              <a:t>осуществляют государственный надзор и контроль за соблюдением законодательства РФ о труде и охране труда на соответствующей территории;</a:t>
            </a:r>
          </a:p>
          <a:p>
            <a:r>
              <a:rPr lang="ru-RU" dirty="0" smtClean="0"/>
              <a:t>расследуют несчастные случаи на производстве, анализируют их причины и разрабатывают предложения по предупреждению таких случаев;</a:t>
            </a:r>
          </a:p>
          <a:p>
            <a:r>
              <a:rPr lang="ru-RU" dirty="0" smtClean="0"/>
              <a:t>рассматривают дела об административных правонарушениях;</a:t>
            </a:r>
          </a:p>
          <a:p>
            <a:r>
              <a:rPr lang="ru-RU" dirty="0" smtClean="0"/>
              <a:t>информируют органы исполнительной власти и местного </a:t>
            </a:r>
            <a:r>
              <a:rPr lang="ru-RU" dirty="0" err="1" smtClean="0"/>
              <a:t>самоуп-равления</a:t>
            </a:r>
            <a:r>
              <a:rPr lang="ru-RU" dirty="0" smtClean="0"/>
              <a:t> о фактах нарушения законодательства о труде;</a:t>
            </a:r>
          </a:p>
          <a:p>
            <a:r>
              <a:rPr lang="ru-RU" dirty="0" smtClean="0"/>
              <a:t>участвуют в работе по правовому воспитанию, распространению знаний по охране труда;</a:t>
            </a:r>
          </a:p>
          <a:p>
            <a:r>
              <a:rPr lang="ru-RU" dirty="0" smtClean="0"/>
              <a:t>ведут прием граждан, рассматривают заявления, жалобы и иные обращения граждан о нарушениях их трудовых прав;</a:t>
            </a:r>
          </a:p>
          <a:p>
            <a:r>
              <a:rPr lang="ru-RU" dirty="0" smtClean="0"/>
              <a:t>готовят отчеты о результатах деятельности инспекций.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Проверочные листы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Ф.1- проверка по порядку оформления на работу</a:t>
            </a:r>
          </a:p>
          <a:p>
            <a:r>
              <a:rPr lang="ru-RU" sz="2400" dirty="0" smtClean="0"/>
              <a:t>Ф.2- проверка требований по содержанию ТД</a:t>
            </a:r>
          </a:p>
          <a:p>
            <a:r>
              <a:rPr lang="ru-RU" sz="2400" dirty="0" smtClean="0"/>
              <a:t>Ф.3- проверка соблюдения порядка и условий изменения трудового договора</a:t>
            </a:r>
          </a:p>
          <a:p>
            <a:r>
              <a:rPr lang="ru-RU" sz="2400" dirty="0" smtClean="0"/>
              <a:t>Ф.4- проверка по прекращению ТД</a:t>
            </a:r>
          </a:p>
          <a:p>
            <a:r>
              <a:rPr lang="ru-RU" sz="2400" dirty="0" smtClean="0"/>
              <a:t>Ф.5- проверка по режиму работы и учету рабочего времени</a:t>
            </a:r>
          </a:p>
          <a:p>
            <a:r>
              <a:rPr lang="ru-RU" sz="2400" dirty="0" smtClean="0"/>
              <a:t>Ф.6- проверка по ежегодному оплачиваемому отпуску</a:t>
            </a:r>
          </a:p>
          <a:p>
            <a:r>
              <a:rPr lang="ru-RU" sz="2400" dirty="0" smtClean="0"/>
              <a:t>Ф.7- проверка по выплате заработной платы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Утверждены приказом </a:t>
            </a:r>
            <a:r>
              <a:rPr lang="ru-RU" sz="2400" dirty="0" err="1" smtClean="0">
                <a:solidFill>
                  <a:srgbClr val="FF0000"/>
                </a:solidFill>
              </a:rPr>
              <a:t>Роструда</a:t>
            </a:r>
            <a:r>
              <a:rPr lang="ru-RU" sz="2400" dirty="0" smtClean="0">
                <a:solidFill>
                  <a:srgbClr val="FF0000"/>
                </a:solidFill>
              </a:rPr>
              <a:t> от 10.11.2017г. №655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Общественный контроль по охране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760640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	В соответствии со ст. 370 ТК РФ профессиональные союзы имеют право на осуществление контроля за соблюдением работодателями и их представителями трудового законодательства и иных нормативных правовых актов, содержащих нормы трудового права, выполнением ими условий коллективных договоров, соглашений.</a:t>
            </a:r>
          </a:p>
          <a:p>
            <a:pPr>
              <a:buNone/>
            </a:pPr>
            <a:r>
              <a:rPr lang="ru-RU" sz="2000" dirty="0" smtClean="0"/>
              <a:t>		Для обеспечения общественного контроля за соблюдением законных прав и интересов работников в сфере охраны труда в организациях согласно ТК РФ ст.218 по инициативе работодателя либо работников создаются комитеты (комиссии) по охране труда. В их состав на паритетной основе входят представители работодателей, профсоюзов и иных, уполномоченных работниками представительных органов. Комитет (комиссия) по охране труда организует совместные действия работодателя и работников по обеспечению требований охраны труда, предупреждению производственного травматизма и профессиональных заболеваний, а также организует проведение проверок условий и охраны труда на рабочих местах и информирование работников о результатах проверок, сбор предложений по охране труда к разделу коллективного договора.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cf.ppt-online.org/files/slide/l/LKZBg41V7qvYEfGruPXMU3HSFOCkwlchmRDpyx/slide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3656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Страхование от несчастных случаев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 производстве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		</a:t>
            </a:r>
            <a:r>
              <a:rPr lang="ru-RU" sz="9200" dirty="0" smtClean="0"/>
              <a:t>Закон «Об обязательном социальном страховании от несчастных случаев на производстве и профессиональных заболеваний» от 24.07.01г. №125. предусматривает:</a:t>
            </a:r>
          </a:p>
          <a:p>
            <a:r>
              <a:rPr lang="ru-RU" sz="9200" dirty="0" smtClean="0"/>
              <a:t>возмещение вреда, причиненного жизни и здоровью застрахованных при исполнении ими трудовых обязанностей;</a:t>
            </a:r>
          </a:p>
          <a:p>
            <a:r>
              <a:rPr lang="ru-RU" sz="9200" dirty="0" smtClean="0"/>
              <a:t>обеспечение медицинской и социальной реабилитации пострадавших на производстве;</a:t>
            </a:r>
          </a:p>
          <a:p>
            <a:r>
              <a:rPr lang="ru-RU" sz="9200" dirty="0" smtClean="0"/>
              <a:t>обеспечение предупредительных мер по сокращению производственного травматизма и профзаболеваний.</a:t>
            </a:r>
          </a:p>
          <a:p>
            <a:pPr>
              <a:buNone/>
            </a:pPr>
            <a:r>
              <a:rPr lang="ru-RU" sz="9200" dirty="0" smtClean="0"/>
              <a:t>		Средства на осуществление обязательного социального страхования от несчастных случаев и профессиональных заболеваний формируются за счет:</a:t>
            </a:r>
          </a:p>
          <a:p>
            <a:r>
              <a:rPr lang="ru-RU" sz="9200" dirty="0" smtClean="0"/>
              <a:t>обязательных страховых взносов страхователей;</a:t>
            </a:r>
          </a:p>
          <a:p>
            <a:r>
              <a:rPr lang="ru-RU" sz="9200" dirty="0" smtClean="0"/>
              <a:t>взыскиваемых штрафов и платежей, поступающих в случае ликвидации страхователей;</a:t>
            </a:r>
          </a:p>
          <a:p>
            <a:r>
              <a:rPr lang="ru-RU" sz="9200" dirty="0" smtClean="0"/>
              <a:t>иных поступлений, не противоречащих законодательству Российской Федерации.</a:t>
            </a:r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Расследование несчастных   случаев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производстве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Трудовой кодекс Российской Федерации,     </a:t>
            </a:r>
          </a:p>
          <a:p>
            <a:pPr indent="14288">
              <a:buNone/>
            </a:pPr>
            <a:r>
              <a:rPr lang="ru-RU" dirty="0" smtClean="0"/>
              <a:t> ст. 227-231 .</a:t>
            </a:r>
          </a:p>
          <a:p>
            <a:r>
              <a:rPr lang="ru-RU" dirty="0" smtClean="0"/>
              <a:t>Постановление Министерства труда и социального развития Российской Федерации от 24.10.02 № 73 « Об утверждении форм документов, необходимых для расследования и учета несчастных случаев на производстве», и « Положения об особенностях расследования несчастных случаев на производстве в отдельных отраслях и организациях».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Компенсации по результатам СОУТ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ph idx="1"/>
          </p:nvPr>
        </p:nvGraphicFramePr>
        <p:xfrm>
          <a:off x="838200" y="1412776"/>
          <a:ext cx="7693025" cy="4557078"/>
        </p:xfrm>
        <a:graphic>
          <a:graphicData uri="http://schemas.openxmlformats.org/drawingml/2006/table">
            <a:tbl>
              <a:tblPr/>
              <a:tblGrid>
                <a:gridCol w="1924050"/>
                <a:gridCol w="1922463"/>
                <a:gridCol w="1924050"/>
                <a:gridCol w="1922462"/>
              </a:tblGrid>
              <a:tr h="2088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Компенсации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Класс УТ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не менее 4%  тарифной ставки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(ст. ТК 147)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Дополнительный отпуск не менее 7 календарных дней (ст. ТК 117)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Рабочая неделя не более 36 часов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(ст. ТК 92)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3.2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Нормативные правовые документы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196752"/>
            <a:ext cx="8280920" cy="5184576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Список №1 и 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производств, работ, профессий, должностей и показателей, дающих право на льготное пенсионное обеспечение», утв. Постановлением кабинета Министров СССР 26.01.1991г.№10 (с изменениями)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Минздравсоцразвития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 от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16.02.2009г. №45Н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«Об утверждении норм и условий бесплатной выдачи работникам, занятым на работах с вредными условиями труда, молока и других равноценных пищевых продуктов, порядка осуществления компенсационной выплаты в размере, эквивалентном стоимости молока или других равноценных пищевых продуктов, и Перечня вредных факторов, при воздействии которых в профилактических целях рекомендуется употребление молока или других равноценных пищевых продуктов»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Минздравсоцразвития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  от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16.02.2009 г. N 46н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"Об  утверждении Перечня производств, профессий и должностей, работа в   которых дает право на бесплатное получение лечебно-профилактического       питания в связи с особо вредными условиями труда, рационов   лечебно- профилактического питания, норм бесплатной выдачи витаминных препаратов и Правил бесплатной выдачи лечебно-профилактического питания"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Управление охраной труда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5FED2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охраной здоровья и безопасностью труда (ОЗБТ), основано на принципе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«Планируйте – Делайте – Проверяйте – Действуйте»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–PDCA).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PDCA-модель представляет собой замкнутый целенаправленный   процесс, используемый организацией для достижения постоянного улучшения.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может быть применен к системе менеджмента в целом и к каждому ее отдельному элементу (например, к охране труда)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F5FED2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800" dirty="0" smtClean="0">
                <a:cs typeface="Times New Roman" pitchFamily="18" charset="0"/>
              </a:rPr>
              <a:t>это система сохранения жизни и здоровья работников, включающая: 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правовые;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социально-экономические;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организационно-технические;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санитарно-гигиенические;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лечебно-профилактические;</a:t>
            </a:r>
          </a:p>
          <a:p>
            <a:pPr>
              <a:buFont typeface="Calibri" pitchFamily="34" charset="0"/>
              <a:buChar char="—"/>
            </a:pPr>
            <a:r>
              <a:rPr lang="ru-RU" sz="2800" dirty="0" smtClean="0">
                <a:cs typeface="Times New Roman" pitchFamily="18" charset="0"/>
              </a:rPr>
              <a:t> реабилитационные и иные мероприятия</a:t>
            </a:r>
          </a:p>
          <a:p>
            <a:pPr>
              <a:buFont typeface="Calibri" pitchFamily="34" charset="0"/>
              <a:buChar char="—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863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Стандарты по управлению безопасностью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>
            <p:ph type="tbl" idx="1"/>
          </p:nvPr>
        </p:nvGraphicFramePr>
        <p:xfrm>
          <a:off x="611560" y="1412776"/>
          <a:ext cx="8229600" cy="50410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Серия ГОСТ (ИСО 9000)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Менеджмент качества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Серия ГОСТ (ИСО 14000)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Экологический менеджмент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OHSAS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18001-2007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OHSAS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18002-2000)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Менеджмент ПЗ и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Комментарии к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OHSAS 18001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ГОСТ Р 12.0.007-2009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Общие требования к СУОТ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ГОСТ 12.0.230-2007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Общие требования к СУОТ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(аналог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ILO OSH-2001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Руководство по СУОТ (версия МОТ)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ГОСТ 12.0.230.2-2015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СУОТ. Оценка соответствия.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ИСО 45001:2018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Менеджмент ОЗБТ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E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Модель системы управления охраной труда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07904" y="1772816"/>
            <a:ext cx="2733502" cy="8001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Последовательное улучшение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259632" y="2780928"/>
            <a:ext cx="2520280" cy="830263"/>
          </a:xfrm>
          <a:prstGeom prst="flowChartInputOutpu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Рассмотрение руководством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187624" y="3933056"/>
            <a:ext cx="2592288" cy="800100"/>
          </a:xfrm>
          <a:prstGeom prst="flowChartInputOutpu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Проверочные и корректирую-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5424636" y="2748508"/>
            <a:ext cx="2603748" cy="800100"/>
          </a:xfrm>
          <a:prstGeom prst="flowChartInputOutpu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Политика в области охраны труда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5424636" y="3837533"/>
            <a:ext cx="2531740" cy="743595"/>
          </a:xfrm>
          <a:prstGeom prst="flowChartInputOutpu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339752" y="4962872"/>
            <a:ext cx="3240360" cy="914400"/>
          </a:xfrm>
          <a:prstGeom prst="flowChartInputOutpu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и обеспечение функционирования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681936" y="346764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453336" y="351050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5292080" y="4607470"/>
            <a:ext cx="558924" cy="3336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 flipV="1">
            <a:off x="2555776" y="4725144"/>
            <a:ext cx="216024" cy="5040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2452836" y="3590156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824436" y="187220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29" name="Line 1"/>
          <p:cNvSpPr>
            <a:spLocks noChangeShapeType="1"/>
          </p:cNvSpPr>
          <p:nvPr/>
        </p:nvSpPr>
        <p:spPr bwMode="auto">
          <a:xfrm flipV="1">
            <a:off x="3367236" y="2419895"/>
            <a:ext cx="5715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43934"/>
            <a:ext cx="673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4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501134"/>
            <a:ext cx="673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4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843809" y="548680"/>
            <a:ext cx="3744416" cy="379289"/>
          </a:xfrm>
          <a:prstGeom prst="rect">
            <a:avLst/>
          </a:prstGeom>
          <a:solidFill>
            <a:srgbClr val="FF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Политика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46125" y="1260475"/>
            <a:ext cx="3430588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РАЗРАБАТЫВАЕТСЯ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410200" y="1295400"/>
            <a:ext cx="2763838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ОФОРМЛЯЕТСЯ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124200" y="2174875"/>
            <a:ext cx="320357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ДОКУМЕНТАЛЬНО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81000" y="3241675"/>
            <a:ext cx="8397875" cy="3046988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Она должна содержать обязательства руководства по постоянному улучшению условий и охраны труда, </a:t>
            </a:r>
            <a:r>
              <a:rPr lang="ru-RU" sz="2400" dirty="0" err="1" smtClean="0"/>
              <a:t>фор-мированию</a:t>
            </a:r>
            <a:r>
              <a:rPr lang="ru-RU" sz="2400" dirty="0" smtClean="0"/>
              <a:t> общественных органов и служб охраны труда, обеспечению социального партнерства, информированию работников об условиях труда на рабочем месте, о существующих рисках, о полагающихся компенсациях за нанесение вреда здоровью.</a:t>
            </a:r>
          </a:p>
          <a:p>
            <a:pPr algn="ctr"/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5105400" y="1752600"/>
            <a:ext cx="1219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rot="-205485" flipH="1" flipV="1">
            <a:off x="2819400" y="16764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	Предусматривает разработку программы по улучшению условий труда, которая включает мероприятия по внедрению средств коллективной защиты, приобретению спецодежды и СИЗ, организации обучения по охране труда, проведению медосмотров, контролю вредных и опасных факторов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Планирование мероприятий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охране труда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ru-RU" sz="2600" dirty="0" smtClean="0"/>
              <a:t>Мероприятия по охране труда оформляются разделом в коллективном договоре и соглашении по охране труда с учетом предложений государственной инспекции по охране труда , органов исполнительной власти, работодателей и работников.</a:t>
            </a:r>
          </a:p>
          <a:p>
            <a:r>
              <a:rPr lang="ru-RU" sz="2600" dirty="0" smtClean="0"/>
              <a:t>В соглашении по охране труда указываются статьи финансирования,  сроки выполнения мероприятий и ответственные лица.</a:t>
            </a:r>
          </a:p>
          <a:p>
            <a:r>
              <a:rPr lang="ru-RU" sz="2600" dirty="0" smtClean="0"/>
              <a:t>Типовой перечень мероприятий по охране труда утвержден приказом Минтруда России от 01.03.2012г. №181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Перечень мероприятий по охране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	Мероприятия по охране труда включают:</a:t>
            </a:r>
          </a:p>
          <a:p>
            <a:r>
              <a:rPr lang="ru-RU" sz="2000" dirty="0" smtClean="0"/>
              <a:t>модернизацию производственного оборудования;</a:t>
            </a:r>
          </a:p>
          <a:p>
            <a:r>
              <a:rPr lang="ru-RU" sz="2000" dirty="0" smtClean="0"/>
              <a:t>внедрение систем автоматического и дистанционного управления, систем контроля и сигнализации уровней опасных и вредных производственных факторов;</a:t>
            </a:r>
          </a:p>
          <a:p>
            <a:r>
              <a:rPr lang="ru-RU" sz="2000" dirty="0" smtClean="0"/>
              <a:t>устройство новых, реконструкцию имеющихся вентиляционных систем, пыле- и газоулавливающих установок;</a:t>
            </a:r>
          </a:p>
          <a:p>
            <a:r>
              <a:rPr lang="ru-RU" sz="2000" dirty="0" smtClean="0"/>
              <a:t>приведение к нормам естественного и искусственного освещения на рабочих местах;</a:t>
            </a:r>
          </a:p>
          <a:p>
            <a:r>
              <a:rPr lang="ru-RU" sz="2000" dirty="0" smtClean="0"/>
              <a:t>снижение до регламентированных уровней вредных веществ в воздухе рабочей зоны, шума, вибрации, неионизирующих излучений и т.п. на рабочих местах;</a:t>
            </a:r>
          </a:p>
          <a:p>
            <a:r>
              <a:rPr lang="ru-RU" sz="2000" dirty="0" smtClean="0"/>
              <a:t>механизацию ручных, тяжелых физических работ при складировании, транспортировке сырья, заготовок, готовой продукции;</a:t>
            </a:r>
          </a:p>
          <a:p>
            <a:r>
              <a:rPr lang="ru-RU" sz="2000" dirty="0" smtClean="0"/>
              <a:t>приведение зданий, сооружений, оборудования к нормам, расширение и реконструкцию санитарно–бытовых помещений.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Внедрение и обеспечение функционирования СУОТ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Внедрение и обеспечение СУОТ включает распределение обязанностей и ответственности по охране труда. В организации должен быть назначен руководитель, который должен нести ответственность и обладать полномочиями для обеспечения функционирования СУОТ, для проведения мероприятий по улучшению условий и охраны труда, организации специальной оценки условий труда, проверки выполнения решений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Координация и контроль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411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/>
              <a:t>Организация должна периодически оценивать соответствие охраны труда требованиям норм, выявлять несоответствия и применять корректирующие действия.</a:t>
            </a:r>
          </a:p>
          <a:p>
            <a:r>
              <a:rPr lang="ru-RU" dirty="0" smtClean="0"/>
              <a:t>Руководство организации должно через определенные сроки анализировать функционирование СУОТ проводить контроль эффективности СУОТ.</a:t>
            </a:r>
          </a:p>
          <a:p>
            <a:r>
              <a:rPr lang="ru-RU" dirty="0" smtClean="0"/>
              <a:t> ГОСТ 12.0.230.2-2015 «Оценка соответствия»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контроля по охране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оперативный – руководитель подразделения, служба ОТ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ведомственный – министерство, ведомство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государственный – органы государственного надзора, государственная инспекция труда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общественный – профсоюзная организация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административно-производственный – комиссия по охране труда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Административно-производственный контроль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Административно–производственный контроль включает последовательную проверку состояния охраны труда на трех и более уровнях.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Объекты контроля для каждого уровня можно подразделить на группы: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первом уровне – рабочее место, участок, бригада (ежедневно);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втором уровне – цех, служба (1 раз в 7 дней);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третьем уровне – филиал, производство  (1 раз в месяц или квартал);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четвертом и пятом уровнях – организация (ежегодно по графику);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шестом уровне – акционерное общество (ежегодно).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Программа обучения включает: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09939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основы трудового права;</a:t>
            </a:r>
          </a:p>
          <a:p>
            <a:r>
              <a:rPr lang="ru-RU" sz="2800" dirty="0" smtClean="0"/>
              <a:t>правовые основы охраны труда;</a:t>
            </a:r>
          </a:p>
          <a:p>
            <a:r>
              <a:rPr lang="ru-RU" sz="2800" dirty="0" smtClean="0"/>
              <a:t>санитарно-гигиенические мероприятия;</a:t>
            </a:r>
          </a:p>
          <a:p>
            <a:r>
              <a:rPr lang="ru-RU" sz="2800" dirty="0" smtClean="0"/>
              <a:t>специальные вопросы производственной безопасности;</a:t>
            </a:r>
          </a:p>
          <a:p>
            <a:r>
              <a:rPr lang="ru-RU" sz="2800" dirty="0" smtClean="0"/>
              <a:t>проверку знаний требований охраны труда.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СУОТ НГТУ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утверждена приказом ректора от 26.05.2017 №189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rgbClr val="F5FED2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Система управления охраной труда    </a:t>
            </a:r>
          </a:p>
          <a:p>
            <a:pPr indent="15875">
              <a:buNone/>
            </a:pPr>
            <a:r>
              <a:rPr lang="ru-RU" dirty="0" smtClean="0">
                <a:solidFill>
                  <a:srgbClr val="FF0000"/>
                </a:solidFill>
              </a:rPr>
              <a:t>НГТУ СТО/0  15-2017 ПЛ 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Положение о системе управления охраной труда разработано в соответствии с Типовым положением о СУОТ, утвержденным приказом Минтруда России от 19.08.2016 №438н.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Политика по охране труда НГТУ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сохранения жизни и здоровья работников в процессе их трудовой деятельности;</a:t>
            </a:r>
          </a:p>
          <a:p>
            <a:r>
              <a:rPr lang="ru-RU" sz="7200" dirty="0" smtClean="0"/>
              <a:t>соответствие условий труда на рабочих местах требованиям охраны труда;</a:t>
            </a:r>
          </a:p>
          <a:p>
            <a:r>
              <a:rPr lang="ru-RU" sz="7200" dirty="0" smtClean="0"/>
              <a:t>выполнение последовательных и непрерывных мер (мероприятий) по предупреждению происшествий и случаев ухудшения состояния здоровья работников, производственного травматизма и профессиональных заболеваний, в том числе посредством управления профессиональными рисками;</a:t>
            </a:r>
          </a:p>
          <a:p>
            <a:r>
              <a:rPr lang="ru-RU" sz="7200" dirty="0" smtClean="0"/>
              <a:t>учет индивидуальных особенностей работников, в том числе посредством проектирования рабочих мест, выбора оборудования, инструментов, сырья и материалов, средств индивидуальной и коллективной защиты, построения производственных и технологических процессов;</a:t>
            </a:r>
          </a:p>
          <a:p>
            <a:r>
              <a:rPr lang="ru-RU" sz="7200" dirty="0" smtClean="0"/>
              <a:t>непрерывное совершенствование и повышение эффективности СУОТ;</a:t>
            </a:r>
          </a:p>
          <a:p>
            <a:r>
              <a:rPr lang="ru-RU" sz="7200" dirty="0" smtClean="0"/>
              <a:t>обязательное привлечение работников, уполномоченных ими представительных органов к участию в управлении охраной труда и обеспечении условий труда, соответствующих требованиям охраны труда, посредством необходимого ресурсного обеспечения и поощрения такого участия;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НГТУ как работодатель принимает на себя следующие обязанности: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а) выполнять требования охраны труда   на рабочих местах;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б) предотвращать травматизм и ухудшение здоровья работников;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в)  совершенствовать  функционирование СУОТ.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Соглашение по охране труда НГТУ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t="13338"/>
          <a:stretch>
            <a:fillRect/>
          </a:stretch>
        </p:blipFill>
        <p:spPr bwMode="auto">
          <a:xfrm>
            <a:off x="467544" y="1052512"/>
            <a:ext cx="8208912" cy="518479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Продолжение соглашения по охране труда НГТУ</a:t>
            </a:r>
            <a:endParaRPr lang="ru-RU" sz="31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502434" cy="489654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Процедуры по достижению целей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охраны труда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  <a:solidFill>
            <a:srgbClr val="F5FED2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Подготовка работников по охране труда;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Организация и проведение оценки условий труда;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Управление профессиональными рисками;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Организация и проведение наблюдения за  состоянием здоровья работников;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Информирование работников об условиях труда на их рабочих местах, уровнях профессиональных рисков, а также о предоставляемых им гарантиях, полагающихся компенсациях;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Обеспечение оптимальных режимов труда и отдыха работников;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Обеспечение работников средствами индивидуальной и коллективной защиты, смывающими и обезвреживающими средствами;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Обеспечение работников молоком и другими равноценными пищевыми продуктами, лечебно-профилактическим питанием;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Обеспечение безопасного выполнения подрядных работ и снабжение безопасной продукцией.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по охране труда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Порядок обучения и проверки знаний требований охраны труда  установлен ГОСТ 12.0.004-2015 «Организация обучения безопасности труда», а также постановлением Минтруда России и Минобразования России №1/29 от 13.01.03г.</a:t>
            </a:r>
          </a:p>
          <a:p>
            <a:endParaRPr lang="ru-RU" sz="2400" dirty="0" smtClean="0"/>
          </a:p>
          <a:p>
            <a:r>
              <a:rPr lang="ru-RU" sz="2400" dirty="0" smtClean="0"/>
              <a:t>Руководители и специалисты организаций проходят специальное обучение по охране труда в объеме должностных обязанностей при поступлении на работу в течение первого месяца, далее – по мере необходимости, но не реже одного раза в три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Порядок обучения по ОТ (проект)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  <a:solidFill>
            <a:srgbClr val="FFFFCC"/>
          </a:solidFill>
          <a:ln w="952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182563" indent="-173038">
              <a:buNone/>
            </a:pPr>
            <a:r>
              <a:rPr lang="ru-RU" sz="1500" b="1" dirty="0" smtClean="0"/>
              <a:t>	Обучению по охране труда в обучающих организациях подлежат следующие категории работников:</a:t>
            </a:r>
            <a:br>
              <a:rPr lang="ru-RU" sz="1500" b="1" dirty="0" smtClean="0"/>
            </a:br>
            <a:r>
              <a:rPr lang="ru-RU" sz="1500" dirty="0" smtClean="0"/>
              <a:t>а) </a:t>
            </a:r>
            <a:r>
              <a:rPr lang="ru-RU" sz="1500" b="1" dirty="0" smtClean="0"/>
              <a:t>руководитель организации и его заместители- 16 часов, проверка знаний методом централизованного компьютерного тестирования (ЦКТ)</a:t>
            </a:r>
            <a:r>
              <a:rPr lang="ru-RU" sz="1500" dirty="0" smtClean="0"/>
              <a:t>;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dirty="0" smtClean="0"/>
              <a:t>б) </a:t>
            </a:r>
            <a:r>
              <a:rPr lang="ru-RU" sz="1500" b="1" dirty="0" smtClean="0"/>
              <a:t>руководители технического и производственного профиля </a:t>
            </a:r>
            <a:r>
              <a:rPr lang="ru-RU" sz="1500" dirty="0" smtClean="0"/>
              <a:t>(главный инженер, главный энергетик, главный механик, главный технолог и другие) и их заместители- </a:t>
            </a:r>
            <a:r>
              <a:rPr lang="ru-RU" sz="1500" b="1" dirty="0" smtClean="0"/>
              <a:t>16 часов, ЦКТ;</a:t>
            </a:r>
            <a:br>
              <a:rPr lang="ru-RU" sz="1500" b="1" dirty="0" smtClean="0"/>
            </a:br>
            <a:r>
              <a:rPr lang="ru-RU" sz="1500" dirty="0" smtClean="0"/>
              <a:t>в) </a:t>
            </a:r>
            <a:r>
              <a:rPr lang="ru-RU" sz="1500" b="1" dirty="0" smtClean="0"/>
              <a:t>руководитель и специалисты службы ОТ</a:t>
            </a:r>
            <a:r>
              <a:rPr lang="ru-RU" sz="1500" dirty="0" smtClean="0"/>
              <a:t>, руководители и специалисты подразделений службы ОТ, а также работники, на которых возложены функции специалиста по ОТ, работники, на которых возложены обязанности по проведению инструктажей по ОТ; </a:t>
            </a:r>
            <a:r>
              <a:rPr lang="ru-RU" sz="1500" b="1" dirty="0" smtClean="0"/>
              <a:t>72 часа, ЦКТ;</a:t>
            </a:r>
            <a:br>
              <a:rPr lang="ru-RU" sz="1500" b="1" dirty="0" smtClean="0"/>
            </a:br>
            <a:r>
              <a:rPr lang="ru-RU" sz="1500" dirty="0" smtClean="0"/>
              <a:t>г</a:t>
            </a:r>
            <a:r>
              <a:rPr lang="ru-RU" sz="1500" b="1" dirty="0" smtClean="0"/>
              <a:t>) руководители и специалисты организаций, аккредитованных на право оказания услуг </a:t>
            </a:r>
            <a:r>
              <a:rPr lang="ru-RU" sz="1500" dirty="0" smtClean="0"/>
              <a:t>по осуществлению функции службы ОТ или специалиста по ОТ работодателя, численность работников которого не превышает 50 человек, непосредственно участвующие в оказании услуг- </a:t>
            </a:r>
            <a:r>
              <a:rPr lang="ru-RU" sz="1500" b="1" dirty="0" smtClean="0"/>
              <a:t>72 часа, ЦКТ;</a:t>
            </a:r>
            <a:br>
              <a:rPr lang="ru-RU" sz="1500" b="1" dirty="0" smtClean="0"/>
            </a:br>
            <a:r>
              <a:rPr lang="ru-RU" sz="1500" dirty="0" err="1" smtClean="0"/>
              <a:t>д</a:t>
            </a:r>
            <a:r>
              <a:rPr lang="ru-RU" sz="1500" b="1" dirty="0" smtClean="0"/>
              <a:t>) председатели, заместители председателей и члены комиссий работодателя </a:t>
            </a:r>
            <a:r>
              <a:rPr lang="ru-RU" sz="1500" dirty="0" smtClean="0"/>
              <a:t>по проверке знания требований ОТ и знания мероприятий по оказанию первой помощи пострадавшим- </a:t>
            </a:r>
            <a:r>
              <a:rPr lang="ru-RU" sz="1500" b="1" dirty="0" smtClean="0"/>
              <a:t>40 часов, ЦКТ;</a:t>
            </a:r>
            <a:br>
              <a:rPr lang="ru-RU" sz="1500" b="1" dirty="0" smtClean="0"/>
            </a:br>
            <a:r>
              <a:rPr lang="ru-RU" sz="1500" dirty="0" smtClean="0"/>
              <a:t>е</a:t>
            </a:r>
            <a:r>
              <a:rPr lang="ru-RU" sz="1500" b="1" dirty="0" smtClean="0"/>
              <a:t>) члены комитетов (комиссий) по ОТ, уполномоченные (доверенные) лица по ОТ </a:t>
            </a:r>
            <a:r>
              <a:rPr lang="ru-RU" sz="1500" dirty="0" smtClean="0"/>
              <a:t>профессиональных союзов и иных уполномоченных работниками представительных органов- </a:t>
            </a:r>
            <a:r>
              <a:rPr lang="ru-RU" sz="1500" b="1" dirty="0" smtClean="0"/>
              <a:t>16 часов, комиссией обучающей организации</a:t>
            </a:r>
            <a:br>
              <a:rPr lang="ru-RU" sz="1500" b="1" dirty="0" smtClean="0"/>
            </a:br>
            <a:r>
              <a:rPr lang="ru-RU" sz="1500" dirty="0" smtClean="0"/>
              <a:t>Работодатель вправе направить на обучение по ОТ в обучающую организацию иных работников.</a:t>
            </a:r>
            <a:br>
              <a:rPr lang="ru-RU" sz="1500" dirty="0" smtClean="0"/>
            </a:br>
            <a:r>
              <a:rPr lang="ru-RU" sz="1500" b="1" dirty="0" smtClean="0"/>
              <a:t>Лица проходят обучение по ОТ в течение месяца с даты приема на работу, возложения соответствующих обязанностей или назначения в состав комиссии (комитета); далее – по мере необходимости, определяемой работодателем, но не реже одного раза в пять лет</a:t>
            </a:r>
            <a:endParaRPr lang="ru-RU" sz="1500" dirty="0" smtClean="0"/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Специальное обучение работников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рабочих профессий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lnSpcReduction="10000"/>
          </a:bodyPr>
          <a:lstStyle/>
          <a:p>
            <a:endParaRPr lang="ru-RU" sz="2600" dirty="0" smtClean="0"/>
          </a:p>
          <a:p>
            <a:r>
              <a:rPr lang="ru-RU" sz="2600" dirty="0" smtClean="0"/>
              <a:t>В отдельных отраслях и на работах, к которым предъявляются повышенные требования безопасности, проводится специальное обучение безопасности труда.</a:t>
            </a:r>
          </a:p>
          <a:p>
            <a:endParaRPr lang="ru-RU" sz="2600" dirty="0" smtClean="0"/>
          </a:p>
          <a:p>
            <a:r>
              <a:rPr lang="ru-RU" sz="2600" dirty="0" smtClean="0"/>
              <a:t>Перечень работ и профессий, по которым проводится обучение и проверка знаний, график обучения и состав экзаменационной комиссии утверждает руководитель (главный инженер) предприятия по согласованию с профсоюзной организацией.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Инструктаж по охране труда 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/>
          </a:bodyPr>
          <a:lstStyle/>
          <a:p>
            <a:endParaRPr lang="ru-RU" sz="2600" dirty="0" smtClean="0"/>
          </a:p>
          <a:p>
            <a:r>
              <a:rPr lang="ru-RU" sz="2600" dirty="0" smtClean="0"/>
              <a:t>Все принимаемые на работу должны проходить инструктаж по охране труда, в том числе командированные, работники сторонних организаций, выполняющие работу на определенном участке, студенты, проходящие производственную практику и др.</a:t>
            </a:r>
          </a:p>
          <a:p>
            <a:endParaRPr lang="ru-RU" sz="2600" dirty="0" smtClean="0"/>
          </a:p>
          <a:p>
            <a:r>
              <a:rPr lang="ru-RU" sz="2600" dirty="0" smtClean="0"/>
              <a:t>По характеру и времени проведения инструктажи делятся на вводный, первичный на рабочем месте, повторный, внеплановый и целевой.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86409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Разработка инструкций по охране труда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Инструкции по охране труда для работников или видов работ разрабатываются в каждой организации на основе межотраслевой или отраслевой типовой инструкции по охране труда, а при ее отсутствии – межотраслевых и отраслевых правил по охране труда, требований безопасности, изложенных в эксплуатационной документации оборудования, а также технологической документации организации.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Межотраслевые и отраслевые типовые инструкции по охране труда включают разделы: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требования охраны труда;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охраны труда перед началом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охраны труда во время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охраны труда в аварийных ситуациях;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охраны труда по окончании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Законодательные акты по охране труда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  <a:solidFill>
            <a:srgbClr val="FFFFCC"/>
          </a:solidFill>
          <a:ln w="28575">
            <a:solidFill>
              <a:srgbClr val="FF6600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Конституция РФ, принятая всенародным голосованием 12.12.1993г.;</a:t>
            </a:r>
          </a:p>
          <a:p>
            <a:r>
              <a:rPr lang="ru-RU" dirty="0" smtClean="0"/>
              <a:t>Трудовой Кодекс РФ (ФЗ-197), принятый 30.12.01г., введен с 01.02.02г.с изменениями (ФЗ-90) от 01.07.06г., ФЗ-421 от 28.12.2013г.</a:t>
            </a:r>
          </a:p>
          <a:p>
            <a:r>
              <a:rPr lang="ru-RU" dirty="0" smtClean="0"/>
              <a:t>Федеральные законы, например, ФЗ-116 «О промышленной </a:t>
            </a:r>
            <a:r>
              <a:rPr lang="ru-RU" dirty="0" err="1" smtClean="0"/>
              <a:t>безопас-ности</a:t>
            </a:r>
            <a:r>
              <a:rPr lang="ru-RU" dirty="0" smtClean="0"/>
              <a:t> опасных производственных объектов» от 21.07.97 г., ФЗ-125 «Об обязательном социальном страховании от несчастных случаев на производстве и профессиональных заболеваний»от 24.07.98 г. и другие.</a:t>
            </a:r>
          </a:p>
          <a:p>
            <a:r>
              <a:rPr lang="ru-RU" dirty="0" smtClean="0"/>
              <a:t>Указы Президента РФ;</a:t>
            </a:r>
          </a:p>
          <a:p>
            <a:r>
              <a:rPr lang="ru-RU" dirty="0" smtClean="0"/>
              <a:t>Постановления Правительства РФ;</a:t>
            </a:r>
          </a:p>
          <a:p>
            <a:r>
              <a:rPr lang="ru-RU" dirty="0" smtClean="0"/>
              <a:t>Региональные законы, например, Закон «Об охране труда в Нижегородской области» №9-3 от 03.02.2010г. ;</a:t>
            </a:r>
          </a:p>
          <a:p>
            <a:r>
              <a:rPr lang="ru-RU" dirty="0" smtClean="0"/>
              <a:t>Постановления органов местного самоуправления, локальные нормативные акты (приказы, распоряжения по организации, правила внутреннего распорядка, коллективный договор).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Порядок проведения обязательных предварительных и  периодических медицинских осмотров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  <a:solidFill>
            <a:srgbClr val="FFFFCC"/>
          </a:solidFill>
          <a:ln w="19050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Предварительные медицинские осмотры проводятся при поступлении на работу с целью определения соответствия состояния здоровья работников поручаемой работе.</a:t>
            </a:r>
          </a:p>
          <a:p>
            <a:r>
              <a:rPr lang="ru-RU" sz="2400" dirty="0" smtClean="0"/>
              <a:t>Периодические медицинские осмотры проводятся с целью наблюдения за состоянием здоровья работников и своевременного выявления общих заболеваний, являющихся противопоказаниями для продолжения работы в данных условиях.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Список лиц, которые должны проходить медосмотр приведен в приказе Министерства здравоохранения и социального развития РФ №302н от 12.04.2011г.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Нормативно-правовая основа обеспечения работников СИЗ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4213" y="1916113"/>
            <a:ext cx="7994650" cy="67945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ГОСТ 12</a:t>
            </a:r>
            <a:r>
              <a:rPr lang="en-US" b="1" dirty="0"/>
              <a:t>.4.011-89 </a:t>
            </a:r>
            <a:r>
              <a:rPr lang="ru-RU" b="1" dirty="0"/>
              <a:t>«ССБТ. Средства защиты работающих. Общие требования и классификация»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4213" y="1268413"/>
            <a:ext cx="7991475" cy="4318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Трудовой кодекс РФ: ст. 209, 212, 214, 219, 220, 215, 221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4213" y="4221163"/>
            <a:ext cx="8064500" cy="12954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/>
              <a:t>Межотраслевые правила обеспечения работников специальной одеждой, </a:t>
            </a:r>
          </a:p>
          <a:p>
            <a:r>
              <a:rPr lang="ru-RU" sz="1600" b="1" dirty="0"/>
              <a:t>специальной обувью и другими средствами индивидуальной защиты</a:t>
            </a:r>
            <a:r>
              <a:rPr lang="ru-RU" b="1" dirty="0"/>
              <a:t>. </a:t>
            </a:r>
          </a:p>
          <a:p>
            <a:r>
              <a:rPr lang="ru-RU" sz="1600" b="1" i="1" dirty="0"/>
              <a:t>Утв.приказом </a:t>
            </a:r>
            <a:r>
              <a:rPr lang="ru-RU" sz="1600" b="1" i="1" dirty="0" err="1"/>
              <a:t>Минздравсоцразвития</a:t>
            </a:r>
            <a:r>
              <a:rPr lang="ru-RU" sz="1600" b="1" i="1" dirty="0"/>
              <a:t> России от 1 июня 2009 г. № 290н </a:t>
            </a:r>
          </a:p>
          <a:p>
            <a:r>
              <a:rPr lang="ru-RU" sz="1600" b="1" i="1" dirty="0">
                <a:solidFill>
                  <a:schemeClr val="accent2"/>
                </a:solidFill>
              </a:rPr>
              <a:t>(в ред. приказов </a:t>
            </a:r>
            <a:r>
              <a:rPr lang="ru-RU" sz="1600" b="1" i="1" dirty="0" err="1">
                <a:solidFill>
                  <a:schemeClr val="accent2"/>
                </a:solidFill>
              </a:rPr>
              <a:t>Минздравсоцразвития</a:t>
            </a:r>
            <a:r>
              <a:rPr lang="ru-RU" sz="1600" b="1" i="1" dirty="0">
                <a:solidFill>
                  <a:schemeClr val="accent2"/>
                </a:solidFill>
              </a:rPr>
              <a:t> России от 27 января 2010 г. № 28н,</a:t>
            </a:r>
          </a:p>
          <a:p>
            <a:r>
              <a:rPr lang="ru-RU" sz="1600" b="1" i="1" dirty="0">
                <a:solidFill>
                  <a:schemeClr val="accent2"/>
                </a:solidFill>
              </a:rPr>
              <a:t>Минтруда России от 20.02.2014 № 103н)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4213" y="2781300"/>
            <a:ext cx="8064500" cy="1296988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/>
              <a:t>ТИПОВЫЕ НОРМЫ бесплатной выдачи работникам специальной одежды,</a:t>
            </a:r>
          </a:p>
          <a:p>
            <a:r>
              <a:rPr lang="ru-RU" sz="1600" b="1" dirty="0"/>
              <a:t>специальной обуви и других средств индивидуальной </a:t>
            </a:r>
            <a:r>
              <a:rPr lang="ru-RU" sz="1600" b="1" dirty="0" smtClean="0"/>
              <a:t>защиты работникам сквозных </a:t>
            </a:r>
          </a:p>
          <a:p>
            <a:r>
              <a:rPr lang="ru-RU" sz="1600" b="1" dirty="0" smtClean="0"/>
              <a:t>профессий.</a:t>
            </a:r>
          </a:p>
          <a:p>
            <a:r>
              <a:rPr lang="ru-RU" sz="1600" b="1" dirty="0" smtClean="0"/>
              <a:t> </a:t>
            </a:r>
            <a:r>
              <a:rPr lang="ru-RU" sz="1600" b="1" i="1" dirty="0" smtClean="0">
                <a:solidFill>
                  <a:schemeClr val="accent2"/>
                </a:solidFill>
              </a:rPr>
              <a:t>Утв.приказом Минтруда России от 09.12.2014г. №997н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4213" y="5662613"/>
            <a:ext cx="8064500" cy="935037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/>
              <a:t>Технический регламент Таможенного союза ТР ТС 019/2011 </a:t>
            </a:r>
          </a:p>
          <a:p>
            <a:r>
              <a:rPr lang="ru-RU" sz="1600" b="1" dirty="0"/>
              <a:t>«О безопасности средств индивидуальной защиты»</a:t>
            </a:r>
            <a:r>
              <a:rPr lang="ru-RU" b="1" dirty="0"/>
              <a:t>. </a:t>
            </a:r>
          </a:p>
          <a:p>
            <a:r>
              <a:rPr lang="ru-RU" sz="1600" b="1" i="1" dirty="0">
                <a:solidFill>
                  <a:srgbClr val="000099"/>
                </a:solidFill>
              </a:rPr>
              <a:t>Утв. Решением Комиссии ТС от 9 декабря 2011 г. № 878 (с </a:t>
            </a:r>
            <a:r>
              <a:rPr lang="ru-RU" sz="1600" b="1" i="1" dirty="0" err="1">
                <a:solidFill>
                  <a:srgbClr val="000099"/>
                </a:solidFill>
              </a:rPr>
              <a:t>изм</a:t>
            </a:r>
            <a:r>
              <a:rPr lang="ru-RU" sz="1600" b="1" i="1" dirty="0">
                <a:solidFill>
                  <a:srgbClr val="000099"/>
                </a:solidFill>
              </a:rPr>
              <a:t>. и доп.)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8888" y="692150"/>
            <a:ext cx="7315200" cy="1116013"/>
            <a:chOff x="535" y="240"/>
            <a:chExt cx="4684" cy="62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835" y="404"/>
              <a:ext cx="416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Классы СИЗ в зависимости от их назначения</a:t>
              </a:r>
            </a:p>
            <a:p>
              <a:pPr algn="ctr"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(по ГОСТ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.4.011-89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5" y="240"/>
              <a:ext cx="4684" cy="6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9538" y="4154958"/>
            <a:ext cx="9034462" cy="1938338"/>
            <a:chOff x="40" y="2859"/>
            <a:chExt cx="5691" cy="122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0" y="3309"/>
              <a:ext cx="5691" cy="771"/>
              <a:chOff x="40" y="1776"/>
              <a:chExt cx="5691" cy="771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3845" y="1776"/>
                <a:ext cx="862" cy="771"/>
                <a:chOff x="3884" y="1776"/>
                <a:chExt cx="862" cy="771"/>
              </a:xfrm>
            </p:grpSpPr>
            <p:sp>
              <p:nvSpPr>
                <p:cNvPr id="4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84" y="1803"/>
                  <a:ext cx="862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400" b="1"/>
                    <a:t>ОТ ПАДЕНИЯ</a:t>
                  </a:r>
                </a:p>
                <a:p>
                  <a:pPr algn="ctr"/>
                  <a:r>
                    <a:rPr lang="ru-RU" sz="1400" b="1"/>
                    <a:t>С ВЫСОТЫ</a:t>
                  </a:r>
                </a:p>
                <a:p>
                  <a:pPr algn="ctr"/>
                  <a:r>
                    <a:rPr lang="ru-RU" sz="1400" b="1"/>
                    <a:t>И ДРУГИЕ</a:t>
                  </a:r>
                </a:p>
                <a:p>
                  <a:pPr algn="ctr"/>
                  <a:r>
                    <a:rPr lang="ru-RU" sz="1400" b="1"/>
                    <a:t>ПРЕДОХРАН.</a:t>
                  </a:r>
                </a:p>
                <a:p>
                  <a:pPr algn="ctr"/>
                  <a:r>
                    <a:rPr lang="ru-RU" sz="1400" b="1"/>
                    <a:t>СРЕДСТВА</a:t>
                  </a: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/>
              </p:nvSpPr>
              <p:spPr bwMode="auto">
                <a:xfrm>
                  <a:off x="3916" y="1776"/>
                  <a:ext cx="793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40" y="1776"/>
                <a:ext cx="705" cy="771"/>
                <a:chOff x="96" y="1776"/>
                <a:chExt cx="705" cy="771"/>
              </a:xfrm>
            </p:grpSpPr>
            <p:sp>
              <p:nvSpPr>
                <p:cNvPr id="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6" y="2002"/>
                  <a:ext cx="705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400" b="1"/>
                    <a:t>ОРГАНОВ</a:t>
                  </a:r>
                </a:p>
                <a:p>
                  <a:pPr algn="ctr"/>
                  <a:r>
                    <a:rPr lang="ru-RU" sz="1400" b="1"/>
                    <a:t>ДЫХАНИЯ</a:t>
                  </a:r>
                </a:p>
              </p:txBody>
            </p:sp>
            <p:sp>
              <p:nvSpPr>
                <p:cNvPr id="44" name="Rectangle 12"/>
                <p:cNvSpPr>
                  <a:spLocks noChangeArrowheads="1"/>
                </p:cNvSpPr>
                <p:nvPr/>
              </p:nvSpPr>
              <p:spPr bwMode="auto">
                <a:xfrm>
                  <a:off x="119" y="1776"/>
                  <a:ext cx="680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803" y="1776"/>
                <a:ext cx="349" cy="771"/>
                <a:chOff x="861" y="1776"/>
                <a:chExt cx="349" cy="771"/>
              </a:xfrm>
            </p:grpSpPr>
            <p:sp>
              <p:nvSpPr>
                <p:cNvPr id="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61" y="2064"/>
                  <a:ext cx="3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НОГ</a:t>
                  </a:r>
                </a:p>
              </p:txBody>
            </p:sp>
            <p:sp>
              <p:nvSpPr>
                <p:cNvPr id="42" name="Rectangle 15"/>
                <p:cNvSpPr>
                  <a:spLocks noChangeArrowheads="1"/>
                </p:cNvSpPr>
                <p:nvPr/>
              </p:nvSpPr>
              <p:spPr bwMode="auto">
                <a:xfrm>
                  <a:off x="870" y="1776"/>
                  <a:ext cx="340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16"/>
              <p:cNvGrpSpPr>
                <a:grpSpLocks/>
              </p:cNvGrpSpPr>
              <p:nvPr/>
            </p:nvGrpSpPr>
            <p:grpSpPr bwMode="auto">
              <a:xfrm>
                <a:off x="1221" y="1776"/>
                <a:ext cx="340" cy="771"/>
                <a:chOff x="1244" y="1776"/>
                <a:chExt cx="340" cy="771"/>
              </a:xfrm>
            </p:grpSpPr>
            <p:sp>
              <p:nvSpPr>
                <p:cNvPr id="3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47" y="2064"/>
                  <a:ext cx="3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РУК</a:t>
                  </a:r>
                </a:p>
              </p:txBody>
            </p:sp>
            <p:sp>
              <p:nvSpPr>
                <p:cNvPr id="4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4" y="1776"/>
                  <a:ext cx="340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2796" y="1776"/>
                <a:ext cx="409" cy="771"/>
                <a:chOff x="2817" y="1776"/>
                <a:chExt cx="409" cy="771"/>
              </a:xfrm>
            </p:grpSpPr>
            <p:sp>
              <p:nvSpPr>
                <p:cNvPr id="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17" y="2071"/>
                  <a:ext cx="40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ГЛАЗ</a:t>
                  </a:r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2853" y="1776"/>
                  <a:ext cx="340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1620" y="1776"/>
                <a:ext cx="623" cy="771"/>
                <a:chOff x="1671" y="1776"/>
                <a:chExt cx="623" cy="771"/>
              </a:xfrm>
            </p:grpSpPr>
            <p:sp>
              <p:nvSpPr>
                <p:cNvPr id="3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71" y="2068"/>
                  <a:ext cx="62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ГОЛОВЫ</a:t>
                  </a:r>
                </a:p>
              </p:txBody>
            </p:sp>
            <p:sp>
              <p:nvSpPr>
                <p:cNvPr id="36" name="Rectangle 24"/>
                <p:cNvSpPr>
                  <a:spLocks noChangeArrowheads="1"/>
                </p:cNvSpPr>
                <p:nvPr/>
              </p:nvSpPr>
              <p:spPr bwMode="auto">
                <a:xfrm>
                  <a:off x="1680" y="1776"/>
                  <a:ext cx="612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3229" y="1776"/>
                <a:ext cx="584" cy="771"/>
                <a:chOff x="3264" y="1776"/>
                <a:chExt cx="584" cy="771"/>
              </a:xfrm>
            </p:grpSpPr>
            <p:sp>
              <p:nvSpPr>
                <p:cNvPr id="3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264" y="2009"/>
                  <a:ext cx="584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400" b="1"/>
                    <a:t>ОРГАНА</a:t>
                  </a:r>
                </a:p>
                <a:p>
                  <a:pPr algn="ctr"/>
                  <a:r>
                    <a:rPr lang="ru-RU" sz="1400" b="1"/>
                    <a:t>СЛУХА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6" y="1776"/>
                  <a:ext cx="567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28"/>
              <p:cNvGrpSpPr>
                <a:grpSpLocks/>
              </p:cNvGrpSpPr>
              <p:nvPr/>
            </p:nvGrpSpPr>
            <p:grpSpPr bwMode="auto">
              <a:xfrm>
                <a:off x="2310" y="1776"/>
                <a:ext cx="453" cy="771"/>
                <a:chOff x="2352" y="1776"/>
                <a:chExt cx="453" cy="771"/>
              </a:xfrm>
            </p:grpSpPr>
            <p:sp>
              <p:nvSpPr>
                <p:cNvPr id="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54" y="2071"/>
                  <a:ext cx="43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ЛИЦА</a:t>
                  </a:r>
                </a:p>
              </p:txBody>
            </p:sp>
            <p:sp>
              <p:nvSpPr>
                <p:cNvPr id="32" name="Rectangle 30"/>
                <p:cNvSpPr>
                  <a:spLocks noChangeArrowheads="1"/>
                </p:cNvSpPr>
                <p:nvPr/>
              </p:nvSpPr>
              <p:spPr bwMode="auto">
                <a:xfrm>
                  <a:off x="2352" y="1776"/>
                  <a:ext cx="453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31"/>
              <p:cNvGrpSpPr>
                <a:grpSpLocks/>
              </p:cNvGrpSpPr>
              <p:nvPr/>
            </p:nvGrpSpPr>
            <p:grpSpPr bwMode="auto">
              <a:xfrm>
                <a:off x="4717" y="1776"/>
                <a:ext cx="1014" cy="771"/>
                <a:chOff x="4687" y="1776"/>
                <a:chExt cx="1014" cy="771"/>
              </a:xfrm>
            </p:grpSpPr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87" y="2064"/>
                  <a:ext cx="10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/>
                    <a:t>КОМПЛЕКСНЫЕ</a:t>
                  </a:r>
                </a:p>
              </p:txBody>
            </p:sp>
            <p:sp>
              <p:nvSpPr>
                <p:cNvPr id="30" name="Rectangle 33"/>
                <p:cNvSpPr>
                  <a:spLocks noChangeArrowheads="1"/>
                </p:cNvSpPr>
                <p:nvPr/>
              </p:nvSpPr>
              <p:spPr bwMode="auto">
                <a:xfrm>
                  <a:off x="4710" y="1776"/>
                  <a:ext cx="975" cy="7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402" y="308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978" y="308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1389" y="3078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1923" y="3085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396" y="3084"/>
              <a:ext cx="487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2529" y="3081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991" y="3078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3513" y="3078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5277" y="3078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4272" y="3081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3360" y="2859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6645275" y="2895600"/>
            <a:ext cx="2339975" cy="1079500"/>
            <a:chOff x="4272" y="1481"/>
            <a:chExt cx="1474" cy="680"/>
          </a:xfrm>
        </p:grpSpPr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288" y="1585"/>
              <a:ext cx="144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/>
                <a:t>СРЕДСТВА </a:t>
              </a:r>
            </a:p>
            <a:p>
              <a:pPr algn="ctr"/>
              <a:r>
                <a:rPr lang="ru-RU" sz="1400" b="1"/>
                <a:t>ДЕРМАТОЛОГИЧЕСКИЕ</a:t>
              </a:r>
            </a:p>
            <a:p>
              <a:pPr algn="ctr"/>
              <a:r>
                <a:rPr lang="ru-RU" sz="1400" b="1"/>
                <a:t>ЗАЩИТНЫЕ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272" y="1481"/>
              <a:ext cx="1474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153988" y="2895600"/>
            <a:ext cx="1800225" cy="1079500"/>
            <a:chOff x="48" y="1824"/>
            <a:chExt cx="1134" cy="680"/>
          </a:xfrm>
        </p:grpSpPr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87" y="2002"/>
              <a:ext cx="104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/>
                <a:t>КОСТЮМЫ </a:t>
              </a:r>
            </a:p>
            <a:p>
              <a:pPr algn="ctr"/>
              <a:r>
                <a:rPr lang="ru-RU" sz="1400" b="1"/>
                <a:t>ИЗОЛИРУЮЩИЕ</a:t>
              </a: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8" y="1824"/>
              <a:ext cx="1134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432050" y="3070225"/>
            <a:ext cx="1587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ОДЕЖДА</a:t>
            </a:r>
          </a:p>
          <a:p>
            <a:pPr algn="ctr"/>
            <a:r>
              <a:rPr lang="ru-RU" sz="1400" b="1"/>
              <a:t>СПЕЦИАЛЬНАЯ</a:t>
            </a:r>
          </a:p>
          <a:p>
            <a:pPr algn="ctr"/>
            <a:r>
              <a:rPr lang="ru-RU" sz="1400" b="1"/>
              <a:t>ЗАЩИТНАЯ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2316163" y="2895600"/>
            <a:ext cx="1800225" cy="1079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4483100" y="2895600"/>
            <a:ext cx="1800225" cy="1079500"/>
            <a:chOff x="2878" y="1824"/>
            <a:chExt cx="1134" cy="680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058" y="2002"/>
              <a:ext cx="7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СРЕДСТВА </a:t>
              </a:r>
            </a:p>
            <a:p>
              <a:pPr algn="ctr"/>
              <a:r>
                <a:rPr lang="ru-RU" sz="1400" b="1" dirty="0"/>
                <a:t>ЗАЩИТЫ</a:t>
              </a: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878" y="1824"/>
              <a:ext cx="1134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" name="Freeform 56"/>
          <p:cNvSpPr>
            <a:spLocks/>
          </p:cNvSpPr>
          <p:nvPr/>
        </p:nvSpPr>
        <p:spPr bwMode="auto">
          <a:xfrm>
            <a:off x="976313" y="1857375"/>
            <a:ext cx="2514600" cy="1028700"/>
          </a:xfrm>
          <a:custGeom>
            <a:avLst/>
            <a:gdLst>
              <a:gd name="T0" fmla="*/ 0 w 1584"/>
              <a:gd name="T1" fmla="*/ 2147483647 h 648"/>
              <a:gd name="T2" fmla="*/ 2147483647 w 1584"/>
              <a:gd name="T3" fmla="*/ 0 h 648"/>
              <a:gd name="T4" fmla="*/ 0 60000 65536"/>
              <a:gd name="T5" fmla="*/ 0 60000 65536"/>
              <a:gd name="T6" fmla="*/ 0 w 1584"/>
              <a:gd name="T7" fmla="*/ 0 h 648"/>
              <a:gd name="T8" fmla="*/ 1584 w 1584"/>
              <a:gd name="T9" fmla="*/ 648 h 6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4" h="648">
                <a:moveTo>
                  <a:pt x="0" y="648"/>
                </a:moveTo>
                <a:lnTo>
                  <a:pt x="158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3167063" y="1862138"/>
            <a:ext cx="1042987" cy="1028700"/>
          </a:xfrm>
          <a:custGeom>
            <a:avLst/>
            <a:gdLst>
              <a:gd name="T0" fmla="*/ 0 w 657"/>
              <a:gd name="T1" fmla="*/ 2147483647 h 648"/>
              <a:gd name="T2" fmla="*/ 2147483647 w 657"/>
              <a:gd name="T3" fmla="*/ 0 h 648"/>
              <a:gd name="T4" fmla="*/ 0 60000 65536"/>
              <a:gd name="T5" fmla="*/ 0 60000 65536"/>
              <a:gd name="T6" fmla="*/ 0 w 657"/>
              <a:gd name="T7" fmla="*/ 0 h 648"/>
              <a:gd name="T8" fmla="*/ 657 w 657"/>
              <a:gd name="T9" fmla="*/ 648 h 6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7" h="648">
                <a:moveTo>
                  <a:pt x="0" y="648"/>
                </a:moveTo>
                <a:lnTo>
                  <a:pt x="657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4938713" y="1866900"/>
            <a:ext cx="442912" cy="1033463"/>
          </a:xfrm>
          <a:custGeom>
            <a:avLst/>
            <a:gdLst>
              <a:gd name="T0" fmla="*/ 2147483647 w 279"/>
              <a:gd name="T1" fmla="*/ 2147483647 h 651"/>
              <a:gd name="T2" fmla="*/ 0 w 279"/>
              <a:gd name="T3" fmla="*/ 0 h 651"/>
              <a:gd name="T4" fmla="*/ 0 60000 65536"/>
              <a:gd name="T5" fmla="*/ 0 60000 65536"/>
              <a:gd name="T6" fmla="*/ 0 w 279"/>
              <a:gd name="T7" fmla="*/ 0 h 651"/>
              <a:gd name="T8" fmla="*/ 279 w 279"/>
              <a:gd name="T9" fmla="*/ 651 h 6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9" h="651">
                <a:moveTo>
                  <a:pt x="279" y="65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657850" y="1862138"/>
            <a:ext cx="2114550" cy="1023937"/>
          </a:xfrm>
          <a:custGeom>
            <a:avLst/>
            <a:gdLst>
              <a:gd name="T0" fmla="*/ 2147483647 w 1332"/>
              <a:gd name="T1" fmla="*/ 2147483647 h 645"/>
              <a:gd name="T2" fmla="*/ 0 w 1332"/>
              <a:gd name="T3" fmla="*/ 0 h 645"/>
              <a:gd name="T4" fmla="*/ 0 60000 65536"/>
              <a:gd name="T5" fmla="*/ 0 60000 65536"/>
              <a:gd name="T6" fmla="*/ 0 w 1332"/>
              <a:gd name="T7" fmla="*/ 0 h 645"/>
              <a:gd name="T8" fmla="*/ 1332 w 1332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32" h="645">
                <a:moveTo>
                  <a:pt x="1332" y="645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6" name="Picture 64" descr="i?id=88103430-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868863"/>
            <a:ext cx="5762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5" descr="i?id=5158043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652963"/>
            <a:ext cx="10080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6" descr="i?id=126087662-0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724400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7" descr="i?id=79776253-09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724400"/>
            <a:ext cx="863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8" descr="i?id=172700126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4868863"/>
            <a:ext cx="5794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9" descr="i?id=14091865-12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4797425"/>
            <a:ext cx="1296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0" descr="i?id=34133446-08-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4724400"/>
            <a:ext cx="1152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1" descr="i?id=67650832-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2924175"/>
            <a:ext cx="2089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i?id=125121250-01-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4438" y="2924175"/>
            <a:ext cx="1511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i?id=57623189-16-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8175" y="4724400"/>
            <a:ext cx="6492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i?id=133310064-10-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2924175"/>
            <a:ext cx="1511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 descr="http://im0-tub-ru.yandex.net/i?id=567220254-65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313" y="479901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+mn-lt"/>
                <a:ea typeface="+mn-ea"/>
                <a:cs typeface="+mn-cs"/>
              </a:rPr>
              <a:t>Ст. 215 ТК РФ  </a:t>
            </a:r>
            <a:br>
              <a:rPr lang="ru-RU" sz="2500" b="1" dirty="0">
                <a:latin typeface="+mn-lt"/>
                <a:ea typeface="+mn-ea"/>
                <a:cs typeface="+mn-cs"/>
              </a:rPr>
            </a:br>
            <a:r>
              <a:rPr lang="ru-RU" sz="2500" b="1" dirty="0">
                <a:latin typeface="+mn-lt"/>
                <a:ea typeface="+mn-ea"/>
                <a:cs typeface="+mn-cs"/>
              </a:rPr>
              <a:t>«Соответствие производственных объектов и продукции государственным нормативным требованиям охраны труда»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sz="3600" dirty="0" smtClean="0"/>
              <a:t> 		</a:t>
            </a:r>
            <a:r>
              <a:rPr lang="ru-RU" dirty="0" smtClean="0"/>
              <a:t>Машины, механизмы и другое производственное оборудование, транспортные средства, технологические процессы, материалы и химические вещества, </a:t>
            </a:r>
            <a:r>
              <a:rPr lang="ru-RU" b="1" i="1" dirty="0" smtClean="0">
                <a:solidFill>
                  <a:srgbClr val="A50021"/>
                </a:solidFill>
              </a:rPr>
              <a:t>средства индивидуальной и коллективной защиты работников</a:t>
            </a:r>
            <a:r>
              <a:rPr lang="ru-RU" dirty="0" smtClean="0"/>
              <a:t>,      в том числе иностранного производства, </a:t>
            </a:r>
            <a:r>
              <a:rPr lang="ru-RU" b="1" i="1" dirty="0" smtClean="0">
                <a:solidFill>
                  <a:schemeClr val="accent2"/>
                </a:solidFill>
              </a:rPr>
              <a:t>должны соответствовать государственным нормативным требованиям охраны труда и иметь: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Char char="-"/>
            </a:pPr>
            <a:r>
              <a:rPr lang="ru-RU" sz="3600" b="1" dirty="0" smtClean="0">
                <a:solidFill>
                  <a:srgbClr val="A50021"/>
                </a:solidFill>
              </a:rPr>
              <a:t>декларацию о соответствии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b="1" dirty="0" smtClean="0"/>
              <a:t>     и (или)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ru-RU" b="1" i="1" dirty="0" smtClean="0">
                <a:solidFill>
                  <a:srgbClr val="A50021"/>
                </a:solidFill>
              </a:rPr>
              <a:t> </a:t>
            </a:r>
            <a:r>
              <a:rPr lang="ru-RU" sz="3600" b="1" i="1" dirty="0" smtClean="0">
                <a:solidFill>
                  <a:srgbClr val="A50021"/>
                </a:solidFill>
              </a:rPr>
              <a:t>-  </a:t>
            </a:r>
            <a:r>
              <a:rPr lang="ru-RU" sz="3600" b="1" dirty="0" smtClean="0">
                <a:solidFill>
                  <a:srgbClr val="A50021"/>
                </a:solidFill>
              </a:rPr>
              <a:t>сертификат соответствия</a:t>
            </a:r>
            <a:r>
              <a:rPr lang="ru-RU" sz="36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СертификатТС 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260648"/>
            <a:ext cx="6120085" cy="65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кларация нова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2"/>
            <a:ext cx="6480216" cy="65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Обязанности работодателя по охране труда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84888" y="1628775"/>
            <a:ext cx="2590800" cy="4824413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Ст.212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Трудового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кодекса РФ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395288" y="1557338"/>
            <a:ext cx="4897437" cy="1295598"/>
          </a:xfrm>
          <a:prstGeom prst="rect">
            <a:avLst/>
          </a:prstGeom>
          <a:noFill/>
          <a:ln w="38100" cmpd="dbl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ltGray">
          <a:xfrm>
            <a:off x="395536" y="2996952"/>
            <a:ext cx="4897437" cy="648072"/>
          </a:xfrm>
          <a:prstGeom prst="rect">
            <a:avLst/>
          </a:prstGeom>
          <a:noFill/>
          <a:ln w="38100" cmpd="dbl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395536" y="3789040"/>
            <a:ext cx="4897437" cy="1296144"/>
          </a:xfrm>
          <a:prstGeom prst="rect">
            <a:avLst/>
          </a:prstGeom>
          <a:noFill/>
          <a:ln w="38100" cmpd="dbl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ltGray">
          <a:xfrm>
            <a:off x="395536" y="5229200"/>
            <a:ext cx="4897437" cy="1224136"/>
          </a:xfrm>
          <a:prstGeom prst="rect">
            <a:avLst/>
          </a:prstGeom>
          <a:noFill/>
          <a:ln w="38100" cmpd="dbl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ltGray">
          <a:xfrm>
            <a:off x="6084888" y="1557338"/>
            <a:ext cx="2592387" cy="4895850"/>
          </a:xfrm>
          <a:prstGeom prst="rect">
            <a:avLst/>
          </a:prstGeom>
          <a:noFill/>
          <a:ln w="57150" cap="rnd" cmpd="thickThin">
            <a:solidFill>
              <a:srgbClr val="66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292080" y="2276872"/>
            <a:ext cx="7921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292080" y="3356992"/>
            <a:ext cx="7921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292080" y="4437112"/>
            <a:ext cx="7921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292080" y="5877272"/>
            <a:ext cx="7921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7545" y="1628775"/>
            <a:ext cx="4608512" cy="4896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Создать службу охраны труда (ст. 217 ТК РФ)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реализации процедур по охране труда: СОУТ, медосмотр, обучение по ОТ, обеспечение СИЗ, производственный контроль, расследование Н/сл. И др. Приказ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Минздравсоцразвития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России 08.02.2000г. №14.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b="1" dirty="0" smtClean="0"/>
              <a:t>Административно-хозяйственные отделы для выполнения мероприятий (соглашения) по охране труда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b="1" dirty="0" smtClean="0"/>
              <a:t>Комитет по охране труда (ст. 218 ТК РФ) и приказ Минтруда России от 24.06.2014г.№412н. Для содействия службе охраны труда, информированию работников об условиях труда, разработке и проверке мероприятий по охране труда.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b="1" dirty="0" smtClean="0"/>
              <a:t>Уполномоченные по охране труда (ст.370 ТК РФ), постановление Минтруда России от 08.04.1994г №30 и постановление ФНПР от 26.09.2007г. № 4-6 для контроля по охране труда и планирования мероприятий  по улучшению условий труда.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Документы по охране труда в структурном подразделении НГТУ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rgbClr val="F5FED2"/>
          </a:solidFill>
          <a:ln w="19050"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lvl="0"/>
            <a:endParaRPr lang="ru-RU" dirty="0" smtClean="0"/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Положение о СУОТ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>
                <a:solidFill>
                  <a:srgbClr val="FF0000"/>
                </a:solidFill>
              </a:rPr>
              <a:t>Должностные обязанности сотрудников в подразделении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Копии приказов и распоряжений по вопросам охраны труда и пожарной безопасности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Перечень инструкций по охране труда в подразделении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>
                <a:solidFill>
                  <a:srgbClr val="FF0000"/>
                </a:solidFill>
              </a:rPr>
              <a:t>Инструкции по охране труда по профессиям и видам работ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>
                <a:solidFill>
                  <a:srgbClr val="FF0000"/>
                </a:solidFill>
              </a:rPr>
              <a:t>Контрольные листы инструктажа студентов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>
                <a:solidFill>
                  <a:srgbClr val="FF0000"/>
                </a:solidFill>
              </a:rPr>
              <a:t>Журнал инструктажа сотрудников на рабочем месте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>
                <a:solidFill>
                  <a:srgbClr val="FF0000"/>
                </a:solidFill>
              </a:rPr>
              <a:t>Журнал инструктажа по пожарной безопасности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Журнал административно-производственного контроля по охране труда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Удостоверения на право работы с электроустановками, сосудами под давлением, подъемными сооружениями и по охране труда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 Карточки учета выдачи средств индивидуальной защиты</a:t>
            </a:r>
          </a:p>
          <a:p>
            <a:pPr lvl="0">
              <a:lnSpc>
                <a:spcPct val="140000"/>
              </a:lnSpc>
            </a:pPr>
            <a:r>
              <a:rPr lang="ru-RU" sz="4900" dirty="0" smtClean="0"/>
              <a:t> Наличие и укомплектованность медицинской аптечки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Государственные нормативные требования охраны труда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700" dirty="0" smtClean="0"/>
              <a:t>Нарушение требований охраны труда, под которыми понимаются </a:t>
            </a:r>
            <a:r>
              <a:rPr lang="ru-RU" sz="2700" b="1" dirty="0" smtClean="0"/>
              <a:t>государственные нормативные требования охраны труда</a:t>
            </a:r>
            <a:r>
              <a:rPr lang="ru-RU" sz="2700" dirty="0" smtClean="0"/>
              <a:t>, согласно УК РФ ст. 143, влечет за собой уголовную ответственность.</a:t>
            </a:r>
          </a:p>
          <a:p>
            <a:pPr>
              <a:spcAft>
                <a:spcPts val="1200"/>
              </a:spcAft>
              <a:buNone/>
            </a:pPr>
            <a:r>
              <a:rPr lang="ru-RU" sz="2700" dirty="0" smtClean="0"/>
              <a:t>		К НПА, содержащим </a:t>
            </a:r>
            <a:r>
              <a:rPr lang="ru-RU" sz="2700" b="1" dirty="0" smtClean="0"/>
              <a:t>государственные нормативные требования охраны труда</a:t>
            </a:r>
            <a:r>
              <a:rPr lang="ru-RU" sz="2700" dirty="0" smtClean="0"/>
              <a:t>, относятся</a:t>
            </a:r>
            <a:br>
              <a:rPr lang="ru-RU" sz="2700" dirty="0" smtClean="0"/>
            </a:br>
            <a:r>
              <a:rPr lang="ru-RU" sz="2700" dirty="0" smtClean="0"/>
              <a:t>(Постановление Правительства РФ от 27 декабря 2010 г. № 1160 (ред. от 30 июля 2014 года):</a:t>
            </a:r>
            <a:br>
              <a:rPr lang="ru-RU" sz="2700" dirty="0" smtClean="0"/>
            </a:br>
            <a:r>
              <a:rPr lang="ru-RU" sz="2700" dirty="0" smtClean="0"/>
              <a:t>• стандарты безопасности труда;</a:t>
            </a:r>
            <a:br>
              <a:rPr lang="ru-RU" sz="2700" dirty="0" smtClean="0"/>
            </a:br>
            <a:r>
              <a:rPr lang="ru-RU" sz="2700" dirty="0" smtClean="0"/>
              <a:t>• правила и типовые инструкции по охране труда;</a:t>
            </a:r>
            <a:br>
              <a:rPr lang="ru-RU" sz="2700" dirty="0" smtClean="0"/>
            </a:br>
            <a:r>
              <a:rPr lang="ru-RU" sz="2700" dirty="0" smtClean="0"/>
              <a:t>• государственные санитарно-эпидемиологические правила и нормативы.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  Постановление Пленума Верховного суда от 29.11.2018 № 41 «О</a:t>
            </a:r>
            <a:br>
              <a:rPr lang="ru-RU" b="1" dirty="0" smtClean="0"/>
            </a:br>
            <a:r>
              <a:rPr lang="ru-RU" b="1" dirty="0" smtClean="0"/>
              <a:t>судебной практике по уголовным делам о нарушениях требований охраны труда, правил безопасности при ведении строительных или иных работ либо требований промышленной безопасности опасных производственных объектов»</a:t>
            </a:r>
            <a:br>
              <a:rPr lang="ru-RU" b="1" dirty="0" smtClean="0"/>
            </a:br>
            <a:r>
              <a:rPr lang="ru-RU" dirty="0" smtClean="0"/>
              <a:t>Суды могут привлекать к уголовной ответственности за нарушение требований охраны труда:</a:t>
            </a:r>
            <a:br>
              <a:rPr lang="ru-RU" dirty="0" smtClean="0"/>
            </a:br>
            <a:r>
              <a:rPr lang="ru-RU" dirty="0" smtClean="0"/>
              <a:t>• руководителя организации,</a:t>
            </a:r>
            <a:br>
              <a:rPr lang="ru-RU" dirty="0" smtClean="0"/>
            </a:br>
            <a:r>
              <a:rPr lang="ru-RU" dirty="0" smtClean="0"/>
              <a:t>• его заместителя,</a:t>
            </a:r>
            <a:br>
              <a:rPr lang="ru-RU" dirty="0" smtClean="0"/>
            </a:br>
            <a:r>
              <a:rPr lang="ru-RU" dirty="0" smtClean="0"/>
              <a:t>• главного специалиста,</a:t>
            </a:r>
            <a:br>
              <a:rPr lang="ru-RU" dirty="0" smtClean="0"/>
            </a:br>
            <a:r>
              <a:rPr lang="ru-RU" dirty="0" smtClean="0"/>
              <a:t>• руководителя структурного подразделения организаций,</a:t>
            </a:r>
            <a:br>
              <a:rPr lang="ru-RU" dirty="0" smtClean="0"/>
            </a:br>
            <a:r>
              <a:rPr lang="ru-RU" dirty="0" smtClean="0"/>
              <a:t>• специалиста службы охраны труда</a:t>
            </a:r>
            <a:br>
              <a:rPr lang="ru-RU" dirty="0" smtClean="0"/>
            </a:br>
            <a:r>
              <a:rPr lang="ru-RU" dirty="0" smtClean="0"/>
              <a:t>• и иных лиц, на которых возложены обязанности по обеспечению соблюдения требований охраны труда (в том числе в силу их служебного положения или по специальному распоряжению).</a:t>
            </a:r>
            <a:br>
              <a:rPr lang="ru-RU" dirty="0" smtClean="0"/>
            </a:br>
            <a:r>
              <a:rPr lang="ru-RU" dirty="0" smtClean="0"/>
              <a:t>Ответственность по ст. 143 УК РФ также могут нести представители</a:t>
            </a:r>
            <a:br>
              <a:rPr lang="ru-RU" dirty="0" smtClean="0"/>
            </a:br>
            <a:r>
              <a:rPr lang="ru-RU" dirty="0" smtClean="0"/>
              <a:t>организации, оказывающей услуги в области охраны труда, или</a:t>
            </a:r>
            <a:br>
              <a:rPr lang="ru-RU" dirty="0" smtClean="0"/>
            </a:br>
            <a:r>
              <a:rPr lang="ru-RU" dirty="0" smtClean="0"/>
              <a:t>соответствующие специалисты, привлекаемые работодателем по гражданско-правовому договору.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Оправдательный приговор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/>
          <a:lstStyle/>
          <a:p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	Если </a:t>
            </a:r>
            <a:r>
              <a:rPr lang="ru-RU" sz="3000" dirty="0" smtClean="0"/>
              <a:t>будет установлено, что несчастный случай на производстве произошел только вследствие небрежного поведения самого пострадавшего, суд должен, при наличии к тому оснований, решить вопрос о вынесении оправдательного приговора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1736</TotalTime>
  <Words>3583</Words>
  <Application>Microsoft Office PowerPoint</Application>
  <PresentationFormat>Экран (4:3)</PresentationFormat>
  <Paragraphs>549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         Нижегородский государственный технический университет  им. Р.Е. Алексеева</vt:lpstr>
      <vt:lpstr>Слайд 2</vt:lpstr>
      <vt:lpstr>Слайд 3</vt:lpstr>
      <vt:lpstr>Охрана труда</vt:lpstr>
      <vt:lpstr>Программа обучения включает:</vt:lpstr>
      <vt:lpstr>Законодательные акты по охране труда </vt:lpstr>
      <vt:lpstr> Государственные нормативные требования охраны труда </vt:lpstr>
      <vt:lpstr>Уголовная ответственность</vt:lpstr>
      <vt:lpstr>Оправдательный приговор</vt:lpstr>
      <vt:lpstr> Трудовой договор </vt:lpstr>
      <vt:lpstr>Срок трудового договора</vt:lpstr>
      <vt:lpstr>Обязательные условия трудового договора</vt:lpstr>
      <vt:lpstr>Расторжение трудового договора:</vt:lpstr>
      <vt:lpstr>Новый ТК РФ (проект)</vt:lpstr>
      <vt:lpstr>Слайд 15</vt:lpstr>
      <vt:lpstr>Правила внутреннего трудового распорядка</vt:lpstr>
      <vt:lpstr>Режим труда</vt:lpstr>
      <vt:lpstr>Отдых</vt:lpstr>
      <vt:lpstr>Регулирование труда женщин</vt:lpstr>
      <vt:lpstr>Снятие ограничений для женщин</vt:lpstr>
      <vt:lpstr>Для беременных женщин </vt:lpstr>
      <vt:lpstr>Регулирование труда подростков</vt:lpstr>
      <vt:lpstr>Предельные нормы тяжестей для подростков</vt:lpstr>
      <vt:lpstr>Основные направления государственной политики по охране труда</vt:lpstr>
      <vt:lpstr>Слайд 25</vt:lpstr>
      <vt:lpstr>Нормативные правовые акты по охране труда</vt:lpstr>
      <vt:lpstr>Система государственного управления  по охране труда</vt:lpstr>
      <vt:lpstr>Новые нормативные правовые акты</vt:lpstr>
      <vt:lpstr>Система управления охраной труда в Нижегородской области</vt:lpstr>
      <vt:lpstr>Государственный надзор и контроль </vt:lpstr>
      <vt:lpstr>Государственная инспекция труда</vt:lpstr>
      <vt:lpstr>Проверочные листы</vt:lpstr>
      <vt:lpstr>Общественный контроль по охране труда</vt:lpstr>
      <vt:lpstr>Слайд 34</vt:lpstr>
      <vt:lpstr>  Страхование от несчастных случаев  на  производстве   </vt:lpstr>
      <vt:lpstr>  Расследование несчастных   случаев  на производстве  </vt:lpstr>
      <vt:lpstr>Компенсации по результатам СОУТ</vt:lpstr>
      <vt:lpstr>Нормативные правовые документы</vt:lpstr>
      <vt:lpstr>Управление охраной труда </vt:lpstr>
      <vt:lpstr>Стандарты по управлению безопасностью</vt:lpstr>
      <vt:lpstr> Модель системы управления охраной труда  </vt:lpstr>
      <vt:lpstr>Слайд 42</vt:lpstr>
      <vt:lpstr>Планирование</vt:lpstr>
      <vt:lpstr> Планирование мероприятий  по охране труда </vt:lpstr>
      <vt:lpstr>Перечень мероприятий по охране труда</vt:lpstr>
      <vt:lpstr>Внедрение и обеспечение функционирования СУОТ</vt:lpstr>
      <vt:lpstr>Координация и контроль</vt:lpstr>
      <vt:lpstr>Виды контроля по охране труда</vt:lpstr>
      <vt:lpstr>  Административно-производственный контроль             </vt:lpstr>
      <vt:lpstr>СУОТ НГТУ утверждена приказом ректора от 26.05.2017 №189</vt:lpstr>
      <vt:lpstr>Политика по охране труда НГТУ</vt:lpstr>
      <vt:lpstr>Соглашение по охране труда НГТУ</vt:lpstr>
      <vt:lpstr>Продолжение соглашения по охране труда НГТУ</vt:lpstr>
      <vt:lpstr>Процедуры по достижению целей  охраны труда</vt:lpstr>
      <vt:lpstr>Обучение по охране труда</vt:lpstr>
      <vt:lpstr>Порядок обучения по ОТ (проект)</vt:lpstr>
      <vt:lpstr>Специальное обучение работников  рабочих профессий</vt:lpstr>
      <vt:lpstr>  Инструктаж по охране труда   </vt:lpstr>
      <vt:lpstr>  Разработка инструкций по охране труда   </vt:lpstr>
      <vt:lpstr>  Порядок проведения обязательных предварительных и  периодических медицинских осмотров</vt:lpstr>
      <vt:lpstr>Нормативно-правовая основа обеспечения работников СИЗ</vt:lpstr>
      <vt:lpstr>Слайд 62</vt:lpstr>
      <vt:lpstr>Ст. 215 ТК РФ   «Соответствие производственных объектов и продукции государственным нормативным требованиям охраны труда»</vt:lpstr>
      <vt:lpstr>Слайд 64</vt:lpstr>
      <vt:lpstr>Слайд 65</vt:lpstr>
      <vt:lpstr>Обязанности работодателя по охране труда</vt:lpstr>
      <vt:lpstr>Документы по охране труда в структурном подразделении НГТУ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безопасностью труда</dc:title>
  <dc:creator>user</dc:creator>
  <cp:lastModifiedBy>Larisa</cp:lastModifiedBy>
  <cp:revision>248</cp:revision>
  <dcterms:created xsi:type="dcterms:W3CDTF">2015-01-11T14:22:26Z</dcterms:created>
  <dcterms:modified xsi:type="dcterms:W3CDTF">2019-10-06T12:15:53Z</dcterms:modified>
</cp:coreProperties>
</file>