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98" autoAdjust="0"/>
  </p:normalViewPr>
  <p:slideViewPr>
    <p:cSldViewPr>
      <p:cViewPr varScale="1">
        <p:scale>
          <a:sx n="83" d="100"/>
          <a:sy n="83" d="100"/>
        </p:scale>
        <p:origin x="1454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9EB2EA-3F7C-467F-8FD2-28D90E80F1EF}" type="datetimeFigureOut">
              <a:rPr lang="ru-RU" smtClean="0"/>
              <a:pPr/>
              <a:t>05.10.2018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4E9BBA-28E3-409E-AF03-B285A3EACBA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82344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59EA8-90F2-4C56-A740-71FBF87D0F0F}" type="datetimeFigureOut">
              <a:rPr lang="ru-RU" smtClean="0"/>
              <a:pPr/>
              <a:t>05.10.2018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40828-EA50-42BD-A53B-FCAAEB373C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59EA8-90F2-4C56-A740-71FBF87D0F0F}" type="datetimeFigureOut">
              <a:rPr lang="ru-RU" smtClean="0"/>
              <a:pPr/>
              <a:t>05.10.2018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40828-EA50-42BD-A53B-FCAAEB373C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59EA8-90F2-4C56-A740-71FBF87D0F0F}" type="datetimeFigureOut">
              <a:rPr lang="ru-RU" smtClean="0"/>
              <a:pPr/>
              <a:t>05.10.2018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40828-EA50-42BD-A53B-FCAAEB373C3C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59EA8-90F2-4C56-A740-71FBF87D0F0F}" type="datetimeFigureOut">
              <a:rPr lang="ru-RU" smtClean="0"/>
              <a:pPr/>
              <a:t>05.10.2018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40828-EA50-42BD-A53B-FCAAEB373C3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59EA8-90F2-4C56-A740-71FBF87D0F0F}" type="datetimeFigureOut">
              <a:rPr lang="ru-RU" smtClean="0"/>
              <a:pPr/>
              <a:t>05.10.2018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40828-EA50-42BD-A53B-FCAAEB373C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59EA8-90F2-4C56-A740-71FBF87D0F0F}" type="datetimeFigureOut">
              <a:rPr lang="ru-RU" smtClean="0"/>
              <a:pPr/>
              <a:t>05.10.2018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40828-EA50-42BD-A53B-FCAAEB373C3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59EA8-90F2-4C56-A740-71FBF87D0F0F}" type="datetimeFigureOut">
              <a:rPr lang="ru-RU" smtClean="0"/>
              <a:pPr/>
              <a:t>05.10.2018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40828-EA50-42BD-A53B-FCAAEB373C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59EA8-90F2-4C56-A740-71FBF87D0F0F}" type="datetimeFigureOut">
              <a:rPr lang="ru-RU" smtClean="0"/>
              <a:pPr/>
              <a:t>05.10.2018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40828-EA50-42BD-A53B-FCAAEB373C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59EA8-90F2-4C56-A740-71FBF87D0F0F}" type="datetimeFigureOut">
              <a:rPr lang="ru-RU" smtClean="0"/>
              <a:pPr/>
              <a:t>05.10.2018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40828-EA50-42BD-A53B-FCAAEB373C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59EA8-90F2-4C56-A740-71FBF87D0F0F}" type="datetimeFigureOut">
              <a:rPr lang="ru-RU" smtClean="0"/>
              <a:pPr/>
              <a:t>05.10.2018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40828-EA50-42BD-A53B-FCAAEB373C3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59EA8-90F2-4C56-A740-71FBF87D0F0F}" type="datetimeFigureOut">
              <a:rPr lang="ru-RU" smtClean="0"/>
              <a:pPr/>
              <a:t>05.10.2018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40828-EA50-42BD-A53B-FCAAEB373C3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34D59EA8-90F2-4C56-A740-71FBF87D0F0F}" type="datetimeFigureOut">
              <a:rPr lang="ru-RU" smtClean="0"/>
              <a:pPr/>
              <a:t>05.10.2018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7F40828-EA50-42BD-A53B-FCAAEB373C3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privolzhskiy-filial-pao-p.timepad.ru/event/820719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63718" y="3556001"/>
            <a:ext cx="7868722" cy="147320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</a:rPr>
              <a:t>Образовательный проект Промсвязьбанка</a:t>
            </a:r>
          </a:p>
          <a:p>
            <a:r>
              <a:rPr lang="ru-RU" sz="2800" b="1" dirty="0" smtClean="0">
                <a:solidFill>
                  <a:srgbClr val="002060"/>
                </a:solidFill>
              </a:rPr>
              <a:t>201</a:t>
            </a:r>
            <a:r>
              <a:rPr lang="en-US" sz="2800" b="1" dirty="0" smtClean="0">
                <a:solidFill>
                  <a:srgbClr val="002060"/>
                </a:solidFill>
              </a:rPr>
              <a:t>8</a:t>
            </a:r>
            <a:r>
              <a:rPr lang="ru-RU" sz="2800" b="1" dirty="0" smtClean="0">
                <a:solidFill>
                  <a:srgbClr val="002060"/>
                </a:solidFill>
              </a:rPr>
              <a:t>-201</a:t>
            </a:r>
            <a:r>
              <a:rPr lang="en-US" sz="2800" b="1" dirty="0" smtClean="0">
                <a:solidFill>
                  <a:srgbClr val="002060"/>
                </a:solidFill>
              </a:rPr>
              <a:t>9</a:t>
            </a:r>
            <a:r>
              <a:rPr lang="ru-RU" sz="2800" b="1" dirty="0" smtClean="0">
                <a:solidFill>
                  <a:srgbClr val="002060"/>
                </a:solidFill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</a:rPr>
              <a:t>г.г</a:t>
            </a:r>
            <a:r>
              <a:rPr lang="ru-RU" sz="2800" b="1" dirty="0" smtClean="0">
                <a:solidFill>
                  <a:srgbClr val="002060"/>
                </a:solidFill>
              </a:rPr>
              <a:t>.</a:t>
            </a:r>
            <a:endParaRPr lang="ru-RU" sz="2800" b="1" dirty="0">
              <a:solidFill>
                <a:srgbClr val="002060"/>
              </a:solidFill>
            </a:endParaRPr>
          </a:p>
        </p:txBody>
      </p:sp>
      <p:pic>
        <p:nvPicPr>
          <p:cNvPr id="1026" name="Picture 2" descr="C:\Users\vasinata\Desktop\Макеты\Логотип\400_larg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718" y="620688"/>
            <a:ext cx="4564099" cy="10815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945768" y="2468548"/>
            <a:ext cx="315984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Я-банкир!</a:t>
            </a:r>
            <a:endParaRPr lang="ru-RU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13002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з</a:t>
            </a:r>
            <a:r>
              <a:rPr lang="ru-RU" dirty="0" smtClean="0"/>
              <a:t>накомство с банковской сферой</a:t>
            </a:r>
          </a:p>
          <a:p>
            <a:r>
              <a:rPr lang="ru-RU" dirty="0" smtClean="0"/>
              <a:t>развитие </a:t>
            </a:r>
            <a:r>
              <a:rPr lang="ru-RU" dirty="0"/>
              <a:t>у студентов знаний, необходимых для работы в банковской </a:t>
            </a:r>
            <a:r>
              <a:rPr lang="ru-RU" dirty="0" smtClean="0"/>
              <a:t>сфере</a:t>
            </a:r>
            <a:endParaRPr lang="en-US" dirty="0" smtClean="0"/>
          </a:p>
          <a:p>
            <a:r>
              <a:rPr lang="ru-RU" dirty="0" smtClean="0"/>
              <a:t>Возможность трудоустройства выпускников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Цели проекта:</a:t>
            </a:r>
            <a:endParaRPr lang="ru-RU" dirty="0"/>
          </a:p>
        </p:txBody>
      </p:sp>
      <p:pic>
        <p:nvPicPr>
          <p:cNvPr id="4" name="Picture 2" descr="C:\Users\vasinata\Desktop\Макеты\Логотип\400_larg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5132620"/>
            <a:ext cx="4060043" cy="9620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6620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Сроки обучения: Октябрь 2018г.-март  2019 г.г.</a:t>
            </a:r>
          </a:p>
          <a:p>
            <a:r>
              <a:rPr lang="ru-RU" dirty="0" smtClean="0"/>
              <a:t>Обучение проводится один раз в неделю на территории банка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Сроки обучения</a:t>
            </a:r>
            <a:endParaRPr lang="ru-RU" dirty="0"/>
          </a:p>
        </p:txBody>
      </p:sp>
      <p:pic>
        <p:nvPicPr>
          <p:cNvPr id="4" name="Picture 2" descr="C:\Users\vasinata\Desktop\Макеты\Логотип\400_larg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5132620"/>
            <a:ext cx="4060043" cy="9620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72269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Ведущие сотрудники банка</a:t>
            </a:r>
          </a:p>
          <a:p>
            <a:r>
              <a:rPr lang="ru-RU" dirty="0" smtClean="0"/>
              <a:t>Руководители подразделений</a:t>
            </a:r>
          </a:p>
          <a:p>
            <a:r>
              <a:rPr lang="ru-RU" dirty="0" smtClean="0"/>
              <a:t>Бизнес-тренер Промсвязьбанка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Кто преподаватели?</a:t>
            </a:r>
            <a:endParaRPr lang="ru-RU" dirty="0"/>
          </a:p>
        </p:txBody>
      </p:sp>
      <p:pic>
        <p:nvPicPr>
          <p:cNvPr id="4" name="Picture 2" descr="C:\Users\vasinata\Desktop\Макеты\Логотип\400_larg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5132620"/>
            <a:ext cx="4060043" cy="9620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85354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Деловые игры</a:t>
            </a:r>
          </a:p>
          <a:p>
            <a:r>
              <a:rPr lang="ru-RU" dirty="0" smtClean="0"/>
              <a:t>Мастер-классы</a:t>
            </a:r>
          </a:p>
          <a:p>
            <a:r>
              <a:rPr lang="ru-RU" dirty="0" smtClean="0"/>
              <a:t>Лекции</a:t>
            </a:r>
          </a:p>
          <a:p>
            <a:r>
              <a:rPr lang="ru-RU" dirty="0" smtClean="0"/>
              <a:t>Интеллектуальные игры</a:t>
            </a:r>
          </a:p>
          <a:p>
            <a:r>
              <a:rPr lang="ru-RU" dirty="0" err="1" smtClean="0"/>
              <a:t>Психогимнастика</a:t>
            </a:r>
            <a:endParaRPr lang="ru-RU" dirty="0" smtClean="0"/>
          </a:p>
          <a:p>
            <a:r>
              <a:rPr lang="ru-RU" dirty="0" smtClean="0"/>
              <a:t>Кейсы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Формат обучения:</a:t>
            </a:r>
            <a:endParaRPr lang="ru-RU" dirty="0"/>
          </a:p>
        </p:txBody>
      </p:sp>
      <p:pic>
        <p:nvPicPr>
          <p:cNvPr id="4" name="Picture 2" descr="C:\Users\vasinata\Desktop\Макеты\Логотип\400_larg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5132620"/>
            <a:ext cx="4060043" cy="9620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70486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Содержание обучения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Развитие навыков для дальнейшей реализации себя в трудовой деятельности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Изучение специфики работы отдельных блоков и  подразделений, направлений , линейки продуктов,  услуг Банка</a:t>
            </a:r>
            <a:endParaRPr lang="ru-RU" dirty="0"/>
          </a:p>
        </p:txBody>
      </p:sp>
      <p:pic>
        <p:nvPicPr>
          <p:cNvPr id="5" name="Picture 2" descr="C:\Users\vasinata\Desktop\Макеты\Логотип\400_larg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5132620"/>
            <a:ext cx="4060043" cy="9620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89775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Сертификат Участника проекта «Я-банкир!»</a:t>
            </a:r>
          </a:p>
          <a:p>
            <a:r>
              <a:rPr lang="ru-RU" dirty="0" smtClean="0"/>
              <a:t>Трудоустройство лучших выпускников проекта в банк/Зачисление в кадровый резерв Промсвязьбанка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получат студенты?</a:t>
            </a:r>
            <a:endParaRPr lang="ru-RU" dirty="0"/>
          </a:p>
        </p:txBody>
      </p:sp>
      <p:pic>
        <p:nvPicPr>
          <p:cNvPr id="4" name="Picture 2" descr="C:\Users\vasinata\Desktop\Макеты\Логотип\400_larg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5132620"/>
            <a:ext cx="4060043" cy="9620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2698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700808"/>
            <a:ext cx="7408333" cy="4425355"/>
          </a:xfrm>
        </p:spPr>
        <p:txBody>
          <a:bodyPr>
            <a:normAutofit fontScale="77500" lnSpcReduction="20000"/>
          </a:bodyPr>
          <a:lstStyle/>
          <a:p>
            <a:r>
              <a:rPr lang="ru-RU" sz="2000" dirty="0" smtClean="0"/>
              <a:t>Знакомство участников. Знакомство с Банком</a:t>
            </a:r>
          </a:p>
          <a:p>
            <a:r>
              <a:rPr lang="ru-RU" sz="2000" dirty="0" smtClean="0"/>
              <a:t>Роль коммуникации в жизни и работе.</a:t>
            </a:r>
          </a:p>
          <a:p>
            <a:r>
              <a:rPr lang="ru-RU" sz="2000" dirty="0" smtClean="0"/>
              <a:t>Установление контакта, как один из важных этапов.</a:t>
            </a:r>
          </a:p>
          <a:p>
            <a:r>
              <a:rPr lang="ru-RU" sz="2000" dirty="0" smtClean="0"/>
              <a:t>Правильные вопросы . Активное слушание.</a:t>
            </a:r>
          </a:p>
          <a:p>
            <a:r>
              <a:rPr lang="ru-RU" sz="2000" dirty="0" smtClean="0"/>
              <a:t>Правила Аргументации</a:t>
            </a:r>
          </a:p>
          <a:p>
            <a:r>
              <a:rPr lang="ru-RU" sz="2000" dirty="0" smtClean="0"/>
              <a:t>Навыки проведения презентации. Успешное собеседование.</a:t>
            </a:r>
          </a:p>
          <a:p>
            <a:r>
              <a:rPr lang="ru-RU" sz="2000" dirty="0" smtClean="0"/>
              <a:t>Нормативные документы банка, основные федеральные законы о банках и банковской деятельности.</a:t>
            </a:r>
          </a:p>
          <a:p>
            <a:r>
              <a:rPr lang="ru-RU" sz="2000" dirty="0" smtClean="0"/>
              <a:t>Сегментирование клиентов в банке. Портрет и потребности клиента. Документооборот .</a:t>
            </a:r>
          </a:p>
          <a:p>
            <a:r>
              <a:rPr lang="ru-RU" sz="2000" dirty="0" smtClean="0"/>
              <a:t>Продукты банка для  юридических лиц: РКО, кредитование, интернет-</a:t>
            </a:r>
            <a:r>
              <a:rPr lang="ru-RU" sz="2000" dirty="0" err="1" smtClean="0"/>
              <a:t>банк,</a:t>
            </a:r>
            <a:r>
              <a:rPr lang="ru-RU" sz="2100" dirty="0" err="1" smtClean="0"/>
              <a:t>корп</a:t>
            </a:r>
            <a:r>
              <a:rPr lang="ru-RU" sz="2100" dirty="0" smtClean="0"/>
              <a:t>. карта, зарплатный проект, </a:t>
            </a:r>
            <a:r>
              <a:rPr lang="ru-RU" sz="2100" dirty="0" err="1" smtClean="0"/>
              <a:t>эквайринг</a:t>
            </a:r>
            <a:r>
              <a:rPr lang="ru-RU" sz="2100" dirty="0" smtClean="0"/>
              <a:t>.</a:t>
            </a:r>
          </a:p>
          <a:p>
            <a:pPr lvl="0"/>
            <a:r>
              <a:rPr lang="ru-RU" sz="2100" dirty="0" smtClean="0"/>
              <a:t>Банковские услуги для корпоративных клиентов: РКО, карточные решения, </a:t>
            </a:r>
            <a:r>
              <a:rPr lang="ru-RU" sz="2100" dirty="0" err="1" smtClean="0"/>
              <a:t>эквайринг</a:t>
            </a:r>
            <a:r>
              <a:rPr lang="ru-RU" sz="2100" dirty="0" smtClean="0"/>
              <a:t>, каналы передачи данных, специализированные решения для централизованного казначейства, решения по управлению ликвидностью и рисками, клиентский сервис и поддержка.</a:t>
            </a:r>
          </a:p>
          <a:p>
            <a:pPr lvl="0"/>
            <a:r>
              <a:rPr lang="ru-RU" sz="2100" dirty="0" err="1" smtClean="0"/>
              <a:t>Бизнес-направления</a:t>
            </a:r>
            <a:r>
              <a:rPr lang="ru-RU" sz="2100" dirty="0" smtClean="0"/>
              <a:t> розничного бизнеса в ПСБ. Продуктовая линейка для  физических  лиц: кредитование, </a:t>
            </a:r>
            <a:r>
              <a:rPr lang="ru-RU" sz="2100" dirty="0" err="1" smtClean="0"/>
              <a:t>баннковские</a:t>
            </a:r>
            <a:r>
              <a:rPr lang="ru-RU" sz="2100" dirty="0" smtClean="0"/>
              <a:t> карты, </a:t>
            </a:r>
            <a:r>
              <a:rPr lang="ru-RU" sz="2100" dirty="0" err="1" smtClean="0"/>
              <a:t>зарплатный</a:t>
            </a:r>
            <a:r>
              <a:rPr lang="ru-RU" sz="2100" dirty="0" smtClean="0"/>
              <a:t> проект, </a:t>
            </a:r>
            <a:r>
              <a:rPr lang="ru-RU" sz="2100" dirty="0" err="1" smtClean="0"/>
              <a:t>ипотека,страхование</a:t>
            </a:r>
            <a:r>
              <a:rPr lang="ru-RU" sz="2100" dirty="0" smtClean="0"/>
              <a:t>.</a:t>
            </a:r>
          </a:p>
          <a:p>
            <a:endParaRPr lang="ru-RU" sz="2000" dirty="0" smtClean="0"/>
          </a:p>
          <a:p>
            <a:endParaRPr lang="ru-RU" sz="2000" dirty="0" smtClean="0"/>
          </a:p>
          <a:p>
            <a:endParaRPr lang="ru-RU" sz="2000" dirty="0" smtClean="0"/>
          </a:p>
          <a:p>
            <a:endParaRPr lang="ru-RU" sz="2000" dirty="0" smtClean="0"/>
          </a:p>
          <a:p>
            <a:endParaRPr lang="ru-RU" sz="2000" dirty="0" smtClean="0"/>
          </a:p>
          <a:p>
            <a:endParaRPr lang="ru-RU" sz="2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Программа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2698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  <a:p>
            <a:r>
              <a:rPr lang="ru-RU" dirty="0"/>
              <a:t>Для участия в проекте необходима регистрация:</a:t>
            </a:r>
          </a:p>
          <a:p>
            <a:r>
              <a:rPr lang="ru-RU" dirty="0">
                <a:hlinkClick r:id="rId2"/>
              </a:rPr>
              <a:t>https://privolzhskiy-filial-pao-p.timepad.ru/event/820719/</a:t>
            </a:r>
            <a:endParaRPr lang="ru-RU" dirty="0"/>
          </a:p>
        </p:txBody>
      </p:sp>
      <p:pic>
        <p:nvPicPr>
          <p:cNvPr id="4" name="Picture 2" descr="C:\Users\vasinata\Desktop\Макеты\Логотип\400_larg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5132620"/>
            <a:ext cx="4060043" cy="9620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17654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339</TotalTime>
  <Words>270</Words>
  <Application>Microsoft Office PowerPoint</Application>
  <PresentationFormat>Экран (4:3)</PresentationFormat>
  <Paragraphs>46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Calibri</vt:lpstr>
      <vt:lpstr>Candara</vt:lpstr>
      <vt:lpstr>Symbol</vt:lpstr>
      <vt:lpstr>Волна</vt:lpstr>
      <vt:lpstr>Презентация PowerPoint</vt:lpstr>
      <vt:lpstr>Цели проекта:</vt:lpstr>
      <vt:lpstr>Сроки обучения</vt:lpstr>
      <vt:lpstr>Кто преподаватели?</vt:lpstr>
      <vt:lpstr>Формат обучения:</vt:lpstr>
      <vt:lpstr>Содержание обучения</vt:lpstr>
      <vt:lpstr>Что получат студенты?</vt:lpstr>
      <vt:lpstr>Программа 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Я-банкир!</dc:title>
  <dc:creator>Vasina Tatyana Alekseevna</dc:creator>
  <cp:lastModifiedBy>User</cp:lastModifiedBy>
  <cp:revision>38</cp:revision>
  <dcterms:created xsi:type="dcterms:W3CDTF">2017-10-10T08:15:42Z</dcterms:created>
  <dcterms:modified xsi:type="dcterms:W3CDTF">2018-10-05T10:16:49Z</dcterms:modified>
</cp:coreProperties>
</file>