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273" r:id="rId4"/>
    <p:sldId id="274" r:id="rId5"/>
    <p:sldId id="305" r:id="rId6"/>
    <p:sldId id="279" r:id="rId7"/>
    <p:sldId id="258" r:id="rId8"/>
    <p:sldId id="267" r:id="rId9"/>
    <p:sldId id="304" r:id="rId10"/>
    <p:sldId id="303" r:id="rId11"/>
    <p:sldId id="299" r:id="rId12"/>
    <p:sldId id="30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06E4A-AB5B-4BF6-92C2-82F9225BD4E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4692872-D118-4B07-B14F-769F7D96CFF7}">
      <dgm:prSet phldrT="[Текст]" custT="1"/>
      <dgm:spPr>
        <a:xfrm>
          <a:off x="115917" y="1129882"/>
          <a:ext cx="1509638" cy="484572"/>
        </a:xfrm>
        <a:prstGeom prst="rect">
          <a:avLst/>
        </a:prstGeom>
      </dgm:spPr>
      <dgm:t>
        <a:bodyPr/>
        <a:lstStyle/>
        <a:p>
          <a:pPr algn="ctr"/>
          <a:r>
            <a:rPr lang="ru-RU" sz="1600" dirty="0" smtClean="0">
              <a:latin typeface="Calibri" panose="020F0502020204030204"/>
              <a:ea typeface="+mn-ea"/>
              <a:cs typeface="+mn-cs"/>
            </a:rPr>
            <a:t>Образование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25B339B-653A-4A18-8A82-24E5FF1627B5}" type="parTrans" cxnId="{EEB3B840-D576-44C5-8D1D-9474B8F4C399}">
      <dgm:prSet/>
      <dgm:spPr/>
      <dgm:t>
        <a:bodyPr/>
        <a:lstStyle/>
        <a:p>
          <a:endParaRPr lang="ru-RU"/>
        </a:p>
      </dgm:t>
    </dgm:pt>
    <dgm:pt modelId="{26BA4044-3D47-4CC1-A342-182E63406CAA}" type="sibTrans" cxnId="{EEB3B840-D576-44C5-8D1D-9474B8F4C399}">
      <dgm:prSet/>
      <dgm:spPr/>
      <dgm:t>
        <a:bodyPr/>
        <a:lstStyle/>
        <a:p>
          <a:endParaRPr lang="ru-RU"/>
        </a:p>
      </dgm:t>
    </dgm:pt>
    <dgm:pt modelId="{BD25B922-6FEE-430B-B577-794F21994C9C}">
      <dgm:prSet phldrT="[Текст]" custT="1"/>
      <dgm:spPr>
        <a:xfrm>
          <a:off x="1881022" y="1129882"/>
          <a:ext cx="1509638" cy="484572"/>
        </a:xfrm>
        <a:prstGeom prst="rect">
          <a:avLst/>
        </a:prstGeom>
      </dgm:spPr>
      <dgm:t>
        <a:bodyPr/>
        <a:lstStyle/>
        <a:p>
          <a:pPr algn="ctr"/>
          <a:r>
            <a:rPr lang="ru-RU" sz="1600" dirty="0" smtClean="0">
              <a:latin typeface="Calibri" panose="020F0502020204030204"/>
              <a:ea typeface="+mn-ea"/>
              <a:cs typeface="+mn-cs"/>
            </a:rPr>
            <a:t>Туризм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F77C1FD5-6C78-4C1F-A3C6-3375708EE87C}" type="parTrans" cxnId="{50F72A75-2C78-442A-B32A-71C76009C723}">
      <dgm:prSet/>
      <dgm:spPr/>
      <dgm:t>
        <a:bodyPr/>
        <a:lstStyle/>
        <a:p>
          <a:endParaRPr lang="ru-RU"/>
        </a:p>
      </dgm:t>
    </dgm:pt>
    <dgm:pt modelId="{024A5EDF-2B29-4393-9F03-5230B6096109}" type="sibTrans" cxnId="{50F72A75-2C78-442A-B32A-71C76009C723}">
      <dgm:prSet/>
      <dgm:spPr/>
      <dgm:t>
        <a:bodyPr/>
        <a:lstStyle/>
        <a:p>
          <a:endParaRPr lang="ru-RU"/>
        </a:p>
      </dgm:t>
    </dgm:pt>
    <dgm:pt modelId="{F1A593E7-D78B-4759-9262-1C0B5F1BE8F0}">
      <dgm:prSet phldrT="[Текст]" custT="1"/>
      <dgm:spPr>
        <a:xfrm>
          <a:off x="1881022" y="3123831"/>
          <a:ext cx="1509638" cy="484572"/>
        </a:xfrm>
        <a:prstGeom prst="rect">
          <a:avLst/>
        </a:prstGeom>
      </dgm:spPr>
      <dgm:t>
        <a:bodyPr/>
        <a:lstStyle/>
        <a:p>
          <a:pPr algn="ctr"/>
          <a:r>
            <a:rPr lang="ru-RU" sz="1600" dirty="0" smtClean="0">
              <a:latin typeface="Calibri" panose="020F0502020204030204"/>
              <a:ea typeface="+mn-ea"/>
              <a:cs typeface="+mn-cs"/>
            </a:rPr>
            <a:t>Финансовая деятельность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F2803CF-89EF-41C0-9A18-F67CC9179494}" type="parTrans" cxnId="{2B69A907-0DF1-409E-81C8-D0436BAFED7C}">
      <dgm:prSet/>
      <dgm:spPr/>
      <dgm:t>
        <a:bodyPr/>
        <a:lstStyle/>
        <a:p>
          <a:endParaRPr lang="ru-RU"/>
        </a:p>
      </dgm:t>
    </dgm:pt>
    <dgm:pt modelId="{404E9EEC-C0F4-4E67-B7B1-FD7331AF0F40}" type="sibTrans" cxnId="{2B69A907-0DF1-409E-81C8-D0436BAFED7C}">
      <dgm:prSet/>
      <dgm:spPr/>
      <dgm:t>
        <a:bodyPr/>
        <a:lstStyle/>
        <a:p>
          <a:endParaRPr lang="ru-RU"/>
        </a:p>
      </dgm:t>
    </dgm:pt>
    <dgm:pt modelId="{7C9BA3F2-78E7-474A-89F6-90E85DF7F9CC}">
      <dgm:prSet phldrT="[Текст]" custT="1"/>
      <dgm:spPr>
        <a:xfrm>
          <a:off x="3646127" y="1129882"/>
          <a:ext cx="1509638" cy="484572"/>
        </a:xfrm>
        <a:prstGeom prst="rect">
          <a:avLst/>
        </a:prstGeom>
      </dgm:spPr>
      <dgm:t>
        <a:bodyPr/>
        <a:lstStyle/>
        <a:p>
          <a:pPr algn="ctr"/>
          <a:r>
            <a:rPr lang="ru-RU" sz="1600" dirty="0" smtClean="0">
              <a:latin typeface="Calibri" panose="020F0502020204030204"/>
              <a:ea typeface="+mn-ea"/>
              <a:cs typeface="+mn-cs"/>
            </a:rPr>
            <a:t>Строительство</a:t>
          </a:r>
          <a:endParaRPr lang="ru-RU" sz="1600" b="1" dirty="0">
            <a:latin typeface="Calibri" panose="020F0502020204030204"/>
            <a:ea typeface="+mn-ea"/>
            <a:cs typeface="+mn-cs"/>
          </a:endParaRPr>
        </a:p>
      </dgm:t>
    </dgm:pt>
    <dgm:pt modelId="{A19E06E9-8511-49B3-91C5-1D49D1FE5668}" type="sibTrans" cxnId="{23C3AA0A-E0B0-4C24-9C58-EEBA4CE3E366}">
      <dgm:prSet/>
      <dgm:spPr/>
      <dgm:t>
        <a:bodyPr/>
        <a:lstStyle/>
        <a:p>
          <a:endParaRPr lang="ru-RU"/>
        </a:p>
      </dgm:t>
    </dgm:pt>
    <dgm:pt modelId="{102713E5-7C80-428C-8568-E8F00FCB9E83}" type="parTrans" cxnId="{23C3AA0A-E0B0-4C24-9C58-EEBA4CE3E366}">
      <dgm:prSet/>
      <dgm:spPr/>
      <dgm:t>
        <a:bodyPr/>
        <a:lstStyle/>
        <a:p>
          <a:endParaRPr lang="ru-RU"/>
        </a:p>
      </dgm:t>
    </dgm:pt>
    <dgm:pt modelId="{2EDEEFB4-F23D-4911-84F3-50A4C4DE1D23}">
      <dgm:prSet phldrT="[Текст]" custT="1"/>
      <dgm:spPr>
        <a:xfrm>
          <a:off x="1881022" y="3123831"/>
          <a:ext cx="1509638" cy="484572"/>
        </a:xfrm>
      </dgm:spPr>
      <dgm:t>
        <a:bodyPr/>
        <a:lstStyle/>
        <a:p>
          <a:pPr algn="ctr"/>
          <a:r>
            <a:rPr lang="ru-RU" sz="1600" dirty="0" smtClean="0">
              <a:latin typeface="Calibri" panose="020F0502020204030204"/>
              <a:ea typeface="+mn-ea"/>
              <a:cs typeface="+mn-cs"/>
            </a:rPr>
            <a:t>Медицина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57028C8-1786-4C8C-8AC1-3737753E3087}" type="parTrans" cxnId="{A1FA3B4C-BCFE-47AC-BB51-D54C996CF7C8}">
      <dgm:prSet/>
      <dgm:spPr/>
      <dgm:t>
        <a:bodyPr/>
        <a:lstStyle/>
        <a:p>
          <a:endParaRPr lang="ru-RU"/>
        </a:p>
      </dgm:t>
    </dgm:pt>
    <dgm:pt modelId="{71D4E86F-08FC-4DBB-9B3F-A2041CD2CBB2}" type="sibTrans" cxnId="{A1FA3B4C-BCFE-47AC-BB51-D54C996CF7C8}">
      <dgm:prSet/>
      <dgm:spPr/>
      <dgm:t>
        <a:bodyPr/>
        <a:lstStyle/>
        <a:p>
          <a:endParaRPr lang="ru-RU"/>
        </a:p>
      </dgm:t>
    </dgm:pt>
    <dgm:pt modelId="{5FF2C434-8E76-45C4-91A2-138C07F9AB97}" type="pres">
      <dgm:prSet presAssocID="{62806E4A-AB5B-4BF6-92C2-82F9225BD4EF}" presName="diagram" presStyleCnt="0">
        <dgm:presLayoutVars>
          <dgm:dir/>
          <dgm:animLvl val="lvl"/>
          <dgm:resizeHandles val="exact"/>
        </dgm:presLayoutVars>
      </dgm:prSet>
      <dgm:spPr/>
    </dgm:pt>
    <dgm:pt modelId="{6747B8BC-8F09-4505-9E66-9A3FCC8F27C9}" type="pres">
      <dgm:prSet presAssocID="{04692872-D118-4B07-B14F-769F7D96CFF7}" presName="compNode" presStyleCnt="0"/>
      <dgm:spPr/>
    </dgm:pt>
    <dgm:pt modelId="{A4D0C8D6-BEF4-4794-980A-A1CCAF9D46BC}" type="pres">
      <dgm:prSet presAssocID="{04692872-D118-4B07-B14F-769F7D96CFF7}" presName="childRect" presStyleLbl="bgAcc1" presStyleIdx="0" presStyleCnt="5" custLinFactY="76336" custLinFactNeighborX="-22266" custLinFactNeighborY="100000">
        <dgm:presLayoutVars>
          <dgm:bulletEnabled val="1"/>
        </dgm:presLayoutVars>
      </dgm:prSet>
      <dgm:spPr>
        <a:xfrm>
          <a:off x="26878" y="0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01C800-7DD2-4AE4-AAC3-58A0BD683FC3}" type="pres">
      <dgm:prSet presAssocID="{04692872-D118-4B07-B14F-769F7D96CF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4AD0C-DED4-4C1E-A720-E22244773EEB}" type="pres">
      <dgm:prSet presAssocID="{04692872-D118-4B07-B14F-769F7D96CFF7}" presName="parentRect" presStyleLbl="alignNode1" presStyleIdx="0" presStyleCnt="5" custScaleX="99606" custLinFactY="200000" custLinFactNeighborX="-22667" custLinFactNeighborY="204339"/>
      <dgm:spPr/>
      <dgm:t>
        <a:bodyPr/>
        <a:lstStyle/>
        <a:p>
          <a:endParaRPr lang="ru-RU"/>
        </a:p>
      </dgm:t>
    </dgm:pt>
    <dgm:pt modelId="{C819B243-51AE-4A74-BD15-E4AEB8E9DDB1}" type="pres">
      <dgm:prSet presAssocID="{04692872-D118-4B07-B14F-769F7D96CFF7}" presName="adorn" presStyleLbl="fgAccFollowNode1" presStyleIdx="0" presStyleCnt="5" custFlipVert="1" custFlipHor="1" custScaleX="6300" custScaleY="6300" custLinFactX="300000" custLinFactY="120130" custLinFactNeighborX="325563" custLinFactNeighborY="200000"/>
      <dgm:spPr>
        <a:xfrm>
          <a:off x="1221747" y="1206852"/>
          <a:ext cx="528373" cy="528373"/>
        </a:xfrm>
        <a:prstGeom prst="ellipse">
          <a:avLst/>
        </a:prstGeom>
      </dgm:spPr>
    </dgm:pt>
    <dgm:pt modelId="{2D67E9F4-7C8D-4C31-9999-5B9D0D688B1B}" type="pres">
      <dgm:prSet presAssocID="{26BA4044-3D47-4CC1-A342-182E63406C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AC2AC3-DCE8-4CC3-8C4C-C514F6F82493}" type="pres">
      <dgm:prSet presAssocID="{BD25B922-6FEE-430B-B577-794F21994C9C}" presName="compNode" presStyleCnt="0"/>
      <dgm:spPr/>
    </dgm:pt>
    <dgm:pt modelId="{4FC0406B-4AA4-4D00-AFDA-A0464DD7A751}" type="pres">
      <dgm:prSet presAssocID="{BD25B922-6FEE-430B-B577-794F21994C9C}" presName="childRect" presStyleLbl="bgAcc1" presStyleIdx="1" presStyleCnt="5" custLinFactX="19193" custLinFactY="76978" custLinFactNeighborX="100000" custLinFactNeighborY="100000">
        <dgm:presLayoutVars>
          <dgm:bulletEnabled val="1"/>
        </dgm:presLayoutVars>
      </dgm:prSet>
      <dgm:spPr>
        <a:xfrm>
          <a:off x="1881022" y="2969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0C452B-A6FD-448C-B399-11374CCBEA75}" type="pres">
      <dgm:prSet presAssocID="{BD25B922-6FEE-430B-B577-794F21994C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8251-9A39-43E1-B98E-DA49679231DD}" type="pres">
      <dgm:prSet presAssocID="{BD25B922-6FEE-430B-B577-794F21994C9C}" presName="parentRect" presStyleLbl="alignNode1" presStyleIdx="1" presStyleCnt="5" custLinFactX="19191" custLinFactY="200000" custLinFactNeighborX="100000" custLinFactNeighborY="212008"/>
      <dgm:spPr/>
      <dgm:t>
        <a:bodyPr/>
        <a:lstStyle/>
        <a:p>
          <a:endParaRPr lang="ru-RU"/>
        </a:p>
      </dgm:t>
    </dgm:pt>
    <dgm:pt modelId="{55B0902B-BEF4-4EA4-B76B-3D7B5A2E0382}" type="pres">
      <dgm:prSet presAssocID="{BD25B922-6FEE-430B-B577-794F21994C9C}" presName="adorn" presStyleLbl="fgAccFollowNode1" presStyleIdx="1" presStyleCnt="5" custLinFactX="-100000" custLinFactNeighborX="-105884" custLinFactNeighborY="20997"/>
      <dgm:spPr>
        <a:xfrm>
          <a:off x="2986853" y="1206852"/>
          <a:ext cx="528373" cy="528373"/>
        </a:xfrm>
        <a:prstGeom prst="ellipse">
          <a:avLst/>
        </a:prstGeom>
      </dgm:spPr>
    </dgm:pt>
    <dgm:pt modelId="{BF81E19F-9BB5-49FC-A781-20BA01F48B08}" type="pres">
      <dgm:prSet presAssocID="{024A5EDF-2B29-4393-9F03-5230B60961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73CDA4-BC3D-4EE6-A30B-F6AC70A22EFA}" type="pres">
      <dgm:prSet presAssocID="{7C9BA3F2-78E7-474A-89F6-90E85DF7F9CC}" presName="compNode" presStyleCnt="0"/>
      <dgm:spPr/>
    </dgm:pt>
    <dgm:pt modelId="{4022A21D-ADC5-441F-A120-D4EB300FC08B}" type="pres">
      <dgm:prSet presAssocID="{7C9BA3F2-78E7-474A-89F6-90E85DF7F9CC}" presName="childRect" presStyleLbl="bgAcc1" presStyleIdx="2" presStyleCnt="5" custAng="1356063" custScaleX="36821" custScaleY="3797" custLinFactX="-100000" custLinFactY="70003" custLinFactNeighborX="-176222" custLinFactNeighborY="100000">
        <dgm:presLayoutVars>
          <dgm:bulletEnabled val="1"/>
        </dgm:presLayoutVars>
      </dgm:prSet>
      <dgm:spPr>
        <a:xfrm>
          <a:off x="3646127" y="2969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BA940F-8262-4A8A-BAFC-3A9666D43EAA}" type="pres">
      <dgm:prSet presAssocID="{7C9BA3F2-78E7-474A-89F6-90E85DF7F9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592B-EC49-4DFF-82B6-B007FCD8DF51}" type="pres">
      <dgm:prSet presAssocID="{7C9BA3F2-78E7-474A-89F6-90E85DF7F9CC}" presName="parentRect" presStyleLbl="alignNode1" presStyleIdx="2" presStyleCnt="5" custLinFactNeighborX="25688" custLinFactNeighborY="54957"/>
      <dgm:spPr/>
      <dgm:t>
        <a:bodyPr/>
        <a:lstStyle/>
        <a:p>
          <a:endParaRPr lang="ru-RU"/>
        </a:p>
      </dgm:t>
    </dgm:pt>
    <dgm:pt modelId="{AECD0190-B305-4237-A54D-1A504A10E5BA}" type="pres">
      <dgm:prSet presAssocID="{7C9BA3F2-78E7-474A-89F6-90E85DF7F9CC}" presName="adorn" presStyleLbl="fgAccFollowNode1" presStyleIdx="2" presStyleCnt="5" custScaleX="8350" custScaleY="8543" custLinFactX="47599" custLinFactY="170796" custLinFactNeighborX="100000" custLinFactNeighborY="200000"/>
      <dgm:spPr>
        <a:xfrm>
          <a:off x="4751958" y="1206852"/>
          <a:ext cx="528373" cy="528373"/>
        </a:xfrm>
        <a:prstGeom prst="ellipse">
          <a:avLst/>
        </a:prstGeom>
      </dgm:spPr>
    </dgm:pt>
    <dgm:pt modelId="{24942AAD-6806-4E11-9D80-ED02B8F230C4}" type="pres">
      <dgm:prSet presAssocID="{A19E06E9-8511-49B3-91C5-1D49D1FE56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3E6AC2-DF7D-425D-A56F-D90B6A4D2F8B}" type="pres">
      <dgm:prSet presAssocID="{F1A593E7-D78B-4759-9262-1C0B5F1BE8F0}" presName="compNode" presStyleCnt="0"/>
      <dgm:spPr/>
    </dgm:pt>
    <dgm:pt modelId="{CDAA5BE3-87B6-47B7-A6A3-CF7C29F4CBE8}" type="pres">
      <dgm:prSet presAssocID="{F1A593E7-D78B-4759-9262-1C0B5F1BE8F0}" presName="childRect" presStyleLbl="bgAcc1" presStyleIdx="3" presStyleCnt="5" custLinFactNeighborX="42745" custLinFactNeighborY="-94912">
        <dgm:presLayoutVars>
          <dgm:bulletEnabled val="1"/>
        </dgm:presLayoutVars>
      </dgm:prSet>
      <dgm:spPr>
        <a:xfrm>
          <a:off x="1881022" y="1996918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9C30CB-4C36-483A-8681-CC42CC6A26FD}" type="pres">
      <dgm:prSet presAssocID="{F1A593E7-D78B-4759-9262-1C0B5F1BE8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C605A-E74F-4050-BA68-605EF69DA356}" type="pres">
      <dgm:prSet presAssocID="{F1A593E7-D78B-4759-9262-1C0B5F1BE8F0}" presName="parentRect" presStyleLbl="alignNode1" presStyleIdx="3" presStyleCnt="5" custLinFactY="-100000" custLinFactNeighborX="42745" custLinFactNeighborY="-121633"/>
      <dgm:spPr/>
      <dgm:t>
        <a:bodyPr/>
        <a:lstStyle/>
        <a:p>
          <a:endParaRPr lang="ru-RU"/>
        </a:p>
      </dgm:t>
    </dgm:pt>
    <dgm:pt modelId="{F41021CC-28A0-42CC-BC42-5E61B8BFE61B}" type="pres">
      <dgm:prSet presAssocID="{F1A593E7-D78B-4759-9262-1C0B5F1BE8F0}" presName="adorn" presStyleLbl="fgAccFollowNode1" presStyleIdx="3" presStyleCnt="5" custFlipVert="1" custFlipHor="0" custScaleX="52544" custScaleY="16519" custLinFactX="300000" custLinFactNeighborX="321811" custLinFactNeighborY="11588"/>
      <dgm:spPr>
        <a:xfrm>
          <a:off x="2986853" y="3200801"/>
          <a:ext cx="528373" cy="528373"/>
        </a:xfrm>
        <a:prstGeom prst="ellipse">
          <a:avLst/>
        </a:prstGeom>
      </dgm:spPr>
    </dgm:pt>
    <dgm:pt modelId="{C25E7807-9681-45F6-BE76-7622A8B6B23F}" type="pres">
      <dgm:prSet presAssocID="{404E9EEC-C0F4-4E67-B7B1-FD7331AF0F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65F4C9-AF41-4EBA-8F52-F4CAAD69D091}" type="pres">
      <dgm:prSet presAssocID="{2EDEEFB4-F23D-4911-84F3-50A4C4DE1D23}" presName="compNode" presStyleCnt="0"/>
      <dgm:spPr/>
    </dgm:pt>
    <dgm:pt modelId="{27FAD506-1E81-4C64-8CF5-07776D897067}" type="pres">
      <dgm:prSet presAssocID="{2EDEEFB4-F23D-4911-84F3-50A4C4DE1D23}" presName="childRect" presStyleLbl="bgAcc1" presStyleIdx="4" presStyleCnt="5" custLinFactX="-100000" custLinFactY="-68912" custLinFactNeighborX="-1106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331FD-912F-44A1-9CCE-12D4D0EB7916}" type="pres">
      <dgm:prSet presAssocID="{2EDEEFB4-F23D-4911-84F3-50A4C4DE1D23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622101C-1EFA-4E4D-8584-A44E2477145B}" type="pres">
      <dgm:prSet presAssocID="{2EDEEFB4-F23D-4911-84F3-50A4C4DE1D23}" presName="parentRect" presStyleLbl="alignNode1" presStyleIdx="4" presStyleCnt="5" custLinFactX="-100000" custLinFactY="-191219" custLinFactNeighborX="-110041" custLinFactNeighborY="-200000"/>
      <dgm:spPr/>
      <dgm:t>
        <a:bodyPr/>
        <a:lstStyle/>
        <a:p>
          <a:endParaRPr lang="ru-RU"/>
        </a:p>
      </dgm:t>
    </dgm:pt>
    <dgm:pt modelId="{F4472DFC-FFC0-4D8D-B52E-92B2DB613475}" type="pres">
      <dgm:prSet presAssocID="{2EDEEFB4-F23D-4911-84F3-50A4C4DE1D23}" presName="adorn" presStyleLbl="fgAccFollowNode1" presStyleIdx="4" presStyleCnt="5" custFlipVert="0" custFlipHor="0" custScaleX="6512" custScaleY="46142" custLinFactX="135451" custLinFactNeighborX="200000" custLinFactNeighborY="39073"/>
      <dgm:spPr/>
    </dgm:pt>
  </dgm:ptLst>
  <dgm:cxnLst>
    <dgm:cxn modelId="{A1FA3B4C-BCFE-47AC-BB51-D54C996CF7C8}" srcId="{62806E4A-AB5B-4BF6-92C2-82F9225BD4EF}" destId="{2EDEEFB4-F23D-4911-84F3-50A4C4DE1D23}" srcOrd="4" destOrd="0" parTransId="{457028C8-1786-4C8C-8AC1-3737753E3087}" sibTransId="{71D4E86F-08FC-4DBB-9B3F-A2041CD2CBB2}"/>
    <dgm:cxn modelId="{50F72A75-2C78-442A-B32A-71C76009C723}" srcId="{62806E4A-AB5B-4BF6-92C2-82F9225BD4EF}" destId="{BD25B922-6FEE-430B-B577-794F21994C9C}" srcOrd="1" destOrd="0" parTransId="{F77C1FD5-6C78-4C1F-A3C6-3375708EE87C}" sibTransId="{024A5EDF-2B29-4393-9F03-5230B6096109}"/>
    <dgm:cxn modelId="{7C81FECC-4F07-4292-8C5A-1DC3F285B0A3}" type="presOf" srcId="{7C9BA3F2-78E7-474A-89F6-90E85DF7F9CC}" destId="{E8BA940F-8262-4A8A-BAFC-3A9666D43EAA}" srcOrd="0" destOrd="0" presId="urn:microsoft.com/office/officeart/2005/8/layout/bList2#1"/>
    <dgm:cxn modelId="{76B05CE0-D3FD-4E55-A161-6373180F4360}" type="presOf" srcId="{04692872-D118-4B07-B14F-769F7D96CFF7}" destId="{A201C800-7DD2-4AE4-AAC3-58A0BD683FC3}" srcOrd="0" destOrd="0" presId="urn:microsoft.com/office/officeart/2005/8/layout/bList2#1"/>
    <dgm:cxn modelId="{92DAE59B-03B8-462E-8FE4-4E5BE70E0C6B}" type="presOf" srcId="{7C9BA3F2-78E7-474A-89F6-90E85DF7F9CC}" destId="{05D9592B-EC49-4DFF-82B6-B007FCD8DF51}" srcOrd="1" destOrd="0" presId="urn:microsoft.com/office/officeart/2005/8/layout/bList2#1"/>
    <dgm:cxn modelId="{A8357C17-E547-422E-AB60-8B897762BF1E}" type="presOf" srcId="{BD25B922-6FEE-430B-B577-794F21994C9C}" destId="{3A258251-9A39-43E1-B98E-DA49679231DD}" srcOrd="1" destOrd="0" presId="urn:microsoft.com/office/officeart/2005/8/layout/bList2#1"/>
    <dgm:cxn modelId="{1C856B06-1075-4C6D-B921-09C5A9A4397D}" type="presOf" srcId="{26BA4044-3D47-4CC1-A342-182E63406CAA}" destId="{2D67E9F4-7C8D-4C31-9999-5B9D0D688B1B}" srcOrd="0" destOrd="0" presId="urn:microsoft.com/office/officeart/2005/8/layout/bList2#1"/>
    <dgm:cxn modelId="{439D4FA4-B61D-471C-8D3C-8243F1D22882}" type="presOf" srcId="{F1A593E7-D78B-4759-9262-1C0B5F1BE8F0}" destId="{52FC605A-E74F-4050-BA68-605EF69DA356}" srcOrd="1" destOrd="0" presId="urn:microsoft.com/office/officeart/2005/8/layout/bList2#1"/>
    <dgm:cxn modelId="{54D36155-6185-4C7A-8E85-9EE54F21DF68}" type="presOf" srcId="{A19E06E9-8511-49B3-91C5-1D49D1FE5668}" destId="{24942AAD-6806-4E11-9D80-ED02B8F230C4}" srcOrd="0" destOrd="0" presId="urn:microsoft.com/office/officeart/2005/8/layout/bList2#1"/>
    <dgm:cxn modelId="{C9AF6836-D687-40AF-8F4F-70FEBF0EB5F2}" type="presOf" srcId="{F1A593E7-D78B-4759-9262-1C0B5F1BE8F0}" destId="{BE9C30CB-4C36-483A-8681-CC42CC6A26FD}" srcOrd="0" destOrd="0" presId="urn:microsoft.com/office/officeart/2005/8/layout/bList2#1"/>
    <dgm:cxn modelId="{74185916-53A3-402F-A38C-A90D642757F5}" type="presOf" srcId="{2EDEEFB4-F23D-4911-84F3-50A4C4DE1D23}" destId="{E622101C-1EFA-4E4D-8584-A44E2477145B}" srcOrd="1" destOrd="0" presId="urn:microsoft.com/office/officeart/2005/8/layout/bList2#1"/>
    <dgm:cxn modelId="{8135B6D5-CA40-46BC-B539-6C9BEFB300D0}" type="presOf" srcId="{BD25B922-6FEE-430B-B577-794F21994C9C}" destId="{FE0C452B-A6FD-448C-B399-11374CCBEA75}" srcOrd="0" destOrd="0" presId="urn:microsoft.com/office/officeart/2005/8/layout/bList2#1"/>
    <dgm:cxn modelId="{59B4E2D5-2D78-4AF1-81D7-FCA7C08E532D}" type="presOf" srcId="{04692872-D118-4B07-B14F-769F7D96CFF7}" destId="{27B4AD0C-DED4-4C1E-A720-E22244773EEB}" srcOrd="1" destOrd="0" presId="urn:microsoft.com/office/officeart/2005/8/layout/bList2#1"/>
    <dgm:cxn modelId="{B503C5DD-0A5D-4381-9D4D-636C011D8635}" type="presOf" srcId="{024A5EDF-2B29-4393-9F03-5230B6096109}" destId="{BF81E19F-9BB5-49FC-A781-20BA01F48B08}" srcOrd="0" destOrd="0" presId="urn:microsoft.com/office/officeart/2005/8/layout/bList2#1"/>
    <dgm:cxn modelId="{EEB3B840-D576-44C5-8D1D-9474B8F4C399}" srcId="{62806E4A-AB5B-4BF6-92C2-82F9225BD4EF}" destId="{04692872-D118-4B07-B14F-769F7D96CFF7}" srcOrd="0" destOrd="0" parTransId="{425B339B-653A-4A18-8A82-24E5FF1627B5}" sibTransId="{26BA4044-3D47-4CC1-A342-182E63406CAA}"/>
    <dgm:cxn modelId="{23C3AA0A-E0B0-4C24-9C58-EEBA4CE3E366}" srcId="{62806E4A-AB5B-4BF6-92C2-82F9225BD4EF}" destId="{7C9BA3F2-78E7-474A-89F6-90E85DF7F9CC}" srcOrd="2" destOrd="0" parTransId="{102713E5-7C80-428C-8568-E8F00FCB9E83}" sibTransId="{A19E06E9-8511-49B3-91C5-1D49D1FE5668}"/>
    <dgm:cxn modelId="{C8F5BAA3-A430-4A6E-8CFA-C4F52DF5BC38}" type="presOf" srcId="{62806E4A-AB5B-4BF6-92C2-82F9225BD4EF}" destId="{5FF2C434-8E76-45C4-91A2-138C07F9AB97}" srcOrd="0" destOrd="0" presId="urn:microsoft.com/office/officeart/2005/8/layout/bList2#1"/>
    <dgm:cxn modelId="{2B69A907-0DF1-409E-81C8-D0436BAFED7C}" srcId="{62806E4A-AB5B-4BF6-92C2-82F9225BD4EF}" destId="{F1A593E7-D78B-4759-9262-1C0B5F1BE8F0}" srcOrd="3" destOrd="0" parTransId="{4F2803CF-89EF-41C0-9A18-F67CC9179494}" sibTransId="{404E9EEC-C0F4-4E67-B7B1-FD7331AF0F40}"/>
    <dgm:cxn modelId="{79E7AC70-18D4-40A1-8280-DC6571B48F8B}" type="presOf" srcId="{404E9EEC-C0F4-4E67-B7B1-FD7331AF0F40}" destId="{C25E7807-9681-45F6-BE76-7622A8B6B23F}" srcOrd="0" destOrd="0" presId="urn:microsoft.com/office/officeart/2005/8/layout/bList2#1"/>
    <dgm:cxn modelId="{0C0FAC10-FF99-4B74-905F-AB61453421E8}" type="presOf" srcId="{2EDEEFB4-F23D-4911-84F3-50A4C4DE1D23}" destId="{260331FD-912F-44A1-9CCE-12D4D0EB7916}" srcOrd="0" destOrd="0" presId="urn:microsoft.com/office/officeart/2005/8/layout/bList2#1"/>
    <dgm:cxn modelId="{079A1456-3E06-4B7B-B260-FDC9DCCCBC2B}" type="presParOf" srcId="{5FF2C434-8E76-45C4-91A2-138C07F9AB97}" destId="{6747B8BC-8F09-4505-9E66-9A3FCC8F27C9}" srcOrd="0" destOrd="0" presId="urn:microsoft.com/office/officeart/2005/8/layout/bList2#1"/>
    <dgm:cxn modelId="{04EA90D1-7CDC-4D20-A930-3150A6213FBD}" type="presParOf" srcId="{6747B8BC-8F09-4505-9E66-9A3FCC8F27C9}" destId="{A4D0C8D6-BEF4-4794-980A-A1CCAF9D46BC}" srcOrd="0" destOrd="0" presId="urn:microsoft.com/office/officeart/2005/8/layout/bList2#1"/>
    <dgm:cxn modelId="{B0A5F4B9-B85D-4DEF-AD4F-2228F0CDCF8A}" type="presParOf" srcId="{6747B8BC-8F09-4505-9E66-9A3FCC8F27C9}" destId="{A201C800-7DD2-4AE4-AAC3-58A0BD683FC3}" srcOrd="1" destOrd="0" presId="urn:microsoft.com/office/officeart/2005/8/layout/bList2#1"/>
    <dgm:cxn modelId="{416F75AA-4F2A-41AC-9DF3-0715A5F62D19}" type="presParOf" srcId="{6747B8BC-8F09-4505-9E66-9A3FCC8F27C9}" destId="{27B4AD0C-DED4-4C1E-A720-E22244773EEB}" srcOrd="2" destOrd="0" presId="urn:microsoft.com/office/officeart/2005/8/layout/bList2#1"/>
    <dgm:cxn modelId="{26D789B7-F071-495D-90F7-6AD87F0B010B}" type="presParOf" srcId="{6747B8BC-8F09-4505-9E66-9A3FCC8F27C9}" destId="{C819B243-51AE-4A74-BD15-E4AEB8E9DDB1}" srcOrd="3" destOrd="0" presId="urn:microsoft.com/office/officeart/2005/8/layout/bList2#1"/>
    <dgm:cxn modelId="{652F1310-6DF5-49B1-9D79-429A0FD15CCC}" type="presParOf" srcId="{5FF2C434-8E76-45C4-91A2-138C07F9AB97}" destId="{2D67E9F4-7C8D-4C31-9999-5B9D0D688B1B}" srcOrd="1" destOrd="0" presId="urn:microsoft.com/office/officeart/2005/8/layout/bList2#1"/>
    <dgm:cxn modelId="{62200B50-F38E-4DCD-8F93-D4F7257C8637}" type="presParOf" srcId="{5FF2C434-8E76-45C4-91A2-138C07F9AB97}" destId="{C0AC2AC3-DCE8-4CC3-8C4C-C514F6F82493}" srcOrd="2" destOrd="0" presId="urn:microsoft.com/office/officeart/2005/8/layout/bList2#1"/>
    <dgm:cxn modelId="{CF412438-AAFE-44C0-893C-7D59DD7B3EF7}" type="presParOf" srcId="{C0AC2AC3-DCE8-4CC3-8C4C-C514F6F82493}" destId="{4FC0406B-4AA4-4D00-AFDA-A0464DD7A751}" srcOrd="0" destOrd="0" presId="urn:microsoft.com/office/officeart/2005/8/layout/bList2#1"/>
    <dgm:cxn modelId="{5A9A8AA4-CBD2-4032-8FA8-9CAE0EB6C18E}" type="presParOf" srcId="{C0AC2AC3-DCE8-4CC3-8C4C-C514F6F82493}" destId="{FE0C452B-A6FD-448C-B399-11374CCBEA75}" srcOrd="1" destOrd="0" presId="urn:microsoft.com/office/officeart/2005/8/layout/bList2#1"/>
    <dgm:cxn modelId="{6F2FAA7D-DDB6-42BD-9023-C32FEFE64210}" type="presParOf" srcId="{C0AC2AC3-DCE8-4CC3-8C4C-C514F6F82493}" destId="{3A258251-9A39-43E1-B98E-DA49679231DD}" srcOrd="2" destOrd="0" presId="urn:microsoft.com/office/officeart/2005/8/layout/bList2#1"/>
    <dgm:cxn modelId="{5A681EC2-87DB-4B01-8C86-6EEB2D0BFD5C}" type="presParOf" srcId="{C0AC2AC3-DCE8-4CC3-8C4C-C514F6F82493}" destId="{55B0902B-BEF4-4EA4-B76B-3D7B5A2E0382}" srcOrd="3" destOrd="0" presId="urn:microsoft.com/office/officeart/2005/8/layout/bList2#1"/>
    <dgm:cxn modelId="{7517B735-3570-4167-A264-C894DBCB1DEC}" type="presParOf" srcId="{5FF2C434-8E76-45C4-91A2-138C07F9AB97}" destId="{BF81E19F-9BB5-49FC-A781-20BA01F48B08}" srcOrd="3" destOrd="0" presId="urn:microsoft.com/office/officeart/2005/8/layout/bList2#1"/>
    <dgm:cxn modelId="{85745DC4-1FFE-444D-8905-DA5A3B4284D2}" type="presParOf" srcId="{5FF2C434-8E76-45C4-91A2-138C07F9AB97}" destId="{2973CDA4-BC3D-4EE6-A30B-F6AC70A22EFA}" srcOrd="4" destOrd="0" presId="urn:microsoft.com/office/officeart/2005/8/layout/bList2#1"/>
    <dgm:cxn modelId="{96A2236E-B2EE-4F7F-87D0-35B84A521359}" type="presParOf" srcId="{2973CDA4-BC3D-4EE6-A30B-F6AC70A22EFA}" destId="{4022A21D-ADC5-441F-A120-D4EB300FC08B}" srcOrd="0" destOrd="0" presId="urn:microsoft.com/office/officeart/2005/8/layout/bList2#1"/>
    <dgm:cxn modelId="{B5A1E0C8-DB60-4255-850E-AEC9B6D20BDC}" type="presParOf" srcId="{2973CDA4-BC3D-4EE6-A30B-F6AC70A22EFA}" destId="{E8BA940F-8262-4A8A-BAFC-3A9666D43EAA}" srcOrd="1" destOrd="0" presId="urn:microsoft.com/office/officeart/2005/8/layout/bList2#1"/>
    <dgm:cxn modelId="{C6204747-5C4C-4D95-9218-BE948152A686}" type="presParOf" srcId="{2973CDA4-BC3D-4EE6-A30B-F6AC70A22EFA}" destId="{05D9592B-EC49-4DFF-82B6-B007FCD8DF51}" srcOrd="2" destOrd="0" presId="urn:microsoft.com/office/officeart/2005/8/layout/bList2#1"/>
    <dgm:cxn modelId="{0F0034E5-810A-4AD1-9184-CE6E38B715BB}" type="presParOf" srcId="{2973CDA4-BC3D-4EE6-A30B-F6AC70A22EFA}" destId="{AECD0190-B305-4237-A54D-1A504A10E5BA}" srcOrd="3" destOrd="0" presId="urn:microsoft.com/office/officeart/2005/8/layout/bList2#1"/>
    <dgm:cxn modelId="{B71B01B1-4433-46D0-AE25-92CBD111C95F}" type="presParOf" srcId="{5FF2C434-8E76-45C4-91A2-138C07F9AB97}" destId="{24942AAD-6806-4E11-9D80-ED02B8F230C4}" srcOrd="5" destOrd="0" presId="urn:microsoft.com/office/officeart/2005/8/layout/bList2#1"/>
    <dgm:cxn modelId="{CD001E63-C015-4001-BBD9-9B5226120486}" type="presParOf" srcId="{5FF2C434-8E76-45C4-91A2-138C07F9AB97}" destId="{ED3E6AC2-DF7D-425D-A56F-D90B6A4D2F8B}" srcOrd="6" destOrd="0" presId="urn:microsoft.com/office/officeart/2005/8/layout/bList2#1"/>
    <dgm:cxn modelId="{DDAC6877-45EF-4BA7-B60A-7B53B1CA90D1}" type="presParOf" srcId="{ED3E6AC2-DF7D-425D-A56F-D90B6A4D2F8B}" destId="{CDAA5BE3-87B6-47B7-A6A3-CF7C29F4CBE8}" srcOrd="0" destOrd="0" presId="urn:microsoft.com/office/officeart/2005/8/layout/bList2#1"/>
    <dgm:cxn modelId="{FA47107B-2ACD-492D-9621-6A9A648E4D1B}" type="presParOf" srcId="{ED3E6AC2-DF7D-425D-A56F-D90B6A4D2F8B}" destId="{BE9C30CB-4C36-483A-8681-CC42CC6A26FD}" srcOrd="1" destOrd="0" presId="urn:microsoft.com/office/officeart/2005/8/layout/bList2#1"/>
    <dgm:cxn modelId="{24621530-D55E-47C2-ADE0-E6E55A8DFFF1}" type="presParOf" srcId="{ED3E6AC2-DF7D-425D-A56F-D90B6A4D2F8B}" destId="{52FC605A-E74F-4050-BA68-605EF69DA356}" srcOrd="2" destOrd="0" presId="urn:microsoft.com/office/officeart/2005/8/layout/bList2#1"/>
    <dgm:cxn modelId="{1DEB0C64-EF80-4226-8ADB-D4267A6892BD}" type="presParOf" srcId="{ED3E6AC2-DF7D-425D-A56F-D90B6A4D2F8B}" destId="{F41021CC-28A0-42CC-BC42-5E61B8BFE61B}" srcOrd="3" destOrd="0" presId="urn:microsoft.com/office/officeart/2005/8/layout/bList2#1"/>
    <dgm:cxn modelId="{E5742C35-AB7D-475B-8A59-23D60E838789}" type="presParOf" srcId="{5FF2C434-8E76-45C4-91A2-138C07F9AB97}" destId="{C25E7807-9681-45F6-BE76-7622A8B6B23F}" srcOrd="7" destOrd="0" presId="urn:microsoft.com/office/officeart/2005/8/layout/bList2#1"/>
    <dgm:cxn modelId="{5F6471AD-8C9B-4DED-8A00-D81A41B7C2C0}" type="presParOf" srcId="{5FF2C434-8E76-45C4-91A2-138C07F9AB97}" destId="{AC65F4C9-AF41-4EBA-8F52-F4CAAD69D091}" srcOrd="8" destOrd="0" presId="urn:microsoft.com/office/officeart/2005/8/layout/bList2#1"/>
    <dgm:cxn modelId="{78158976-E3AB-4E47-A6A3-76DCFA42773C}" type="presParOf" srcId="{AC65F4C9-AF41-4EBA-8F52-F4CAAD69D091}" destId="{27FAD506-1E81-4C64-8CF5-07776D897067}" srcOrd="0" destOrd="0" presId="urn:microsoft.com/office/officeart/2005/8/layout/bList2#1"/>
    <dgm:cxn modelId="{5E68E9C2-AB34-4717-A854-F2A023FC33F5}" type="presParOf" srcId="{AC65F4C9-AF41-4EBA-8F52-F4CAAD69D091}" destId="{260331FD-912F-44A1-9CCE-12D4D0EB7916}" srcOrd="1" destOrd="0" presId="urn:microsoft.com/office/officeart/2005/8/layout/bList2#1"/>
    <dgm:cxn modelId="{1D1C8D02-AB79-42D8-B49D-C1D8503D1B16}" type="presParOf" srcId="{AC65F4C9-AF41-4EBA-8F52-F4CAAD69D091}" destId="{E622101C-1EFA-4E4D-8584-A44E2477145B}" srcOrd="2" destOrd="0" presId="urn:microsoft.com/office/officeart/2005/8/layout/bList2#1"/>
    <dgm:cxn modelId="{F84AF675-690D-48B5-979E-5CE1EF98DFAB}" type="presParOf" srcId="{AC65F4C9-AF41-4EBA-8F52-F4CAAD69D091}" destId="{F4472DFC-FFC0-4D8D-B52E-92B2DB61347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0C8D6-BEF4-4794-980A-A1CCAF9D46BC}">
      <dsp:nvSpPr>
        <dsp:cNvPr id="0" name=""/>
        <dsp:cNvSpPr/>
      </dsp:nvSpPr>
      <dsp:spPr>
        <a:xfrm>
          <a:off x="571459" y="2815771"/>
          <a:ext cx="2073489" cy="15478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4AD0C-DED4-4C1E-A720-E22244773EEB}">
      <dsp:nvSpPr>
        <dsp:cNvPr id="0" name=""/>
        <dsp:cNvSpPr/>
      </dsp:nvSpPr>
      <dsp:spPr>
        <a:xfrm>
          <a:off x="567229" y="4293456"/>
          <a:ext cx="2065319" cy="66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/>
              <a:ea typeface="+mn-ea"/>
              <a:cs typeface="+mn-cs"/>
            </a:rPr>
            <a:t>Образование</a:t>
          </a:r>
          <a:endParaRPr lang="ru-RU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567229" y="4293456"/>
        <a:ext cx="1454450" cy="665560"/>
      </dsp:txXfrm>
    </dsp:sp>
    <dsp:sp modelId="{C819B243-51AE-4A74-BD15-E4AEB8E9DDB1}">
      <dsp:nvSpPr>
        <dsp:cNvPr id="0" name=""/>
        <dsp:cNvSpPr/>
      </dsp:nvSpPr>
      <dsp:spPr>
        <a:xfrm flipH="1" flipV="1">
          <a:off x="7431845" y="4403200"/>
          <a:ext cx="45720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0406B-4AA4-4D00-AFDA-A0464DD7A751}">
      <dsp:nvSpPr>
        <dsp:cNvPr id="0" name=""/>
        <dsp:cNvSpPr/>
      </dsp:nvSpPr>
      <dsp:spPr>
        <a:xfrm>
          <a:off x="5757878" y="2742768"/>
          <a:ext cx="2073489" cy="15478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58251-9A39-43E1-B98E-DA49679231DD}">
      <dsp:nvSpPr>
        <dsp:cNvPr id="0" name=""/>
        <dsp:cNvSpPr/>
      </dsp:nvSpPr>
      <dsp:spPr>
        <a:xfrm>
          <a:off x="5757836" y="4293454"/>
          <a:ext cx="2073489" cy="66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/>
              <a:ea typeface="+mn-ea"/>
              <a:cs typeface="+mn-cs"/>
            </a:rPr>
            <a:t>Туризм</a:t>
          </a:r>
          <a:endParaRPr lang="ru-RU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5757836" y="4293454"/>
        <a:ext cx="1460203" cy="665560"/>
      </dsp:txXfrm>
    </dsp:sp>
    <dsp:sp modelId="{55B0902B-BEF4-4EA4-B76B-3D7B5A2E0382}">
      <dsp:nvSpPr>
        <dsp:cNvPr id="0" name=""/>
        <dsp:cNvSpPr/>
      </dsp:nvSpPr>
      <dsp:spPr>
        <a:xfrm>
          <a:off x="3311139" y="1809388"/>
          <a:ext cx="725721" cy="7257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2A21D-ADC5-441F-A120-D4EB300FC08B}">
      <dsp:nvSpPr>
        <dsp:cNvPr id="0" name=""/>
        <dsp:cNvSpPr/>
      </dsp:nvSpPr>
      <dsp:spPr>
        <a:xfrm rot="1356063">
          <a:off x="638369" y="3090009"/>
          <a:ext cx="763479" cy="5877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9592B-EC49-4DFF-82B6-B007FCD8DF51}">
      <dsp:nvSpPr>
        <dsp:cNvPr id="0" name=""/>
        <dsp:cNvSpPr/>
      </dsp:nvSpPr>
      <dsp:spPr>
        <a:xfrm>
          <a:off x="6243435" y="1627741"/>
          <a:ext cx="2073489" cy="66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/>
              <a:ea typeface="+mn-ea"/>
              <a:cs typeface="+mn-cs"/>
            </a:rPr>
            <a:t>Строительство</a:t>
          </a:r>
          <a:endParaRPr lang="ru-RU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6243435" y="1627741"/>
        <a:ext cx="1460203" cy="665560"/>
      </dsp:txXfrm>
    </dsp:sp>
    <dsp:sp modelId="{AECD0190-B305-4237-A54D-1A504A10E5BA}">
      <dsp:nvSpPr>
        <dsp:cNvPr id="0" name=""/>
        <dsp:cNvSpPr/>
      </dsp:nvSpPr>
      <dsp:spPr>
        <a:xfrm>
          <a:off x="8633376" y="4390493"/>
          <a:ext cx="60597" cy="619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A5BE3-87B6-47B7-A6A3-CF7C29F4CBE8}">
      <dsp:nvSpPr>
        <dsp:cNvPr id="0" name=""/>
        <dsp:cNvSpPr/>
      </dsp:nvSpPr>
      <dsp:spPr>
        <a:xfrm>
          <a:off x="3131641" y="1273102"/>
          <a:ext cx="2073489" cy="15478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C605A-E74F-4050-BA68-605EF69DA356}">
      <dsp:nvSpPr>
        <dsp:cNvPr id="0" name=""/>
        <dsp:cNvSpPr/>
      </dsp:nvSpPr>
      <dsp:spPr>
        <a:xfrm>
          <a:off x="3131641" y="2814878"/>
          <a:ext cx="2073489" cy="66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/>
              <a:ea typeface="+mn-ea"/>
              <a:cs typeface="+mn-cs"/>
            </a:rPr>
            <a:t>Финансовая деятельность</a:t>
          </a:r>
          <a:endParaRPr lang="ru-RU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3131641" y="2814878"/>
        <a:ext cx="1460203" cy="665560"/>
      </dsp:txXfrm>
    </dsp:sp>
    <dsp:sp modelId="{F41021CC-28A0-42CC-BC42-5E61B8BFE61B}">
      <dsp:nvSpPr>
        <dsp:cNvPr id="0" name=""/>
        <dsp:cNvSpPr/>
      </dsp:nvSpPr>
      <dsp:spPr>
        <a:xfrm flipV="1">
          <a:off x="8436106" y="4782715"/>
          <a:ext cx="381322" cy="11988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D506-1E81-4C64-8CF5-07776D897067}">
      <dsp:nvSpPr>
        <dsp:cNvPr id="0" name=""/>
        <dsp:cNvSpPr/>
      </dsp:nvSpPr>
      <dsp:spPr>
        <a:xfrm>
          <a:off x="130909" y="127718"/>
          <a:ext cx="2073489" cy="15478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2101C-1EFA-4E4D-8584-A44E2477145B}">
      <dsp:nvSpPr>
        <dsp:cNvPr id="0" name=""/>
        <dsp:cNvSpPr/>
      </dsp:nvSpPr>
      <dsp:spPr>
        <a:xfrm>
          <a:off x="143433" y="1686180"/>
          <a:ext cx="2073489" cy="66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/>
              <a:ea typeface="+mn-ea"/>
              <a:cs typeface="+mn-cs"/>
            </a:rPr>
            <a:t>Медицина</a:t>
          </a:r>
          <a:endParaRPr lang="ru-RU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143433" y="1686180"/>
        <a:ext cx="1460203" cy="665560"/>
      </dsp:txXfrm>
    </dsp:sp>
    <dsp:sp modelId="{F4472DFC-FFC0-4D8D-B52E-92B2DB613475}">
      <dsp:nvSpPr>
        <dsp:cNvPr id="0" name=""/>
        <dsp:cNvSpPr/>
      </dsp:nvSpPr>
      <dsp:spPr>
        <a:xfrm>
          <a:off x="8770170" y="4624154"/>
          <a:ext cx="47258" cy="33486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заголовка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1522413" y="4443210"/>
            <a:ext cx="9144000" cy="1416677"/>
          </a:xfrm>
        </p:spPr>
        <p:txBody>
          <a:bodyPr>
            <a:normAutofit/>
          </a:bodyPr>
          <a:lstStyle/>
          <a:p>
            <a: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LBCC Investment </a:t>
            </a:r>
            <a:b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</a:br>
            <a: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Czech </a:t>
            </a:r>
            <a:r>
              <a:rPr lang="en-US" sz="4800" b="1" kern="0" dirty="0" smtClean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Republic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16096"/>
            <a:ext cx="8366975" cy="3709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18"/>
            <a:ext cx="3825025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66875" y="78831"/>
            <a:ext cx="9509760" cy="785201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сфере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для студентов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92492" y="1031357"/>
            <a:ext cx="9231991" cy="566715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Выполнение проектов для крупных европейских IT-компаний.</a:t>
            </a:r>
            <a:br>
              <a:rPr lang="ru-RU" sz="2400" dirty="0"/>
            </a:br>
            <a:r>
              <a:rPr lang="ru-RU" sz="2400" dirty="0"/>
              <a:t>(Например, создание web-страницы или ее части</a:t>
            </a:r>
            <a:r>
              <a:rPr lang="ru-RU" sz="2400" dirty="0" smtClean="0"/>
              <a:t>).</a:t>
            </a:r>
          </a:p>
          <a:p>
            <a:pPr marL="342900" indent="-342900"/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Возможность </a:t>
            </a:r>
            <a:r>
              <a:rPr lang="ru-RU" sz="2400" dirty="0" smtClean="0"/>
              <a:t>обучения </a:t>
            </a:r>
            <a:r>
              <a:rPr lang="ru-RU" sz="2400" dirty="0"/>
              <a:t>новым технологиям.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Подбор сложности </a:t>
            </a:r>
            <a:r>
              <a:rPr lang="ru-RU" sz="2400" dirty="0" smtClean="0"/>
              <a:t>заданий </a:t>
            </a:r>
            <a:r>
              <a:rPr lang="ru-RU" sz="2400" dirty="0"/>
              <a:t>по уровню ваших знаний.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Оплата работы в соответствии с европейским стандартом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Возможна частичная занятость и работа для студентов сферы </a:t>
            </a:r>
            <a:r>
              <a:rPr lang="en-US" sz="2400" dirty="0" smtClean="0"/>
              <a:t>IT</a:t>
            </a:r>
            <a:r>
              <a:rPr lang="ru-RU" sz="2400" dirty="0" smtClean="0"/>
              <a:t>, а также прохождения практики с дальнейшим трудоустройством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589430" y="2556450"/>
            <a:ext cx="5821251" cy="382555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08" y="1786270"/>
            <a:ext cx="2509408" cy="1681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11" y="1801603"/>
            <a:ext cx="2531343" cy="1676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75" y="2076877"/>
            <a:ext cx="3115071" cy="2504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941" y="5625050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8502" y="512426"/>
            <a:ext cx="69814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cs-CZ" sz="3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Требования для работы: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7481" y="1555298"/>
            <a:ext cx="89508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базовыми знаниями программирования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alt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технического английского языка (письменно</a:t>
            </a: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работать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alt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новым </a:t>
            </a: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возможностям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позитивный подход</a:t>
            </a:r>
            <a:endParaRPr lang="en-US" altLang="cs-CZ" sz="32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cs-CZ" sz="32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Резюме отправлять на </a:t>
            </a:r>
            <a:endParaRPr lang="en-US" altLang="cs-CZ" sz="32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cs-CZ" sz="32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elenmaslyuk@gmail.com</a:t>
            </a:r>
            <a:endParaRPr lang="ru-RU" altLang="cs-CZ" sz="3200" b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cs-CZ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endParaRPr lang="cs-CZ" altLang="cs-CZ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152" y="5776152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4" y="90153"/>
            <a:ext cx="3692504" cy="850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Контакты: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5344" y="1857267"/>
            <a:ext cx="4540302" cy="3480278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400" b="1" dirty="0">
                <a:solidFill>
                  <a:schemeClr val="accent3">
                    <a:lumMod val="50000"/>
                  </a:schemeClr>
                </a:solidFill>
              </a:rPr>
              <a:t>LBCC </a:t>
            </a:r>
            <a:r>
              <a:rPr lang="en-US" altLang="cs-CZ" sz="2400" b="1" dirty="0" smtClean="0">
                <a:solidFill>
                  <a:schemeClr val="accent3">
                    <a:lumMod val="50000"/>
                  </a:schemeClr>
                </a:solidFill>
              </a:rPr>
              <a:t>Solution</a:t>
            </a:r>
            <a:endParaRPr lang="cs-CZ" altLang="cs-CZ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ru-RU" altLang="cs-CZ" sz="2400" dirty="0" smtClean="0">
                <a:solidFill>
                  <a:schemeClr val="accent3">
                    <a:lumMod val="50000"/>
                  </a:schemeClr>
                </a:solidFill>
              </a:rPr>
              <a:t>Н. Новгород, ул. Пискунова 27А</a:t>
            </a:r>
            <a:endParaRPr lang="cs-CZ" alt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Тел: 8 (938) 457  10  53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mail: elenmaslyuk@gmail.com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13" y="5057800"/>
            <a:ext cx="1596025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9" y="1803043"/>
            <a:ext cx="3484809" cy="34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7496"/>
          </a:xfrm>
        </p:spPr>
        <p:txBody>
          <a:bodyPr/>
          <a:lstStyle/>
          <a:p>
            <a:r>
              <a:rPr lang="en-US" dirty="0">
                <a:sym typeface="Nixie One"/>
              </a:rPr>
              <a:t> </a:t>
            </a:r>
            <a:r>
              <a:rPr lang="en-US" dirty="0" smtClean="0">
                <a:sym typeface="Nixie One"/>
              </a:rPr>
              <a:t>                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Основатель </a:t>
            </a:r>
            <a:r>
              <a:rPr lang="ru-RU" sz="40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компании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LBCC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120" y="1644374"/>
            <a:ext cx="6270294" cy="4127627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Основателем компании является банкир, финансист, экономист Ян </a:t>
            </a:r>
            <a:r>
              <a:rPr lang="ru-RU" dirty="0" err="1">
                <a:latin typeface="Corbel" pitchFamily="34" charset="0"/>
              </a:rPr>
              <a:t>Мелихар</a:t>
            </a:r>
            <a:r>
              <a:rPr lang="ru-RU" dirty="0">
                <a:latin typeface="Corbel" pitchFamily="34" charset="0"/>
              </a:rPr>
              <a:t>. </a:t>
            </a:r>
            <a:endParaRPr lang="en-US" dirty="0" smtClean="0"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Corbe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Генеральный директор LONDON INVESTMENT BUSINESS CARE &amp; CONSULTING </a:t>
            </a:r>
            <a:r>
              <a:rPr lang="ru-RU" dirty="0" smtClean="0">
                <a:latin typeface="Corbel" pitchFamily="34" charset="0"/>
              </a:rPr>
              <a:t>LTD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Имеет многолетний опыт работы в банковской сфере в Чешской Республике и Великобритании</a:t>
            </a:r>
            <a:r>
              <a:rPr lang="ru-RU" dirty="0" smtClean="0">
                <a:latin typeface="Corbel" pitchFamily="34" charset="0"/>
              </a:rPr>
              <a:t>.</a:t>
            </a:r>
            <a:endParaRPr lang="en-US" dirty="0" smtClean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На данный момент активно развивает экономическую деятельность на международном рынке. </a:t>
            </a:r>
            <a:endParaRPr lang="en-US" dirty="0" smtClean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Является спонсором Дома Молодежи в Праге и Геронтологического центра. 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13" y="1644373"/>
            <a:ext cx="1551615" cy="1689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6" y="5576554"/>
            <a:ext cx="1315416" cy="14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37671"/>
            <a:ext cx="9509760" cy="633183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Профессиональная команда: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542" y="685123"/>
            <a:ext cx="1157009" cy="948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61" y="1790309"/>
            <a:ext cx="1074446" cy="930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50" y="5113407"/>
            <a:ext cx="1084674" cy="1425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30" y="2869525"/>
            <a:ext cx="1079086" cy="1126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42" y="4077629"/>
            <a:ext cx="1084674" cy="11817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15243" y="1248821"/>
            <a:ext cx="171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Rudolf </a:t>
            </a:r>
            <a:r>
              <a:rPr lang="en-US" dirty="0" err="1"/>
              <a:t>Lněnička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15243" y="3464445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Ladislav</a:t>
            </a:r>
            <a:r>
              <a:rPr lang="en-US" dirty="0"/>
              <a:t> </a:t>
            </a:r>
            <a:r>
              <a:rPr lang="en-US" dirty="0" err="1"/>
              <a:t>Macháček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15243" y="4677372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Elena </a:t>
            </a:r>
            <a:r>
              <a:rPr lang="en-US" dirty="0" err="1"/>
              <a:t>Tokareva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15243" y="5777305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Elena </a:t>
            </a:r>
            <a:r>
              <a:rPr lang="en-US" dirty="0" err="1" smtClean="0"/>
              <a:t>Maslyuk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15243" y="2301987"/>
            <a:ext cx="183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Karina </a:t>
            </a:r>
            <a:r>
              <a:rPr lang="en-US" dirty="0" err="1" smtClean="0"/>
              <a:t>Sajenkova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3670" y="670854"/>
            <a:ext cx="757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Исполнительный директор LBCC </a:t>
            </a:r>
            <a:r>
              <a:rPr lang="ru-RU" sz="1400" dirty="0" err="1"/>
              <a:t>Investment</a:t>
            </a:r>
            <a:r>
              <a:rPr lang="ru-RU" sz="1400" dirty="0"/>
              <a:t> </a:t>
            </a:r>
            <a:r>
              <a:rPr lang="ru-RU" sz="1400" dirty="0" err="1"/>
              <a:t>Czech</a:t>
            </a:r>
            <a:r>
              <a:rPr lang="ru-RU" sz="1400" dirty="0"/>
              <a:t> </a:t>
            </a:r>
            <a:r>
              <a:rPr lang="ru-RU" sz="1400" dirty="0" err="1"/>
              <a:t>Republic</a:t>
            </a:r>
            <a:r>
              <a:rPr lang="ru-RU" sz="1400" dirty="0"/>
              <a:t>, </a:t>
            </a:r>
            <a:r>
              <a:rPr lang="ru-RU" sz="1400" dirty="0" err="1"/>
              <a:t>s.r.o</a:t>
            </a:r>
            <a:r>
              <a:rPr lang="ru-RU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Экономическое образование, опыт управления проектами и финансами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 Опыт работы с акциями, </a:t>
            </a:r>
            <a:r>
              <a:rPr lang="ru-RU" sz="1400" dirty="0" err="1"/>
              <a:t>форекс</a:t>
            </a:r>
            <a:r>
              <a:rPr lang="ru-RU" sz="1400" dirty="0"/>
              <a:t>, товарами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 Математическое и статистическое образование, опыт в области алгоритмической торговли, финансовые контакты и банковское дело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95458" y="19269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1400" dirty="0"/>
              <a:t>Руководитель офиса LBCC </a:t>
            </a:r>
            <a:r>
              <a:rPr lang="ru-RU" sz="1400" dirty="0" err="1"/>
              <a:t>Investment</a:t>
            </a:r>
            <a:r>
              <a:rPr lang="ru-RU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Опыт в маркетинге, управлении проектами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Опыт международной торговли и проектов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Контакты в международной торговле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04302" y="311713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Управляющий строительными проектами </a:t>
            </a:r>
            <a:r>
              <a:rPr lang="en-US" sz="1400" dirty="0" err="1" smtClean="0"/>
              <a:t>RavekoSTAV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Более 250 реализованных успешных строительных проектов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Многолетний опыт работы в области строительства на международном рынке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5458" y="45014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Магистр юридических наук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Ведущий специалист по работе со студентами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93670" y="54752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Представитель </a:t>
            </a:r>
            <a:r>
              <a:rPr lang="ru-RU" sz="1400" dirty="0"/>
              <a:t>LBCC </a:t>
            </a:r>
            <a:r>
              <a:rPr lang="en-US" sz="1400" dirty="0" smtClean="0"/>
              <a:t>Investment </a:t>
            </a:r>
            <a:r>
              <a:rPr lang="ru-RU" sz="1400" dirty="0" smtClean="0"/>
              <a:t>на </a:t>
            </a:r>
            <a:r>
              <a:rPr lang="ru-RU" sz="1400" dirty="0"/>
              <a:t>территории </a:t>
            </a:r>
            <a:r>
              <a:rPr lang="ru-RU" sz="1400" dirty="0" smtClean="0"/>
              <a:t>РФ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Директор  </a:t>
            </a:r>
            <a:r>
              <a:rPr lang="en-US" sz="1400" dirty="0" smtClean="0"/>
              <a:t>LBCC Solution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Управление операционными проектами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847" y="5589900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7496"/>
          </a:xfrm>
        </p:spPr>
        <p:txBody>
          <a:bodyPr/>
          <a:lstStyle/>
          <a:p>
            <a:r>
              <a:rPr lang="en-US" dirty="0">
                <a:sym typeface="Nixie One"/>
              </a:rPr>
              <a:t> </a:t>
            </a:r>
            <a:r>
              <a:rPr lang="en-US" dirty="0" smtClean="0">
                <a:sym typeface="Nixie One"/>
              </a:rPr>
              <a:t>                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Деятельность компании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77592" y="1637415"/>
            <a:ext cx="10354695" cy="4550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800" dirty="0" smtClean="0"/>
              <a:t>Управляющая компания «</a:t>
            </a:r>
            <a:r>
              <a:rPr lang="en-US" sz="2800" dirty="0" smtClean="0"/>
              <a:t>LBCC Investment</a:t>
            </a:r>
            <a:r>
              <a:rPr lang="ru-RU" sz="2800" dirty="0" smtClean="0"/>
              <a:t>» находится в Праге. Это международная компания, работающая с Великобританией, Россией, Японией, США, Украиной.</a:t>
            </a:r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/>
              <a:t>   Международный холдинг «</a:t>
            </a:r>
            <a:r>
              <a:rPr lang="en-US" sz="2800" dirty="0" smtClean="0"/>
              <a:t>LBCC Investment</a:t>
            </a:r>
            <a:r>
              <a:rPr lang="ru-RU" sz="2800" dirty="0" smtClean="0"/>
              <a:t>» развивает различные направления: медицина, строительство, финансовая деятельность, образование, туризм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6" y="5576554"/>
            <a:ext cx="1315416" cy="14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0"/>
                <a:lumOff val="100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93" y="321649"/>
            <a:ext cx="3676207" cy="115137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04550464"/>
              </p:ext>
            </p:extLst>
          </p:nvPr>
        </p:nvGraphicFramePr>
        <p:xfrm>
          <a:off x="1541417" y="1214845"/>
          <a:ext cx="8817429" cy="495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0335" y="5608728"/>
            <a:ext cx="1316850" cy="1487553"/>
          </a:xfrm>
          <a:prstGeom prst="rect">
            <a:avLst/>
          </a:prstGeom>
        </p:spPr>
      </p:pic>
      <p:pic>
        <p:nvPicPr>
          <p:cNvPr id="7" name="Рисунок 6" descr="vacancies-prorab-nachalnyk-stroyky-stroytelnye-raboty-g-kropyvnytskyy__107619173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4223" y="1331145"/>
            <a:ext cx="2090056" cy="1534769"/>
          </a:xfrm>
          <a:prstGeom prst="rect">
            <a:avLst/>
          </a:prstGeom>
        </p:spPr>
      </p:pic>
      <p:pic>
        <p:nvPicPr>
          <p:cNvPr id="1026" name="Picture 2" descr="C:\Users\Admin\Desktop\8491_0-450x450.svg_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0848" y="1543328"/>
            <a:ext cx="1444616" cy="1271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9455" y="502275"/>
            <a:ext cx="9144000" cy="1169831"/>
          </a:xfrm>
        </p:spPr>
        <p:txBody>
          <a:bodyPr/>
          <a:lstStyle/>
          <a:p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Международное сотрудничество </a:t>
            </a:r>
            <a: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/>
            </a:r>
            <a:b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</a:br>
            <a: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между </a:t>
            </a:r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Чешской Республикой и РФ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85633" y="2463459"/>
            <a:ext cx="4941194" cy="3022941"/>
          </a:xfrm>
        </p:spPr>
        <p:txBody>
          <a:bodyPr>
            <a:normAutofit/>
          </a:bodyPr>
          <a:lstStyle/>
          <a:p>
            <a:pPr lvl="1"/>
            <a:r>
              <a:rPr lang="ru-RU" sz="2800" dirty="0">
                <a:solidFill>
                  <a:schemeClr val="tx2"/>
                </a:solidFill>
                <a:latin typeface="Corbel" pitchFamily="34" charset="0"/>
              </a:rPr>
              <a:t>Наша компания оказывает главную поддержку сотрудничеству с РФ из президентского офиса Чешской Республики. </a:t>
            </a:r>
            <a:endParaRPr lang="ru-RU" sz="2800" dirty="0" smtClean="0">
              <a:solidFill>
                <a:schemeClr val="tx2"/>
              </a:solidFill>
              <a:latin typeface="Corbe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67" y="1720583"/>
            <a:ext cx="3041335" cy="4198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640" y="1842220"/>
            <a:ext cx="2740390" cy="3954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975" y="5582969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4652" y="-159489"/>
            <a:ext cx="9144000" cy="1223493"/>
          </a:xfrm>
        </p:spPr>
        <p:txBody>
          <a:bodyPr>
            <a:normAutofit/>
          </a:bodyPr>
          <a:lstStyle/>
          <a:p>
            <a:r>
              <a:rPr lang="en-US" sz="3200" b="1" kern="0" dirty="0" smtClean="0">
                <a:solidFill>
                  <a:srgbClr val="19BBD5"/>
                </a:solidFill>
                <a:sym typeface="Nixie One"/>
              </a:rPr>
              <a:t>IT </a:t>
            </a:r>
            <a:r>
              <a:rPr lang="ru-RU" sz="3200" b="1" kern="0" dirty="0" smtClean="0">
                <a:solidFill>
                  <a:srgbClr val="19BBD5"/>
                </a:solidFill>
                <a:sym typeface="Nixie One"/>
              </a:rPr>
              <a:t>направление в России</a:t>
            </a:r>
            <a:endParaRPr lang="ru-RU" b="1" dirty="0"/>
          </a:p>
        </p:txBody>
      </p:sp>
      <p:pic>
        <p:nvPicPr>
          <p:cNvPr id="2050" name="Picture 2" descr="C:\Users\Admin\Desktop\big_4a3c8b3916fb3f6216e580b126a8d0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73820"/>
            <a:ext cx="6211613" cy="3468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425" y="1236675"/>
            <a:ext cx="11892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Открыта компания «</a:t>
            </a:r>
            <a:r>
              <a:rPr lang="en-US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LBCC Solution</a:t>
            </a:r>
            <a:r>
              <a:rPr lang="ru-RU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в Нижнем Новгороде, </a:t>
            </a:r>
          </a:p>
          <a:p>
            <a:pPr algn="ctr"/>
            <a:r>
              <a:rPr lang="ru-RU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которая занимается разработками в сфере </a:t>
            </a:r>
            <a:r>
              <a:rPr lang="en-US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32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– технологий, созданием программного обеспечения для иностранных компаний</a:t>
            </a:r>
            <a:endParaRPr lang="ru-RU" sz="32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rasshirennyie-tehnicheskie-audit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354" y="3373822"/>
            <a:ext cx="5956646" cy="348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7204" y="202017"/>
            <a:ext cx="9509760" cy="903815"/>
          </a:xfrm>
        </p:spPr>
        <p:txBody>
          <a:bodyPr/>
          <a:lstStyle/>
          <a:p>
            <a:pPr algn="ctr"/>
            <a:r>
              <a:rPr lang="ru-RU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Работа в «</a:t>
            </a:r>
            <a:r>
              <a:rPr lang="en-US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LBCC Solution</a:t>
            </a:r>
            <a:r>
              <a:rPr lang="ru-RU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»</a:t>
            </a:r>
            <a:endParaRPr lang="en-US" sz="3200" b="1" kern="0" dirty="0">
              <a:solidFill>
                <a:srgbClr val="19BBD5"/>
              </a:solidFill>
              <a:latin typeface="+mn-lt"/>
              <a:sym typeface="Nixie O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127" y="1347957"/>
            <a:ext cx="9386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Сотрудничество с крупными европейскими IT-компаниями, такими как AVAST, LIST,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Jablotron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,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Zoner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Photo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Studio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и др. 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 Сотрудничество в проекте по совершенствованию и развитию системы электронного обучения (более 20 лет опыта), в который войдут элементы искусственного интеллекта.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lvl="0" fontAlgn="base">
              <a:buClr>
                <a:srgbClr val="873624"/>
              </a:buClr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59" y="4045940"/>
            <a:ext cx="3081671" cy="2042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4045940"/>
            <a:ext cx="2908183" cy="2042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817" y="5621606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6060" y="255180"/>
            <a:ext cx="9509760" cy="913975"/>
          </a:xfrm>
        </p:spPr>
        <p:txBody>
          <a:bodyPr/>
          <a:lstStyle/>
          <a:p>
            <a:pPr algn="ctr"/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 </a:t>
            </a:r>
            <a:r>
              <a:rPr lang="ru-RU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Работа в «</a:t>
            </a:r>
            <a:r>
              <a:rPr lang="en-US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LBCC Solution</a:t>
            </a:r>
            <a:r>
              <a:rPr lang="ru-RU" sz="3200" b="1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»</a:t>
            </a:r>
            <a:endParaRPr lang="en-US" sz="3200" b="1" kern="0" dirty="0">
              <a:solidFill>
                <a:srgbClr val="19BBD5"/>
              </a:solidFill>
              <a:latin typeface="+mn-lt"/>
              <a:sym typeface="Nixie O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559" y="1483616"/>
            <a:ext cx="9386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263050">
                    <a:lumMod val="75000"/>
                  </a:srgbClr>
                </a:solidFill>
              </a:rPr>
              <a:t>Сотрудничество 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по разработке алгоритма искусственного интеллекта и его применению на практике + отдельные индивидуальные проекты. 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96" y="3060899"/>
            <a:ext cx="2884868" cy="1943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53" y="3097887"/>
            <a:ext cx="3499906" cy="1949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062" y="5627331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2546</TotalTime>
  <Words>325</Words>
  <Application>Microsoft Office PowerPoint</Application>
  <PresentationFormat>Широкоэкранный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Corbel</vt:lpstr>
      <vt:lpstr>Euphemia</vt:lpstr>
      <vt:lpstr>Nixie One</vt:lpstr>
      <vt:lpstr>Old English Text MT</vt:lpstr>
      <vt:lpstr>Times New Roman</vt:lpstr>
      <vt:lpstr>Wingdings</vt:lpstr>
      <vt:lpstr>Banded Design Blue 16x9</vt:lpstr>
      <vt:lpstr>Макет заголовка</vt:lpstr>
      <vt:lpstr>                  Основатель компании LBCC</vt:lpstr>
      <vt:lpstr>Профессиональная команда:</vt:lpstr>
      <vt:lpstr>                  Деятельность компании</vt:lpstr>
      <vt:lpstr>Презентация PowerPoint</vt:lpstr>
      <vt:lpstr>Международное сотрудничество  между Чешской Республикой и РФ</vt:lpstr>
      <vt:lpstr>IT направление в России</vt:lpstr>
      <vt:lpstr>Работа в «LBCC Solution»</vt:lpstr>
      <vt:lpstr> Работа в «LBCC Solution»</vt:lpstr>
      <vt:lpstr>Работа в сфере IT для студентов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Работа комп</dc:creator>
  <cp:keywords/>
  <cp:lastModifiedBy>User</cp:lastModifiedBy>
  <cp:revision>88</cp:revision>
  <dcterms:created xsi:type="dcterms:W3CDTF">2018-01-03T07:42:41Z</dcterms:created>
  <dcterms:modified xsi:type="dcterms:W3CDTF">2019-04-01T11:29:53Z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