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slideLayouts/slideLayout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94" r:id="rId4"/>
    <p:sldMasterId id="2147483803" r:id="rId5"/>
    <p:sldMasterId id="2147483811" r:id="rId6"/>
    <p:sldMasterId id="2147483780" r:id="rId7"/>
    <p:sldMasterId id="2147483822" r:id="rId8"/>
    <p:sldMasterId id="2147483825" r:id="rId9"/>
    <p:sldMasterId id="2147483828" r:id="rId10"/>
  </p:sldMasterIdLst>
  <p:notesMasterIdLst>
    <p:notesMasterId r:id="rId22"/>
  </p:notesMasterIdLst>
  <p:handoutMasterIdLst>
    <p:handoutMasterId r:id="rId23"/>
  </p:handoutMasterIdLst>
  <p:sldIdLst>
    <p:sldId id="357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5" r:id="rId19"/>
    <p:sldId id="383" r:id="rId20"/>
    <p:sldId id="370" r:id="rId21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272">
          <p15:clr>
            <a:srgbClr val="A4A3A4"/>
          </p15:clr>
        </p15:guide>
        <p15:guide id="6" orient="horz" pos="2971">
          <p15:clr>
            <a:srgbClr val="A4A3A4"/>
          </p15:clr>
        </p15:guide>
        <p15:guide id="7" orient="horz" pos="930">
          <p15:clr>
            <a:srgbClr val="A4A3A4"/>
          </p15:clr>
        </p15:guide>
        <p15:guide id="8" orient="horz" pos="1337">
          <p15:clr>
            <a:srgbClr val="A4A3A4"/>
          </p15:clr>
        </p15:guide>
        <p15:guide id="9" orient="horz" pos="2086">
          <p15:clr>
            <a:srgbClr val="A4A3A4"/>
          </p15:clr>
        </p15:guide>
        <p15:guide id="10" orient="horz" pos="726">
          <p15:clr>
            <a:srgbClr val="A4A3A4"/>
          </p15:clr>
        </p15:guide>
        <p15:guide id="11" orient="horz" pos="436">
          <p15:clr>
            <a:srgbClr val="A4A3A4"/>
          </p15:clr>
        </p15:guide>
        <p15:guide id="12" orient="horz" pos="228">
          <p15:clr>
            <a:srgbClr val="A4A3A4"/>
          </p15:clr>
        </p15:guide>
        <p15:guide id="13" pos="2331">
          <p15:clr>
            <a:srgbClr val="A4A3A4"/>
          </p15:clr>
        </p15:guide>
        <p15:guide id="14" pos="726">
          <p15:clr>
            <a:srgbClr val="A4A3A4"/>
          </p15:clr>
        </p15:guide>
        <p15:guide id="15" pos="875">
          <p15:clr>
            <a:srgbClr val="A4A3A4"/>
          </p15:clr>
        </p15:guide>
        <p15:guide id="16" pos="1260">
          <p15:clr>
            <a:srgbClr val="A4A3A4"/>
          </p15:clr>
        </p15:guide>
        <p15:guide id="17" pos="1410">
          <p15:clr>
            <a:srgbClr val="A4A3A4"/>
          </p15:clr>
        </p15:guide>
        <p15:guide id="18" pos="1796">
          <p15:clr>
            <a:srgbClr val="A4A3A4"/>
          </p15:clr>
        </p15:guide>
        <p15:guide id="19" pos="1944">
          <p15:clr>
            <a:srgbClr val="A4A3A4"/>
          </p15:clr>
        </p15:guide>
        <p15:guide id="20" pos="2481">
          <p15:clr>
            <a:srgbClr val="A4A3A4"/>
          </p15:clr>
        </p15:guide>
        <p15:guide id="21" pos="2869">
          <p15:clr>
            <a:srgbClr val="A4A3A4"/>
          </p15:clr>
        </p15:guide>
        <p15:guide id="22" pos="3029">
          <p15:clr>
            <a:srgbClr val="A4A3A4"/>
          </p15:clr>
        </p15:guide>
        <p15:guide id="23" pos="3402">
          <p15:clr>
            <a:srgbClr val="A4A3A4"/>
          </p15:clr>
        </p15:guide>
        <p15:guide id="24" pos="3552">
          <p15:clr>
            <a:srgbClr val="A4A3A4"/>
          </p15:clr>
        </p15:guide>
        <p15:guide id="25" pos="3938">
          <p15:clr>
            <a:srgbClr val="A4A3A4"/>
          </p15:clr>
        </p15:guide>
        <p15:guide id="26" pos="4086">
          <p15:clr>
            <a:srgbClr val="A4A3A4"/>
          </p15:clr>
        </p15:guide>
        <p15:guide id="27" pos="4473">
          <p15:clr>
            <a:srgbClr val="A4A3A4"/>
          </p15:clr>
        </p15:guide>
        <p15:guide id="28" pos="4621">
          <p15:clr>
            <a:srgbClr val="A4A3A4"/>
          </p15:clr>
        </p15:guide>
        <p15:guide id="29" pos="5008">
          <p15:clr>
            <a:srgbClr val="A4A3A4"/>
          </p15:clr>
        </p15:guide>
        <p15:guide id="30" pos="5157">
          <p15:clr>
            <a:srgbClr val="A4A3A4"/>
          </p15:clr>
        </p15:guide>
        <p15:guide id="31" pos="5759">
          <p15:clr>
            <a:srgbClr val="A4A3A4"/>
          </p15:clr>
        </p15:guide>
        <p15:guide id="32" pos="48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рамов Александр Игоревич" initials="ААИ" lastIdx="8" clrIdx="0">
    <p:extLst/>
  </p:cmAuthor>
  <p:cmAuthor id="2" name="AI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86419" autoAdjust="0"/>
  </p:normalViewPr>
  <p:slideViewPr>
    <p:cSldViewPr snapToGrid="0">
      <p:cViewPr varScale="1">
        <p:scale>
          <a:sx n="112" d="100"/>
          <a:sy n="112" d="100"/>
        </p:scale>
        <p:origin x="379" y="62"/>
      </p:cViewPr>
      <p:guideLst>
        <p:guide orient="horz" pos="261"/>
        <p:guide pos="340"/>
        <p:guide orient="horz" pos="3028"/>
        <p:guide pos="5511"/>
        <p:guide orient="horz" pos="272"/>
        <p:guide orient="horz" pos="2971"/>
        <p:guide orient="horz" pos="930"/>
        <p:guide orient="horz" pos="1337"/>
        <p:guide orient="horz" pos="2086"/>
        <p:guide orient="horz" pos="726"/>
        <p:guide orient="horz" pos="436"/>
        <p:guide orient="horz" pos="228"/>
        <p:guide pos="2331"/>
        <p:guide pos="726"/>
        <p:guide pos="875"/>
        <p:guide pos="1260"/>
        <p:guide pos="1410"/>
        <p:guide pos="1796"/>
        <p:guide pos="1944"/>
        <p:guide pos="2481"/>
        <p:guide pos="2869"/>
        <p:guide pos="3029"/>
        <p:guide pos="3402"/>
        <p:guide pos="3552"/>
        <p:guide pos="3938"/>
        <p:guide pos="4086"/>
        <p:guide pos="4473"/>
        <p:guide pos="4621"/>
        <p:guide pos="5008"/>
        <p:guide pos="5157"/>
        <p:guide pos="5759"/>
        <p:guide pos="48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1080136" cy="108013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70266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 kern="1200" baseline="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r>
              <a:rPr lang="ru-RU" dirty="0" err="1" smtClean="0"/>
              <a:t>Перебивочный</a:t>
            </a:r>
            <a:r>
              <a:rPr lang="ru-RU" dirty="0" smtClean="0"/>
              <a:t> слайд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4100" b="1" kern="1200" dirty="0">
                <a:solidFill>
                  <a:schemeClr val="bg1"/>
                </a:solidFill>
                <a:latin typeface="Arial" pitchFamily="34" charset="0"/>
                <a:ea typeface="Rosatom Light" pitchFamily="34" charset="-52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Нумерация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49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539750" y="1476375"/>
            <a:ext cx="4014788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6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8" y="1476375"/>
            <a:ext cx="3940175" cy="18351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539750" y="3482975"/>
            <a:ext cx="4014788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808538" y="3479346"/>
            <a:ext cx="3940174" cy="76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08537" y="1476375"/>
            <a:ext cx="3940175" cy="2507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7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5"/>
            <a:ext cx="4014788" cy="24584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80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69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8" hasCustomPrompt="1"/>
          </p:nvPr>
        </p:nvSpPr>
        <p:spPr>
          <a:xfrm>
            <a:off x="539750" y="1476375"/>
            <a:ext cx="4014788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808539" y="1476375"/>
            <a:ext cx="3940174" cy="28013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n-US" sz="7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lang="en-US" sz="1200" kern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ru-RU" dirty="0" smtClean="0"/>
              <a:t>Контент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70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7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431800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2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4" y="361950"/>
            <a:ext cx="2330091" cy="8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04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94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2572" y="326571"/>
            <a:ext cx="1085584" cy="4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857" y="2157938"/>
            <a:ext cx="6406030" cy="521318"/>
          </a:xfrm>
        </p:spPr>
        <p:txBody>
          <a:bodyPr/>
          <a:lstStyle/>
          <a:p>
            <a:r>
              <a:rPr lang="ru-RU" sz="3200" dirty="0" smtClean="0"/>
              <a:t>Метрологическая служба </a:t>
            </a:r>
            <a:br>
              <a:rPr lang="ru-RU" sz="3200" dirty="0" smtClean="0"/>
            </a:br>
            <a:r>
              <a:rPr lang="ru-RU" sz="3200" dirty="0" smtClean="0"/>
              <a:t>АО «НИИП»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656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жизнь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36808"/>
          <a:stretch/>
        </p:blipFill>
        <p:spPr>
          <a:xfrm>
            <a:off x="176852" y="836583"/>
            <a:ext cx="1776355" cy="14552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23253" b="61442"/>
          <a:stretch/>
        </p:blipFill>
        <p:spPr>
          <a:xfrm>
            <a:off x="421356" y="2249608"/>
            <a:ext cx="2168097" cy="13797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400" y="3600902"/>
            <a:ext cx="1802683" cy="13511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868" y="843031"/>
            <a:ext cx="1838242" cy="1379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498" y="2195608"/>
            <a:ext cx="1652405" cy="14232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54" y="1117100"/>
            <a:ext cx="1959429" cy="10717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54" y="2233934"/>
            <a:ext cx="2201098" cy="134657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04" y="3715879"/>
            <a:ext cx="1600823" cy="10672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" y="3654915"/>
            <a:ext cx="1870844" cy="12431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31" y="3715879"/>
            <a:ext cx="1821787" cy="13649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67" y="1285256"/>
            <a:ext cx="1509884" cy="100658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36" y="2249608"/>
            <a:ext cx="2131407" cy="14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2732" y="163946"/>
            <a:ext cx="1713923" cy="330200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826097"/>
              </p:ext>
            </p:extLst>
          </p:nvPr>
        </p:nvGraphicFramePr>
        <p:xfrm>
          <a:off x="382732" y="665017"/>
          <a:ext cx="7366577" cy="3906982"/>
        </p:xfrm>
        <a:graphic>
          <a:graphicData uri="http://schemas.openxmlformats.org/drawingml/2006/table">
            <a:tbl>
              <a:tblPr firstRow="1" firstCol="1" bandRow="1"/>
              <a:tblGrid>
                <a:gridCol w="1768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09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Полное фирменное 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русском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Акционерное общество «Научно-исследовательский институт приборов»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английском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Joint Stock Company «Research Institute of Scientific Instruments»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Сокращенное фирменное 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русском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АО «НИИП»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английском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JSC «RISI»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13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Местонахождение и почтовый адрес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82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Российская Федерация, 140080, Московская область, город Лыткарино, </a:t>
                      </a:r>
                      <a:b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промзона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Тураево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строение 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859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Контактные данные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электронной почты         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risi@niipribor.ru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1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 корпоративного сайта    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www.niipriborov.ru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96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                                        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(495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276-53-01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67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Факс                                              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+7 (495) 276-53-03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8"/>
          </p:nvPr>
        </p:nvSpPr>
        <p:spPr>
          <a:xfrm>
            <a:off x="130507" y="406451"/>
            <a:ext cx="7598274" cy="1194696"/>
          </a:xfrm>
        </p:spPr>
        <p:txBody>
          <a:bodyPr/>
          <a:lstStyle/>
          <a:p>
            <a:pPr algn="just"/>
            <a:r>
              <a:rPr lang="ru-RU" sz="1400" dirty="0"/>
              <a:t>Метрологическая служба АО «НИИП», в том числе отдел метрологии ионизирующих излучений, обеспечивает сопровождение радиационных испытаний в полном объеме. Наличие современных эталонов единиц величин, средств измерений, аттестатов аккредитации на право поверки СИ, аттестации методик измерений и экспертного заключения ГНМЦ МО РФ о компетентности в области аттестации испытательного оборудования позволяет оказывать полный спектр услуг по данному направлению.</a:t>
            </a: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17410" y="2519989"/>
            <a:ext cx="3478556" cy="28437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00" b="1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8393" y="1876890"/>
            <a:ext cx="3207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414042"/>
                </a:solidFill>
              </a:rPr>
              <a:t>Главный метролог</a:t>
            </a:r>
          </a:p>
          <a:p>
            <a:r>
              <a:rPr lang="ru-RU" sz="1600" dirty="0">
                <a:solidFill>
                  <a:srgbClr val="414042"/>
                </a:solidFill>
              </a:rPr>
              <a:t>Шудра Денис Викторович</a:t>
            </a:r>
          </a:p>
          <a:p>
            <a:r>
              <a:rPr lang="ru-RU" sz="1600" dirty="0">
                <a:solidFill>
                  <a:srgbClr val="414042"/>
                </a:solidFill>
              </a:rPr>
              <a:t>+7 (495) 276-53-01, доб. 40-47</a:t>
            </a:r>
          </a:p>
          <a:p>
            <a:pPr algn="just"/>
            <a:r>
              <a:rPr lang="ru-RU" sz="1600" dirty="0">
                <a:solidFill>
                  <a:srgbClr val="414042"/>
                </a:solidFill>
              </a:rPr>
              <a:t>DVShudra@niipribor.ru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595" y="1534866"/>
            <a:ext cx="1076325" cy="142875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243712" y="3452458"/>
            <a:ext cx="35520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14042"/>
                </a:solidFill>
              </a:rPr>
              <a:t>Начальник отдела метрологии ионизирующих излучений</a:t>
            </a:r>
          </a:p>
          <a:p>
            <a:r>
              <a:rPr lang="ru-RU" sz="1400" dirty="0">
                <a:solidFill>
                  <a:srgbClr val="414042"/>
                </a:solidFill>
              </a:rPr>
              <a:t>Казаков Вячеслав Васильевич</a:t>
            </a:r>
          </a:p>
          <a:p>
            <a:r>
              <a:rPr lang="ru-RU" sz="1400" dirty="0">
                <a:solidFill>
                  <a:srgbClr val="414042"/>
                </a:solidFill>
              </a:rPr>
              <a:t>+7 (495) 276-53-01, доб. 44-97, 41-08</a:t>
            </a:r>
          </a:p>
          <a:p>
            <a:r>
              <a:rPr lang="ru-RU" sz="1400" dirty="0">
                <a:solidFill>
                  <a:srgbClr val="414042"/>
                </a:solidFill>
              </a:rPr>
              <a:t>VVKazakov@niipribor.ru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7" y="3322859"/>
            <a:ext cx="1076325" cy="1428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58756" y="3458810"/>
            <a:ext cx="31191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414042"/>
                </a:solidFill>
              </a:rPr>
              <a:t>Начальник отдела КИП</a:t>
            </a:r>
          </a:p>
          <a:p>
            <a:r>
              <a:rPr lang="ru-RU" sz="1400" dirty="0">
                <a:solidFill>
                  <a:srgbClr val="414042"/>
                </a:solidFill>
              </a:rPr>
              <a:t>Тимофеева Катерина Владимировна</a:t>
            </a:r>
          </a:p>
          <a:p>
            <a:r>
              <a:rPr lang="ru-RU" sz="1400" dirty="0">
                <a:solidFill>
                  <a:srgbClr val="414042"/>
                </a:solidFill>
              </a:rPr>
              <a:t>+7 (495) 276-53-01, доб. 41-03</a:t>
            </a:r>
          </a:p>
          <a:p>
            <a:r>
              <a:rPr lang="ru-RU" sz="1400" dirty="0">
                <a:solidFill>
                  <a:srgbClr val="414042"/>
                </a:solidFill>
              </a:rPr>
              <a:t>KVTimofeeva@niipribor.ru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4194" y="3322859"/>
            <a:ext cx="1285098" cy="14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8"/>
          </p:nvPr>
        </p:nvSpPr>
        <p:spPr>
          <a:xfrm>
            <a:off x="124113" y="504426"/>
            <a:ext cx="7376525" cy="4470422"/>
          </a:xfrm>
        </p:spPr>
        <p:txBody>
          <a:bodyPr/>
          <a:lstStyle/>
          <a:p>
            <a:r>
              <a:rPr lang="ru-RU" sz="1200" b="1" dirty="0">
                <a:solidFill>
                  <a:srgbClr val="000000"/>
                </a:solidFill>
                <a:latin typeface="Arial" panose="020B0604020202020204" pitchFamily="34" charset="0"/>
              </a:rPr>
              <a:t>Поверка средств измерений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>
              <a:spcBef>
                <a:spcPts val="900"/>
              </a:spcBef>
            </a:pPr>
            <a:r>
              <a:rPr lang="ru-RU" sz="1200" dirty="0" smtClean="0"/>
              <a:t>Измерения </a:t>
            </a:r>
            <a:r>
              <a:rPr lang="ru-RU" sz="1200" dirty="0"/>
              <a:t>давления, вакуумные </a:t>
            </a:r>
            <a:r>
              <a:rPr lang="ru-RU" sz="1200" dirty="0" smtClean="0"/>
              <a:t>измерения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 smtClean="0"/>
              <a:t>манометры </a:t>
            </a:r>
            <a:r>
              <a:rPr lang="ru-RU" sz="1200" dirty="0"/>
              <a:t>показывающие, </a:t>
            </a:r>
            <a:r>
              <a:rPr lang="ru-RU" sz="1200" dirty="0" err="1"/>
              <a:t>мановакуумметры</a:t>
            </a:r>
            <a:r>
              <a:rPr lang="ru-RU" sz="1200" dirty="0"/>
              <a:t>.</a:t>
            </a:r>
          </a:p>
          <a:p>
            <a:pPr>
              <a:spcBef>
                <a:spcPts val="900"/>
              </a:spcBef>
            </a:pPr>
            <a:r>
              <a:rPr lang="ru-RU" sz="1200" dirty="0" smtClean="0"/>
              <a:t>Измерения </a:t>
            </a:r>
            <a:r>
              <a:rPr lang="ru-RU" sz="1200" dirty="0"/>
              <a:t>времени и частоты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 smtClean="0"/>
              <a:t>секундомеры </a:t>
            </a:r>
            <a:r>
              <a:rPr lang="ru-RU" sz="1200" dirty="0"/>
              <a:t>электронные, приборы счета импульсов.</a:t>
            </a:r>
          </a:p>
          <a:p>
            <a:pPr>
              <a:spcBef>
                <a:spcPts val="900"/>
              </a:spcBef>
            </a:pPr>
            <a:r>
              <a:rPr lang="ru-RU" sz="1200" dirty="0" smtClean="0"/>
              <a:t>Измерения </a:t>
            </a:r>
            <a:r>
              <a:rPr lang="ru-RU" sz="1200" dirty="0"/>
              <a:t>электротехнических и магнитных </a:t>
            </a:r>
            <a:r>
              <a:rPr lang="ru-RU" sz="1200" dirty="0" smtClean="0"/>
              <a:t>величин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 smtClean="0"/>
              <a:t>амперметры </a:t>
            </a:r>
            <a:r>
              <a:rPr lang="ru-RU" sz="1200" dirty="0"/>
              <a:t>постоянного тока и переменного </a:t>
            </a:r>
            <a:r>
              <a:rPr lang="ru-RU" sz="1200" dirty="0" smtClean="0"/>
              <a:t>тока,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 smtClean="0"/>
              <a:t>вольтметры </a:t>
            </a:r>
            <a:r>
              <a:rPr lang="ru-RU" sz="1200" dirty="0"/>
              <a:t>постоянного тока и переменного тока,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 smtClean="0"/>
              <a:t>измерители </a:t>
            </a:r>
            <a:r>
              <a:rPr lang="ru-RU" sz="1200" dirty="0"/>
              <a:t>электрического сопротивления.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endParaRPr lang="ru-RU" sz="1200" dirty="0" smtClean="0"/>
          </a:p>
          <a:p>
            <a:pPr lvl="1">
              <a:buNone/>
            </a:pPr>
            <a:endParaRPr lang="ru-RU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4113" y="124868"/>
            <a:ext cx="1301839" cy="330200"/>
          </a:xfrm>
        </p:spPr>
        <p:txBody>
          <a:bodyPr/>
          <a:lstStyle/>
          <a:p>
            <a:r>
              <a:rPr lang="ru-RU" dirty="0"/>
              <a:t>Услуги</a:t>
            </a:r>
          </a:p>
        </p:txBody>
      </p:sp>
      <p:pic>
        <p:nvPicPr>
          <p:cNvPr id="4" name="Рисунок 3" descr="3.png"/>
          <p:cNvPicPr>
            <a:picLocks noChangeAspect="1"/>
          </p:cNvPicPr>
          <p:nvPr/>
        </p:nvPicPr>
        <p:blipFill>
          <a:blip r:embed="rId2" cstate="print"/>
          <a:srcRect t="8217"/>
          <a:stretch>
            <a:fillRect/>
          </a:stretch>
        </p:blipFill>
        <p:spPr>
          <a:xfrm>
            <a:off x="190110" y="3010701"/>
            <a:ext cx="3622265" cy="1911905"/>
          </a:xfrm>
          <a:prstGeom prst="rect">
            <a:avLst/>
          </a:prstGeom>
        </p:spPr>
      </p:pic>
      <p:pic>
        <p:nvPicPr>
          <p:cNvPr id="7" name="Диаграмма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1" y="455068"/>
            <a:ext cx="3484119" cy="25331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8"/>
          </p:nvPr>
        </p:nvSpPr>
        <p:spPr>
          <a:xfrm>
            <a:off x="4165600" y="3010701"/>
            <a:ext cx="4014788" cy="2801334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ru-RU" sz="1200" dirty="0"/>
              <a:t>Радиотехнические и радиоэлектронные измерения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/>
              <a:t>вольтметры цифровые универсальные (</a:t>
            </a:r>
            <a:r>
              <a:rPr lang="ru-RU" sz="1200" dirty="0" err="1"/>
              <a:t>мультиметры</a:t>
            </a:r>
            <a:r>
              <a:rPr lang="ru-RU" sz="1200" dirty="0"/>
              <a:t>),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/>
              <a:t>источники питания постоянного тока,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/>
              <a:t>генераторы низкочастотные,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/>
              <a:t>генераторы импульсов,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/>
              <a:t>генератор испытательных импульсов И1-11,</a:t>
            </a:r>
          </a:p>
          <a:p>
            <a:pPr marL="172800" indent="-172800">
              <a:spcBef>
                <a:spcPts val="900"/>
              </a:spcBef>
              <a:buFont typeface="Arial" pitchFamily="34" charset="0"/>
              <a:buChar char="•"/>
            </a:pPr>
            <a:r>
              <a:rPr lang="ru-RU" sz="1200" dirty="0"/>
              <a:t>осциллографы.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032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141815" y="298581"/>
            <a:ext cx="5578455" cy="2687216"/>
          </a:xfrm>
        </p:spPr>
        <p:txBody>
          <a:bodyPr/>
          <a:lstStyle/>
          <a:p>
            <a:r>
              <a:rPr lang="ru-RU" b="1" dirty="0" smtClean="0"/>
              <a:t>Измерения характеристик ионизирующих излучений и ядерных констант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Альфа-, бета-радиометры;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радиометры жидкостей 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установки радиометрические;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радиометры газов и аэрозолей;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приборы дозиметрические для измерения экспозиционной дозы и</a:t>
            </a:r>
          </a:p>
          <a:p>
            <a:pPr marL="172800" indent="-172800">
              <a:spcBef>
                <a:spcPts val="0"/>
              </a:spcBef>
            </a:pPr>
            <a:r>
              <a:rPr lang="ru-RU" dirty="0" smtClean="0"/>
              <a:t>    мощности экспозиционной дозы рентгеновского и гамма-излучения с энергией от 0,005 до 3 МэВ;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дозиметрические приборы с термолюминесцентными детекторами;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дозиметрические комплекты из твердотельных детекторов;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изотопные поверочные установки 2-го разряда;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приборы для измерения потока электронов и потока энергии электронов;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альфа-, бета-</a:t>
            </a:r>
            <a:r>
              <a:rPr lang="ru-RU" dirty="0"/>
              <a:t>, </a:t>
            </a:r>
            <a:r>
              <a:rPr lang="ru-RU" dirty="0" smtClean="0"/>
              <a:t>гамма-спектрометры;</a:t>
            </a:r>
          </a:p>
          <a:p>
            <a:pPr marL="172800" indent="-1728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/>
              <a:t>эталонные дозиметрические приборы для измерения ЭД и МЭД рентгеновского и гамма- излучения.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204824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3011" y="821573"/>
            <a:ext cx="2910407" cy="29104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09982" y="2954791"/>
            <a:ext cx="37788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Элементы измерительных систем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устройства для измерения и контроля температуры,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потенциометры постоянного тока,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милливольтметры пирометрические,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регуляторы температуры электронные.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9" y="3040195"/>
            <a:ext cx="1422567" cy="11988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800" y="4117186"/>
            <a:ext cx="1311375" cy="86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88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8"/>
          </p:nvPr>
        </p:nvSpPr>
        <p:spPr>
          <a:xfrm>
            <a:off x="88900" y="588707"/>
            <a:ext cx="5037031" cy="655893"/>
          </a:xfrm>
        </p:spPr>
        <p:txBody>
          <a:bodyPr/>
          <a:lstStyle/>
          <a:p>
            <a:r>
              <a:rPr lang="ru-RU" sz="1200" b="1" dirty="0" smtClean="0">
                <a:solidFill>
                  <a:srgbClr val="212121"/>
                </a:solidFill>
              </a:rPr>
              <a:t>Метрологическая </a:t>
            </a:r>
            <a:r>
              <a:rPr lang="ru-RU" sz="1200" b="1" dirty="0">
                <a:solidFill>
                  <a:srgbClr val="212121"/>
                </a:solidFill>
              </a:rPr>
              <a:t>экспертиза технической документации: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12121"/>
                </a:solidFill>
              </a:rPr>
              <a:t>п</a:t>
            </a:r>
            <a:r>
              <a:rPr lang="ru-RU" sz="1200" dirty="0" smtClean="0">
                <a:solidFill>
                  <a:srgbClr val="212121"/>
                </a:solidFill>
              </a:rPr>
              <a:t>рограммы и методики </a:t>
            </a:r>
            <a:r>
              <a:rPr lang="ru-RU" sz="1200" dirty="0">
                <a:solidFill>
                  <a:srgbClr val="212121"/>
                </a:solidFill>
              </a:rPr>
              <a:t>аттестации </a:t>
            </a:r>
            <a:r>
              <a:rPr lang="ru-RU" sz="1200" dirty="0" smtClean="0">
                <a:solidFill>
                  <a:srgbClr val="212121"/>
                </a:solidFill>
              </a:rPr>
              <a:t>испытательного оборудования</a:t>
            </a:r>
            <a:r>
              <a:rPr lang="ru-RU" sz="1200" dirty="0">
                <a:solidFill>
                  <a:srgbClr val="212121"/>
                </a:solidFill>
              </a:rPr>
              <a:t>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212121"/>
                </a:solidFill>
              </a:rPr>
              <a:t>программы и методики </a:t>
            </a:r>
            <a:r>
              <a:rPr lang="ru-RU" sz="1200" dirty="0" smtClean="0">
                <a:solidFill>
                  <a:srgbClr val="212121"/>
                </a:solidFill>
              </a:rPr>
              <a:t>испытаний.</a:t>
            </a:r>
            <a:endParaRPr lang="ru-RU" sz="1200" dirty="0">
              <a:solidFill>
                <a:srgbClr val="212121"/>
              </a:solidFill>
            </a:endParaRP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846" y="207996"/>
            <a:ext cx="1148373" cy="330200"/>
          </a:xfrm>
        </p:spPr>
        <p:txBody>
          <a:bodyPr/>
          <a:lstStyle/>
          <a:p>
            <a:r>
              <a:rPr lang="ru-RU" dirty="0"/>
              <a:t>Услуги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213319"/>
            <a:ext cx="64960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испытательного оборудования: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радиационные установки, моделирующие протонное излучение космического пространства;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радиационные установки, моделирующие электронное излучение космического пространства (ускорители электронов, изотопные </a:t>
            </a:r>
            <a:r>
              <a:rPr lang="ru-RU" sz="1200" dirty="0" err="1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бета-установки</a:t>
            </a: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радиационные установки, моделирующие импульсное гамма- излучение ядерного взрыва;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радиационные установки, моделирующие статическое гамма и рентгеновское излучение (изотопные, рентгеновские установки);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радиационные установки, моделирующие проникающую радиацию ядерного взрыва (импульсные и статические реакторы, нейтронные генераторы, изотопные источники нейтронов);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радиационные установки, моделирующие воздействие тяжелых заряженных частиц космического пространства (ТЗЧ);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установки, моделирующие электромагнитный импульс ядерного взрыва;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установки, моделирующие электрический импульс;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камеры тепла и холода;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климатические камеры;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термобарокамеры;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212121"/>
                </a:solidFill>
                <a:latin typeface="Arial" pitchFamily="34" charset="0"/>
                <a:cs typeface="Arial" pitchFamily="34" charset="0"/>
              </a:rPr>
              <a:t>ударные испытательные установки.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4140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6" b="5777"/>
          <a:stretch/>
        </p:blipFill>
        <p:spPr>
          <a:xfrm>
            <a:off x="6338111" y="916653"/>
            <a:ext cx="2613289" cy="36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49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8"/>
          </p:nvPr>
        </p:nvSpPr>
        <p:spPr>
          <a:xfrm>
            <a:off x="283973" y="754540"/>
            <a:ext cx="7721822" cy="2909454"/>
          </a:xfrm>
        </p:spPr>
        <p:txBody>
          <a:bodyPr/>
          <a:lstStyle/>
          <a:p>
            <a:r>
              <a:rPr lang="ru-RU" sz="1200" b="1" dirty="0"/>
              <a:t>Аттестация методик измерений: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экспозиционной (поглощённой) дозы и мощности экспозиционной (поглощённой) дозы гамма-, тормозного и рентгеновского излучений;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потока электронов, плотности потока электронов и </a:t>
            </a:r>
            <a:r>
              <a:rPr lang="ru-RU" sz="1200" dirty="0" err="1"/>
              <a:t>флюенса</a:t>
            </a:r>
            <a:r>
              <a:rPr lang="ru-RU" sz="1200" dirty="0"/>
              <a:t> (переноса) электронов, потока энергии, плотности потока энергии и </a:t>
            </a:r>
            <a:r>
              <a:rPr lang="ru-RU" sz="1200" dirty="0" err="1"/>
              <a:t>флюенса</a:t>
            </a:r>
            <a:r>
              <a:rPr lang="ru-RU" sz="1200" dirty="0"/>
              <a:t> (переноса) энергии бета- и электронного излучения;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плотности потока и </a:t>
            </a:r>
            <a:r>
              <a:rPr lang="ru-RU" sz="1200" dirty="0" err="1"/>
              <a:t>флюенса</a:t>
            </a:r>
            <a:r>
              <a:rPr lang="ru-RU" sz="1200" dirty="0"/>
              <a:t> нейтронного излучения на ядерно-физических установках;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плотности потока, </a:t>
            </a:r>
            <a:r>
              <a:rPr lang="ru-RU" sz="1200" dirty="0" err="1"/>
              <a:t>флюенса</a:t>
            </a:r>
            <a:r>
              <a:rPr lang="ru-RU" sz="1200" dirty="0"/>
              <a:t> и энергии протонного излучения;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поглощённой дозы электронного излучения в различных материалах;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плотности потока, </a:t>
            </a:r>
            <a:r>
              <a:rPr lang="ru-RU" sz="1200" dirty="0" err="1"/>
              <a:t>флюенса</a:t>
            </a:r>
            <a:r>
              <a:rPr lang="ru-RU" sz="1200" dirty="0"/>
              <a:t> и энергии ТЗЧ;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активности радионуклидов.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1523" y="220784"/>
            <a:ext cx="1193134" cy="330200"/>
          </a:xfrm>
        </p:spPr>
        <p:txBody>
          <a:bodyPr/>
          <a:lstStyle/>
          <a:p>
            <a:r>
              <a:rPr lang="ru-RU" dirty="0" smtClean="0"/>
              <a:t>Услуги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469" y="2209267"/>
            <a:ext cx="3301092" cy="23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1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8"/>
          </p:nvPr>
        </p:nvSpPr>
        <p:spPr>
          <a:xfrm>
            <a:off x="156085" y="665722"/>
            <a:ext cx="7255030" cy="2301414"/>
          </a:xfrm>
        </p:spPr>
        <p:txBody>
          <a:bodyPr/>
          <a:lstStyle/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/>
              <a:t>установка </a:t>
            </a:r>
            <a:r>
              <a:rPr lang="ru-RU" sz="1200" dirty="0"/>
              <a:t>измерительная К2С-62А,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/>
              <a:t>калибратор-вольтметр </a:t>
            </a:r>
            <a:r>
              <a:rPr lang="ru-RU" sz="1200" dirty="0"/>
              <a:t>универсальный Н4-12,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/>
              <a:t>калибратор </a:t>
            </a:r>
            <a:r>
              <a:rPr lang="ru-RU" sz="1200" dirty="0"/>
              <a:t>давления портативный Метран-502-ПКД-10П,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/>
              <a:t>калибратор </a:t>
            </a:r>
            <a:r>
              <a:rPr lang="ru-RU" sz="1200" dirty="0"/>
              <a:t>универсальный </a:t>
            </a:r>
            <a:r>
              <a:rPr lang="ru-RU" sz="1200" dirty="0" err="1"/>
              <a:t>Fluke</a:t>
            </a:r>
            <a:r>
              <a:rPr lang="ru-RU" sz="1200" dirty="0"/>
              <a:t> 9100,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/>
              <a:t>осциллограф </a:t>
            </a:r>
            <a:r>
              <a:rPr lang="ru-RU" sz="1200" dirty="0"/>
              <a:t>цифровой запоминающий WR 6051А,</a:t>
            </a:r>
          </a:p>
          <a:p>
            <a:pPr marL="172800" indent="-172800">
              <a:buFont typeface="Arial" pitchFamily="34" charset="0"/>
              <a:buChar char="•"/>
            </a:pPr>
            <a:r>
              <a:rPr lang="ru-RU" sz="1200" dirty="0" smtClean="0"/>
              <a:t>осциллограф </a:t>
            </a:r>
            <a:r>
              <a:rPr lang="ru-RU" sz="1200" dirty="0"/>
              <a:t>цифровой запоминающий WaveRunner8254R</a:t>
            </a:r>
            <a:r>
              <a:rPr lang="ru-RU" sz="1200" dirty="0" smtClean="0"/>
              <a:t>,</a:t>
            </a:r>
            <a:endParaRPr lang="ru-RU" sz="1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085" y="195207"/>
            <a:ext cx="3814840" cy="330200"/>
          </a:xfrm>
        </p:spPr>
        <p:txBody>
          <a:bodyPr/>
          <a:lstStyle/>
          <a:p>
            <a:r>
              <a:rPr lang="ru-RU" dirty="0"/>
              <a:t>Эталоны единиц величин</a:t>
            </a: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503" y="2428083"/>
            <a:ext cx="2139612" cy="2562440"/>
          </a:xfrm>
          <a:prstGeom prst="rect">
            <a:avLst/>
          </a:prstGeom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1438" y="267970"/>
            <a:ext cx="2215338" cy="26375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9460" y="2967136"/>
            <a:ext cx="4572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2800" indent="-172800">
              <a:buFont typeface="Arial" pitchFamily="34" charset="0"/>
              <a:buChar char="•"/>
            </a:pPr>
            <a:r>
              <a:rPr lang="ru-RU" sz="1200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пикоамперметр</a:t>
            </a: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Keithley</a:t>
            </a:r>
            <a:r>
              <a:rPr lang="en-US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6485,</a:t>
            </a:r>
          </a:p>
          <a:p>
            <a:pPr marL="172800" indent="-1728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частоты рубидиевый Ч1-2010,</a:t>
            </a:r>
          </a:p>
          <a:p>
            <a:pPr marL="172800" indent="-1728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калибратор многофункциональный </a:t>
            </a:r>
            <a:r>
              <a:rPr lang="ru-RU" sz="1200" dirty="0" err="1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Fluke</a:t>
            </a: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5522A,</a:t>
            </a:r>
          </a:p>
          <a:p>
            <a:pPr marL="172800" indent="-172800"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>
                <a:solidFill>
                  <a:srgbClr val="4140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частотомер универсальный CNT-90XL.</a:t>
            </a:r>
          </a:p>
        </p:txBody>
      </p:sp>
    </p:spTree>
    <p:extLst>
      <p:ext uri="{BB962C8B-B14F-4D97-AF65-F5344CB8AC3E}">
        <p14:creationId xmlns:p14="http://schemas.microsoft.com/office/powerpoint/2010/main" val="75276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8"/>
          </p:nvPr>
        </p:nvSpPr>
        <p:spPr>
          <a:xfrm>
            <a:off x="156085" y="945640"/>
            <a:ext cx="7255030" cy="3223512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Эталон </a:t>
            </a:r>
            <a:r>
              <a:rPr lang="ru-RU" sz="1200" dirty="0" smtClean="0"/>
              <a:t>кермы и мощности кермы в воздухе гамма-излучения, экспозиционной </a:t>
            </a:r>
            <a:r>
              <a:rPr lang="ru-RU" sz="1200" dirty="0"/>
              <a:t>дозы и мощности дозы ВЭТ 8-13-92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Эталон </a:t>
            </a:r>
            <a:r>
              <a:rPr lang="ru-RU" sz="1200" dirty="0" err="1"/>
              <a:t>флюенса</a:t>
            </a:r>
            <a:r>
              <a:rPr lang="ru-RU" sz="1200" dirty="0"/>
              <a:t> и плотности потока нейтронов ВЭТ-51-1-87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Эталон кермы и мощности кермы в воздухе гамма-излучения, экспозиционной дозы и мощности </a:t>
            </a:r>
            <a:r>
              <a:rPr lang="ru-RU" sz="1200" dirty="0" smtClean="0"/>
              <a:t>дозы на </a:t>
            </a:r>
            <a:r>
              <a:rPr lang="ru-RU" sz="1200" dirty="0"/>
              <a:t>базе </a:t>
            </a:r>
            <a:r>
              <a:rPr lang="ru-RU" sz="1200" dirty="0" smtClean="0"/>
              <a:t>универсального дозиметра </a:t>
            </a:r>
            <a:r>
              <a:rPr lang="en-US" sz="1200" dirty="0" smtClean="0"/>
              <a:t>PTW </a:t>
            </a:r>
            <a:r>
              <a:rPr lang="en-US" sz="1200" dirty="0" err="1" smtClean="0"/>
              <a:t>Unidos</a:t>
            </a:r>
            <a:r>
              <a:rPr lang="en-US" sz="1200" baseline="30000" dirty="0" err="1" smtClean="0"/>
              <a:t>Webline</a:t>
            </a:r>
            <a:endParaRPr lang="ru-RU" sz="1200" baseline="30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Эталон экспозиционной дозы и мощности дозы на РУ «Гамма»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Эталон </a:t>
            </a:r>
            <a:r>
              <a:rPr lang="ru-RU" sz="1200" dirty="0" smtClean="0"/>
              <a:t>плотности потока электронов на </a:t>
            </a:r>
            <a:r>
              <a:rPr lang="ru-RU" sz="1200" dirty="0"/>
              <a:t>базе универсального дозиметра </a:t>
            </a:r>
            <a:r>
              <a:rPr lang="en-US" sz="1200" dirty="0"/>
              <a:t>PTW </a:t>
            </a:r>
            <a:r>
              <a:rPr lang="en-US" sz="1200" dirty="0" err="1"/>
              <a:t>Unidos</a:t>
            </a:r>
            <a:r>
              <a:rPr lang="en-US" sz="1200" baseline="30000" dirty="0" err="1"/>
              <a:t>Webline</a:t>
            </a:r>
            <a:endParaRPr lang="ru-RU" sz="1200" baseline="30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Эталон </a:t>
            </a:r>
            <a:r>
              <a:rPr lang="ru-RU" sz="1200" dirty="0" smtClean="0"/>
              <a:t>поглощённой дозы электронов</a:t>
            </a:r>
            <a:br>
              <a:rPr lang="ru-RU" sz="1200" dirty="0" smtClean="0"/>
            </a:br>
            <a:r>
              <a:rPr lang="ru-RU" sz="1200" dirty="0" smtClean="0"/>
              <a:t>на </a:t>
            </a:r>
            <a:r>
              <a:rPr lang="ru-RU" sz="1200" dirty="0"/>
              <a:t>базе универсального дозиметра </a:t>
            </a:r>
            <a:r>
              <a:rPr lang="en-US" sz="1200" dirty="0"/>
              <a:t>PTW </a:t>
            </a:r>
            <a:r>
              <a:rPr lang="en-US" sz="1200" dirty="0" err="1"/>
              <a:t>Unidos</a:t>
            </a:r>
            <a:r>
              <a:rPr lang="en-US" sz="1200" baseline="30000" dirty="0" err="1"/>
              <a:t>Webline</a:t>
            </a:r>
            <a:endParaRPr lang="ru-RU" sz="1200" baseline="30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Эталон </a:t>
            </a:r>
            <a:r>
              <a:rPr lang="ru-RU" sz="1200" dirty="0" err="1" smtClean="0"/>
              <a:t>флюенса</a:t>
            </a:r>
            <a:r>
              <a:rPr lang="ru-RU" sz="1200" dirty="0" smtClean="0"/>
              <a:t> электронов </a:t>
            </a:r>
            <a:r>
              <a:rPr lang="ru-RU" sz="1200" dirty="0"/>
              <a:t>на базе цилиндра Фарадея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Моделирующее </a:t>
            </a:r>
            <a:r>
              <a:rPr lang="ru-RU" sz="1200" dirty="0"/>
              <a:t>опорное поле нейтронов МОП-1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Эталонная радиометрическая </a:t>
            </a:r>
            <a:r>
              <a:rPr lang="ru-RU" sz="1200" dirty="0"/>
              <a:t>установка </a:t>
            </a:r>
            <a:r>
              <a:rPr lang="ru-RU" sz="1200" dirty="0" smtClean="0"/>
              <a:t>ОСУ-</a:t>
            </a:r>
            <a:r>
              <a:rPr lang="en-US" sz="1200" dirty="0" smtClean="0"/>
              <a:t>II</a:t>
            </a:r>
            <a:r>
              <a:rPr lang="ru-RU" sz="1200" dirty="0" smtClean="0"/>
              <a:t>-2</a:t>
            </a:r>
            <a:endParaRPr lang="ru-RU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Эталон активности радионуклидов радиометрическая </a:t>
            </a:r>
            <a:r>
              <a:rPr lang="ru-RU" sz="1200" dirty="0"/>
              <a:t>установка </a:t>
            </a:r>
            <a:r>
              <a:rPr lang="ru-RU" sz="1200" dirty="0" smtClean="0"/>
              <a:t>КРОНА-</a:t>
            </a:r>
            <a:r>
              <a:rPr lang="en-US" sz="1200" dirty="0" smtClean="0"/>
              <a:t>II</a:t>
            </a:r>
            <a:r>
              <a:rPr lang="ru-RU" sz="1200" dirty="0" smtClean="0"/>
              <a:t>-04</a:t>
            </a:r>
            <a:endParaRPr lang="ru-RU" sz="1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6085" y="195207"/>
            <a:ext cx="3814840" cy="330200"/>
          </a:xfrm>
        </p:spPr>
        <p:txBody>
          <a:bodyPr/>
          <a:lstStyle/>
          <a:p>
            <a:r>
              <a:rPr lang="ru-RU" dirty="0"/>
              <a:t>Эталоны единиц величин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127" y="2241135"/>
            <a:ext cx="1672098" cy="21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586" y="247073"/>
            <a:ext cx="3838286" cy="330200"/>
          </a:xfrm>
        </p:spPr>
        <p:txBody>
          <a:bodyPr/>
          <a:lstStyle/>
          <a:p>
            <a:r>
              <a:rPr lang="ru-RU" dirty="0" smtClean="0"/>
              <a:t>Экспериментальная база </a:t>
            </a:r>
            <a:endParaRPr lang="ru-RU" dirty="0"/>
          </a:p>
        </p:txBody>
      </p:sp>
      <p:sp>
        <p:nvSpPr>
          <p:cNvPr id="35" name="Объект 1"/>
          <p:cNvSpPr>
            <a:spLocks noGrp="1"/>
          </p:cNvSpPr>
          <p:nvPr>
            <p:ph idx="18"/>
          </p:nvPr>
        </p:nvSpPr>
        <p:spPr>
          <a:xfrm>
            <a:off x="142586" y="765110"/>
            <a:ext cx="8742795" cy="1839008"/>
          </a:xfrm>
        </p:spPr>
        <p:txBody>
          <a:bodyPr/>
          <a:lstStyle/>
          <a:p>
            <a:pPr algn="just"/>
            <a:r>
              <a:rPr lang="ru-RU" sz="1400" dirty="0"/>
              <a:t>При становлении предприятия Межведомственным центром </a:t>
            </a:r>
            <a:r>
              <a:rPr lang="ru-RU" sz="1400" dirty="0" smtClean="0"/>
              <a:t>радиационных </a:t>
            </a:r>
            <a:r>
              <a:rPr lang="ru-RU" sz="1400" dirty="0"/>
              <a:t>испытаний НИИП был оснащен лучшими на то время в СССР импульсными реакторами БАРС-2, ИИН-3М, ТИБР-1М, БРС-3М, БАРС-4 и сильноточными ускорителями электронов РИУС-5, ИГУР-1, ЛИУ-10. Активно использовалась при проведении испытаний установка </a:t>
            </a:r>
            <a:r>
              <a:rPr lang="ru-RU" sz="1400" dirty="0" smtClean="0"/>
              <a:t>статического </a:t>
            </a:r>
            <a:r>
              <a:rPr lang="ru-RU" sz="1400" dirty="0"/>
              <a:t>гамма-излучения ГУ-200. Материально-техническая и экспериментальная </a:t>
            </a:r>
            <a:r>
              <a:rPr lang="ru-RU" sz="1400" dirty="0" smtClean="0"/>
              <a:t>база послужила </a:t>
            </a:r>
            <a:r>
              <a:rPr lang="ru-RU" sz="1400" dirty="0"/>
              <a:t>в дальнейшем основой и эффективно использовалась при создании комплекса моделирующих </a:t>
            </a:r>
            <a:r>
              <a:rPr lang="ru-RU" sz="1400" dirty="0" smtClean="0"/>
              <a:t>установок. </a:t>
            </a:r>
            <a:r>
              <a:rPr lang="ru-RU" sz="1400" dirty="0"/>
              <a:t>Были спроектированы и изготовлены линейные индукционные ускорители ЛИУ-15, РИУ-5 и ускоритель с индуктивным накопителем УИН-10, а также спроектирован и изготовлен ряд ускорителей для сторонних </a:t>
            </a:r>
            <a:r>
              <a:rPr lang="ru-RU" sz="1400" dirty="0" smtClean="0"/>
              <a:t>организаций.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4" y="2842067"/>
            <a:ext cx="2278393" cy="15227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703" y="2842068"/>
            <a:ext cx="2135903" cy="1842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950" y="2842066"/>
            <a:ext cx="2860516" cy="184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39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3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кст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Диаграммы">
  <a:themeElements>
    <a:clrScheme name="тема для слайдов с диаграммами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293D6D"/>
      </a:accent1>
      <a:accent2>
        <a:srgbClr val="456EA9"/>
      </a:accent2>
      <a:accent3>
        <a:srgbClr val="68B0E0"/>
      </a:accent3>
      <a:accent4>
        <a:srgbClr val="ACC44D"/>
      </a:accent4>
      <a:accent5>
        <a:srgbClr val="4C9D8D"/>
      </a:accent5>
      <a:accent6>
        <a:srgbClr val="7F7F7F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6.xml><?xml version="1.0" encoding="utf-8"?>
<a:theme xmlns:a="http://schemas.openxmlformats.org/drawingml/2006/main" name="Текст диаграмма">
  <a:themeElements>
    <a:clrScheme name="тема для слайдов текст-диаграмма">
      <a:dk1>
        <a:srgbClr val="414042"/>
      </a:dk1>
      <a:lt1>
        <a:sysClr val="window" lastClr="FFFFFF"/>
      </a:lt1>
      <a:dk2>
        <a:srgbClr val="FFFFFF"/>
      </a:dk2>
      <a:lt2>
        <a:srgbClr val="FFFFFF"/>
      </a:lt2>
      <a:accent1>
        <a:srgbClr val="EBA444"/>
      </a:accent1>
      <a:accent2>
        <a:srgbClr val="F06942"/>
      </a:accent2>
      <a:accent3>
        <a:srgbClr val="AD5483"/>
      </a:accent3>
      <a:accent4>
        <a:srgbClr val="456EA9"/>
      </a:accent4>
      <a:accent5>
        <a:srgbClr val="68B0E0"/>
      </a:accent5>
      <a:accent6>
        <a:srgbClr val="259789"/>
      </a:accent6>
      <a:hlink>
        <a:srgbClr val="414042"/>
      </a:hlink>
      <a:folHlink>
        <a:srgbClr val="41404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7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00DAE905-2894-9645-87E8-4A089C61D1E7}" vid="{BB001172-481D-5B4F-A54A-4F845D4C8301}"/>
    </a:ext>
  </a:extLst>
</a:theme>
</file>

<file path=ppt/theme/theme8.xml><?xml version="1.0" encoding="utf-8"?>
<a:theme xmlns:a="http://schemas.openxmlformats.org/drawingml/2006/main" name="1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9.xml><?xml version="1.0" encoding="utf-8"?>
<a:theme xmlns:a="http://schemas.openxmlformats.org/drawingml/2006/main" name="2_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4285</TotalTime>
  <Words>828</Words>
  <Application>Microsoft Office PowerPoint</Application>
  <PresentationFormat>Произвольный</PresentationFormat>
  <Paragraphs>120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5" baseType="lpstr">
      <vt:lpstr>Arial</vt:lpstr>
      <vt:lpstr>Calibri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Текст</vt:lpstr>
      <vt:lpstr>Диаграммы</vt:lpstr>
      <vt:lpstr>Текст диаграмма</vt:lpstr>
      <vt:lpstr>Заключительный слайд</vt:lpstr>
      <vt:lpstr>1_Текст картинка</vt:lpstr>
      <vt:lpstr>2_Текст картинка</vt:lpstr>
      <vt:lpstr>3_Текст картинка</vt:lpstr>
      <vt:lpstr>Метрологическая служба  АО «НИИП»</vt:lpstr>
      <vt:lpstr>Презентация PowerPoint</vt:lpstr>
      <vt:lpstr>Услуги</vt:lpstr>
      <vt:lpstr>Презентация PowerPoint</vt:lpstr>
      <vt:lpstr>Услуги</vt:lpstr>
      <vt:lpstr>Услуги</vt:lpstr>
      <vt:lpstr>Эталоны единиц величин</vt:lpstr>
      <vt:lpstr>Эталоны единиц величин</vt:lpstr>
      <vt:lpstr>Экспериментальная база </vt:lpstr>
      <vt:lpstr>Наша жизнь</vt:lpstr>
      <vt:lpstr>Контакты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User</cp:lastModifiedBy>
  <cp:revision>369</cp:revision>
  <cp:lastPrinted>2020-11-12T05:36:34Z</cp:lastPrinted>
  <dcterms:created xsi:type="dcterms:W3CDTF">2019-09-24T12:37:05Z</dcterms:created>
  <dcterms:modified xsi:type="dcterms:W3CDTF">2021-02-17T13:47:11Z</dcterms:modified>
</cp:coreProperties>
</file>