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12"/>
  </p:handoutMasterIdLst>
  <p:sldIdLst>
    <p:sldId id="256" r:id="rId3"/>
    <p:sldId id="261" r:id="rId4"/>
    <p:sldId id="266" r:id="rId5"/>
    <p:sldId id="267" r:id="rId6"/>
    <p:sldId id="269" r:id="rId7"/>
    <p:sldId id="265" r:id="rId8"/>
    <p:sldId id="259" r:id="rId9"/>
    <p:sldId id="264" r:id="rId10"/>
    <p:sldId id="26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969696"/>
    <a:srgbClr val="8EEAD0"/>
    <a:srgbClr val="332319"/>
    <a:srgbClr val="173A8D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FC815-0611-47AF-A13D-BE27DAAED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CBA15-FC8E-45C4-8DFF-54E6BD38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A7B39-6D05-4AF3-BD0F-5B03772D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B5518-B7C6-40EB-A659-4E9A2B90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F3B3E-849A-44D8-9455-5A679ED6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2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51063-8BC4-4218-8348-698AD913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DBAE4-380B-4DA1-8754-058CD888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339EB-566B-424A-9F17-B2A4372D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474BA-5ABA-4305-A782-D33CF7E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CD890-8AE7-466F-9582-63B1C4F3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9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BB47-4FE8-4A9A-9D5D-E1B91114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8422E-ECEF-496E-A74B-D54C07C8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59EB-E1E3-4761-84DB-5B947448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0048F-EED6-4EE6-AA32-31DB4BDF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CEC61-D87D-411A-AEC1-0FFFCDF0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0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AD454-4D55-4C85-83E2-B3DCA080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6928E-43B2-42ED-ADDB-6B826D86D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8CBE1-D3E7-40F8-B12B-DFB03C919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5CB4E7-CBB0-48DF-9C35-F078844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C426F-8EDC-4A0F-803E-CF66D7B8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E82AC-4EA1-4BE1-B4FC-6D267823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9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39544-1513-42A7-916A-8206344D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44820E-145D-405C-B1A5-33EB35719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14EF60-9783-46CB-8999-F74E88D3F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F2B55E-E39E-4C5A-AAA4-3E0D7DDB0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AF89D9-6EC2-4F5F-A39E-54FD05F6B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B4F90-AE53-40D8-8621-47495BA3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3FEA46-6300-435F-B7F1-3683B54E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314191-D8D1-47D8-8E2C-FD49D23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7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59B80-D51E-4186-8F97-3F86824F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A046E7-EC6A-4D59-AE43-087CA8DC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9E31F-AC70-40EC-AC71-E6FF486C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AA4DB-0833-4FBE-B980-C14FB5E6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2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DB7F65-F74B-49C2-B232-6EB4E3D3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91C24-5C0F-4F9B-A7C9-28657486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05253-3929-4742-B5C8-80D6916B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7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B7A66-FDC5-4D65-BB95-08AA69F8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2A0AC-9C9A-4DB3-A3DB-330C5258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486AEC-8D41-4ABF-93C2-6A5866537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2C3B-BEC8-4BF4-BDDB-D57032B9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0A793-D878-422A-88C5-4288FAB3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761DB-8634-43FE-923B-CB74D537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BF16E-1A3C-4289-8AE7-BFF440CC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AC833-E865-4F4C-8BD2-220D306D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D84000-2176-47BA-B6C0-698B105D1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279EB-79CF-4EFD-BD13-95392190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B1B01-A19B-40FB-8BA2-A4A53D32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90DFC-4F0A-4EAC-95E0-6614D1D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3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92212-4906-4AE6-99F8-14C49F0E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6F539-7CB3-4C8A-96E4-8D99D266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A80DA-4209-4C84-8A8E-794B6BCF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8374A-8924-43AF-86AC-BF179BE2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46FA4-74A2-417D-9254-51E14FE4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9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D271DE-860F-4007-826B-A49D38179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CCDCB5-7FDD-49D3-B1C5-44176F7DD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EFF3F-98E9-4667-824C-D4C986A9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72457-74A1-4945-A7E7-2BC6EBE9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B6A1E-CCBB-4A35-A54F-2A2C9F03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8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3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04E1B3-6328-4E34-A459-E9F1BF7C2B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B267E-F648-43CB-A75F-0E673CC0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F2E96-83F2-4EE2-A904-37D6679D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65D74-7DF1-4D9A-9E7C-BA17C1893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2AF2-3958-4A5D-B207-DD635C4123D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31E68-3FC5-4FC4-9D30-D6E100E33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937F1-CF87-44C3-B3DB-D01E489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F960-FC43-445D-9C6A-E4BCDD11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al-company.p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3745CE-DC72-4C3B-A307-74793CEA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8" y="1921079"/>
            <a:ext cx="8652459" cy="446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D64431-6A8D-4308-93D1-A628AEF2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3" y="147760"/>
            <a:ext cx="5688063" cy="126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5C8BD2-57A1-4652-BAAF-7D32BFE8BD72}"/>
              </a:ext>
            </a:extLst>
          </p:cNvPr>
          <p:cNvSpPr txBox="1"/>
          <p:nvPr/>
        </p:nvSpPr>
        <p:spPr>
          <a:xfrm>
            <a:off x="8040948" y="629850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F5F5F"/>
                </a:solidFill>
              </a:rPr>
              <a:t>2020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AABD47-48DB-4F2D-AB08-C60BC9FB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815" y="1196243"/>
            <a:ext cx="4089675" cy="72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356" y="132853"/>
            <a:ext cx="7839635" cy="133773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компании </a:t>
            </a:r>
            <a:b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CEF7FF1D-0EAB-4577-92D8-2767E270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99" y="801719"/>
            <a:ext cx="80411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>
                <a:solidFill>
                  <a:srgbClr val="004A8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Компания ООО «Ал Компани» основана в 1998  год у и всегда ориентирована на потребности автопроизводителей </a:t>
            </a:r>
          </a:p>
          <a:p>
            <a:pPr algn="just"/>
            <a:endParaRPr lang="ru-RU" sz="1200" b="1" dirty="0">
              <a:solidFill>
                <a:srgbClr val="004A8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1999 года </a:t>
            </a: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Компания является поставщиком «Группы ГАЗ» литьевых изделий из полимеров и пластмасс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2004 года </a:t>
            </a: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ООО «Ал Компани» поставляет на главный конвейер Группы ГАЗ тормозные шланги  (гидравлической и пневматической тормозной системы), вырубные детали из пористой резины, паронита, терморасширяющихся материалов, ламината армирующего и деталей из термопластичных эластомеров изготовленных методом литья под давлением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2006 году</a:t>
            </a: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Компанией освоено новое направление - производство электростеклоподъемников, которые так же поставляются на конвейера «Группы ГАЗ»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2019 году </a:t>
            </a: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немецкая Компания </a:t>
            </a:r>
            <a:r>
              <a:rPr lang="en-US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TUV </a:t>
            </a:r>
            <a:r>
              <a:rPr lang="ru-RU" sz="1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сертифицировала «Ал Компани» по автомобильному стандарту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IATF 16949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</a:t>
            </a:r>
            <a:endParaRPr lang="ru-RU" sz="1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6A2EFE3-3AD9-44A8-B219-61668191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80" y="4827616"/>
            <a:ext cx="4976854" cy="171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294FC6-BD4F-44EA-A45D-27DCF81F2E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90" y="3552788"/>
            <a:ext cx="1781311" cy="25496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2DB702-5CE3-4A63-8C55-FE8CC5168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FF8EA3-C3CD-4224-A793-B330B97F77BB}"/>
              </a:ext>
            </a:extLst>
          </p:cNvPr>
          <p:cNvSpPr/>
          <p:nvPr/>
        </p:nvSpPr>
        <p:spPr>
          <a:xfrm>
            <a:off x="8805219" y="1101895"/>
            <a:ext cx="45719" cy="245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354A802-6A95-4749-A64A-98E228D1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8525" y="28481"/>
            <a:ext cx="980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деятельности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7">
            <a:extLst>
              <a:ext uri="{FF2B5EF4-FFF2-40B4-BE49-F238E27FC236}">
                <a16:creationId xmlns:a16="http://schemas.microsoft.com/office/drawing/2014/main" id="{4010269F-1603-4F9F-96A7-12050466D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212238"/>
            <a:ext cx="5469255" cy="2259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00" dirty="0"/>
              <a:t>Важным направлением деятельности нашей Компании является производство </a:t>
            </a:r>
            <a:r>
              <a:rPr lang="ru-RU" sz="1100" b="1" dirty="0"/>
              <a:t>тормозных шлангов </a:t>
            </a:r>
            <a:r>
              <a:rPr lang="ru-RU" sz="1100" dirty="0"/>
              <a:t>и </a:t>
            </a:r>
            <a:r>
              <a:rPr lang="ru-RU" sz="1100" b="1" dirty="0"/>
              <a:t>шлангов сцепления </a:t>
            </a:r>
            <a:r>
              <a:rPr lang="ru-RU" sz="1100" dirty="0"/>
              <a:t>для автомобилей.</a:t>
            </a:r>
          </a:p>
          <a:p>
            <a:pPr marL="0" indent="0" algn="ctr">
              <a:buNone/>
            </a:pPr>
            <a:r>
              <a:rPr lang="ru-RU" sz="1100" dirty="0"/>
              <a:t>Мы используем шланги различных свойств и материалов.</a:t>
            </a:r>
            <a:br>
              <a:rPr lang="ru-RU" sz="1100" dirty="0"/>
            </a:br>
            <a:r>
              <a:rPr lang="ru-RU" sz="1100" dirty="0"/>
              <a:t> Под потребности каждого клиента мы можем изготовить шланг любого давления и применения.</a:t>
            </a:r>
          </a:p>
          <a:p>
            <a:pPr marL="0" indent="0" algn="ctr">
              <a:buNone/>
            </a:pPr>
            <a:r>
              <a:rPr lang="ru-RU" sz="1100" dirty="0"/>
              <a:t> Долгосрочное сотрудничество с ведущими производителями рукавов давления и фитингов позволяют нам находить решения для любых, даже самых непростых задач. </a:t>
            </a:r>
          </a:p>
          <a:p>
            <a:pPr marL="0" indent="0" algn="ctr">
              <a:buNone/>
            </a:pPr>
            <a:r>
              <a:rPr lang="ru-RU" sz="1100" dirty="0"/>
              <a:t>Все шланги производства ООО "Ал Компани" проходят обязательную                             </a:t>
            </a:r>
            <a:r>
              <a:rPr lang="ru-RU" sz="1100" b="1" dirty="0"/>
              <a:t>100% проверку качества</a:t>
            </a:r>
            <a:r>
              <a:rPr lang="ru-RU" sz="1100" dirty="0"/>
              <a:t>, в соответствии с техническими условиями заказчика и требований международных и российских стандартов. </a:t>
            </a:r>
          </a:p>
          <a:p>
            <a:pPr marL="0" indent="0" algn="ctr">
              <a:buNone/>
            </a:pPr>
            <a:r>
              <a:rPr lang="ru-RU" sz="1100" dirty="0"/>
              <a:t>        Собственная </a:t>
            </a:r>
            <a:r>
              <a:rPr lang="ru-RU" sz="1100" b="1" dirty="0"/>
              <a:t>лаборатория </a:t>
            </a:r>
            <a:r>
              <a:rPr lang="ru-RU" sz="1100" dirty="0"/>
              <a:t>и</a:t>
            </a:r>
            <a:r>
              <a:rPr lang="ru-RU" sz="1100" b="1" dirty="0"/>
              <a:t> высококвалифицированный персонал ОТК</a:t>
            </a:r>
            <a:r>
              <a:rPr lang="ru-RU" sz="1100" dirty="0"/>
              <a:t> позволяют нам гарантировать качество каждого выпускаемого нами изделия.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6DDEB-4939-4F50-8C79-053051DE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68" y="1564786"/>
            <a:ext cx="3022760" cy="19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AA1351-DE48-4221-A0A0-0D008401037C}"/>
              </a:ext>
            </a:extLst>
          </p:cNvPr>
          <p:cNvSpPr/>
          <p:nvPr/>
        </p:nvSpPr>
        <p:spPr>
          <a:xfrm>
            <a:off x="416123" y="562221"/>
            <a:ext cx="8310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Производство шлангов гидравлической и пневматической тормозной системы и сцепления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51FAC7-926F-4014-B209-A802DEDA464F}"/>
              </a:ext>
            </a:extLst>
          </p:cNvPr>
          <p:cNvSpPr/>
          <p:nvPr/>
        </p:nvSpPr>
        <p:spPr>
          <a:xfrm>
            <a:off x="1857375" y="3624689"/>
            <a:ext cx="6869172" cy="51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E898B2-08F8-4A75-8C66-C1B728A5674B}"/>
              </a:ext>
            </a:extLst>
          </p:cNvPr>
          <p:cNvSpPr/>
          <p:nvPr/>
        </p:nvSpPr>
        <p:spPr>
          <a:xfrm>
            <a:off x="2000250" y="3714634"/>
            <a:ext cx="6153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Литье под давлением полимеров и пластмасс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FFC5E9-121D-4F36-9F36-963127FE46E8}"/>
              </a:ext>
            </a:extLst>
          </p:cNvPr>
          <p:cNvSpPr/>
          <p:nvPr/>
        </p:nvSpPr>
        <p:spPr>
          <a:xfrm>
            <a:off x="4313623" y="4158893"/>
            <a:ext cx="463231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Нашей Компанией изготавливаются пресс - формы для литья изделий разнообразных сфер использования. </a:t>
            </a:r>
          </a:p>
          <a:p>
            <a:pPr algn="ctr"/>
            <a:r>
              <a:rPr lang="ru-RU" sz="1100" dirty="0"/>
              <a:t>ООО «Ал Компани» обладает уникальной компетенцией – высокопрофессиональный </a:t>
            </a:r>
            <a:r>
              <a:rPr lang="ru-RU" sz="1100" b="1" dirty="0"/>
              <a:t>Конструкторско-технологический отдел</a:t>
            </a:r>
            <a:r>
              <a:rPr lang="ru-RU" sz="1100" dirty="0"/>
              <a:t>.</a:t>
            </a:r>
            <a:r>
              <a:rPr lang="ru-RU" sz="1100" b="1" dirty="0"/>
              <a:t> 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dirty="0"/>
              <a:t>Мы готовы разработать чертежи / 3</a:t>
            </a:r>
            <a:r>
              <a:rPr lang="en-US" sz="1100" dirty="0"/>
              <a:t>D</a:t>
            </a:r>
            <a:r>
              <a:rPr lang="ru-RU" sz="1100" dirty="0"/>
              <a:t> модели по Вашему заказу. </a:t>
            </a:r>
          </a:p>
          <a:p>
            <a:pPr algn="ctr"/>
            <a:endParaRPr lang="en-US" sz="1100" dirty="0"/>
          </a:p>
          <a:p>
            <a:pPr algn="ctr"/>
            <a:r>
              <a:rPr lang="ru-RU" sz="1100" dirty="0"/>
              <a:t>Производим литьё изделий в чётком соответствии с разработанной и согласованной конструкторской документации. 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Производство изделий осуществляется на собственном высокотехнологичном оборудовании производства Германии.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DC045A-D529-4ADB-8D1F-09326F98398E}"/>
              </a:ext>
            </a:extLst>
          </p:cNvPr>
          <p:cNvSpPr/>
          <p:nvPr/>
        </p:nvSpPr>
        <p:spPr>
          <a:xfrm flipV="1">
            <a:off x="2065231" y="3580885"/>
            <a:ext cx="6749291" cy="511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310E45-B3CF-49B4-8646-570CAC34993A}"/>
              </a:ext>
            </a:extLst>
          </p:cNvPr>
          <p:cNvSpPr/>
          <p:nvPr/>
        </p:nvSpPr>
        <p:spPr>
          <a:xfrm>
            <a:off x="8766348" y="3002728"/>
            <a:ext cx="45719" cy="570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466435-0913-41A2-A279-DB0CBDD8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6" y="4058105"/>
            <a:ext cx="3890471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B64E5F-9080-42B2-B3CD-A5CBF18FB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23" y="5528988"/>
            <a:ext cx="1795463" cy="117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572704-41B1-424C-9976-FFA25292F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E944933-BE26-4153-B85F-5AAD6C8D3834}"/>
              </a:ext>
            </a:extLst>
          </p:cNvPr>
          <p:cNvSpPr/>
          <p:nvPr/>
        </p:nvSpPr>
        <p:spPr>
          <a:xfrm>
            <a:off x="8853257" y="5232400"/>
            <a:ext cx="45719" cy="124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7D9B40A-DC4C-4CB6-B2B6-D997CBF05B7D}"/>
              </a:ext>
            </a:extLst>
          </p:cNvPr>
          <p:cNvSpPr/>
          <p:nvPr/>
        </p:nvSpPr>
        <p:spPr>
          <a:xfrm>
            <a:off x="2205100" y="6474982"/>
            <a:ext cx="6584108" cy="13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09880D-465E-4680-9153-34FE47F92F93}"/>
              </a:ext>
            </a:extLst>
          </p:cNvPr>
          <p:cNvSpPr/>
          <p:nvPr/>
        </p:nvSpPr>
        <p:spPr>
          <a:xfrm flipV="1">
            <a:off x="2294627" y="6463162"/>
            <a:ext cx="6542755" cy="58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BB63694-3522-40A3-A88A-7A0BD22756E2}"/>
              </a:ext>
            </a:extLst>
          </p:cNvPr>
          <p:cNvSpPr/>
          <p:nvPr/>
        </p:nvSpPr>
        <p:spPr>
          <a:xfrm flipH="1">
            <a:off x="8791663" y="6174296"/>
            <a:ext cx="45719" cy="283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0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FF8EA3-C3CD-4224-A793-B330B97F77BB}"/>
              </a:ext>
            </a:extLst>
          </p:cNvPr>
          <p:cNvSpPr/>
          <p:nvPr/>
        </p:nvSpPr>
        <p:spPr>
          <a:xfrm>
            <a:off x="8562500" y="1208625"/>
            <a:ext cx="107238" cy="316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AA1351-DE48-4221-A0A0-0D008401037C}"/>
              </a:ext>
            </a:extLst>
          </p:cNvPr>
          <p:cNvSpPr/>
          <p:nvPr/>
        </p:nvSpPr>
        <p:spPr>
          <a:xfrm>
            <a:off x="2105477" y="500143"/>
            <a:ext cx="6153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Производство вырубных изделий</a:t>
            </a:r>
            <a:endParaRPr lang="ru-RU" sz="2000" b="1" dirty="0">
              <a:highlight>
                <a:srgbClr val="FFFF00"/>
              </a:highligh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51FAC7-926F-4014-B209-A802DEDA464F}"/>
              </a:ext>
            </a:extLst>
          </p:cNvPr>
          <p:cNvSpPr/>
          <p:nvPr/>
        </p:nvSpPr>
        <p:spPr>
          <a:xfrm>
            <a:off x="1462756" y="4369257"/>
            <a:ext cx="7048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E898B2-08F8-4A75-8C66-C1B728A5674B}"/>
              </a:ext>
            </a:extLst>
          </p:cNvPr>
          <p:cNvSpPr/>
          <p:nvPr/>
        </p:nvSpPr>
        <p:spPr>
          <a:xfrm>
            <a:off x="2409350" y="4470111"/>
            <a:ext cx="6153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Производство стеклоподъемников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FFC5E9-121D-4F36-9F36-963127FE46E8}"/>
              </a:ext>
            </a:extLst>
          </p:cNvPr>
          <p:cNvSpPr/>
          <p:nvPr/>
        </p:nvSpPr>
        <p:spPr>
          <a:xfrm>
            <a:off x="408819" y="887213"/>
            <a:ext cx="8252937" cy="268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 нашем производстве для вырубных операций применяются материалы различных толщин и свойств: 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Паронит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(используются для производства прокладок моторов и трансмиссии),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Резина ТМКЩ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(используются для производства прокладок и уплотнителей кузова),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Резина пористая озоностойкая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(используются для производства прокладок и уплотнителей кузова), 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Резина пористая маслобензостойкая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(используются для производства прокладок и уплотнителей кузова),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Фибра, электрокартон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(применяется для изделий электротехнического и механического назначения),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Мембранное полотно </a:t>
            </a:r>
            <a:r>
              <a:rPr lang="ru-R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(применяется в составе узлов тормозной системы),</a:t>
            </a:r>
            <a:endParaRPr lang="ru-RU" sz="10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Терморасширяющиеся масса </a:t>
            </a:r>
            <a:r>
              <a:rPr lang="ru-R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(применяется в качестве демпферов и для гашения колебаний в кузове автомобилей)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аминат </a:t>
            </a:r>
            <a:r>
              <a:rPr lang="ru-RU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(служит для местного усиления металлических деталей кузова автомобилей)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Виброизоляция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(для гашения вибраций в кузове автомобилей),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Шумоизоляция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(для шумоизоляции кузова автомобиля).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входящие материалы проходят 100 %  проверку качества.  Так же мы можем проработать 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материалы  по требованию заказчика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Прокладки и уплотнители нашего производства используются ведущими российскими автопроизводителями.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выпускаемая продукция проходит обязательный контроль качества, что подтверждается паспортами качества и сертификатами.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highlight>
                <a:srgbClr val="FFFF00"/>
              </a:highligh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D0089C5-3D16-4D09-8358-4C5B72A1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220" y="3436820"/>
            <a:ext cx="927253" cy="80324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E1CACD-64DE-4BA4-A015-B1F027431663}"/>
              </a:ext>
            </a:extLst>
          </p:cNvPr>
          <p:cNvSpPr/>
          <p:nvPr/>
        </p:nvSpPr>
        <p:spPr>
          <a:xfrm>
            <a:off x="463690" y="4820945"/>
            <a:ext cx="4171650" cy="15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Являемся производителями и поставщиками </a:t>
            </a:r>
            <a:r>
              <a:rPr lang="ru-RU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стеклоподъёмников</a:t>
            </a: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для автомобилей: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Газель</a:t>
            </a:r>
            <a:r>
              <a:rPr lang="en-U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Бизнес,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Соболь,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Валдай 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Газель </a:t>
            </a:r>
            <a:r>
              <a:rPr lang="en-U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NEXT</a:t>
            </a:r>
            <a:endParaRPr 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Активно развиваем данное направление!</a:t>
            </a:r>
            <a:endParaRPr lang="ru-RU" sz="11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6C48EA7-7FC6-48D1-9353-CEA9118B060A}"/>
              </a:ext>
            </a:extLst>
          </p:cNvPr>
          <p:cNvSpPr/>
          <p:nvPr/>
        </p:nvSpPr>
        <p:spPr>
          <a:xfrm>
            <a:off x="1558546" y="6391930"/>
            <a:ext cx="7048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464E4F2-0D4C-44CB-B0E1-D9830715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74" y="3436071"/>
            <a:ext cx="1414928" cy="8032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1BA3461-460D-4417-8E73-21D14199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4861697B-A419-4DD0-9D42-8D4CA853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8525" y="28481"/>
            <a:ext cx="980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деятельности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B585D7-88C8-43D9-ADB4-AB069CF8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13" y="5120909"/>
            <a:ext cx="3645161" cy="116451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A23CF6-C7E6-4162-A57C-D938D808AC6C}"/>
              </a:ext>
            </a:extLst>
          </p:cNvPr>
          <p:cNvSpPr/>
          <p:nvPr/>
        </p:nvSpPr>
        <p:spPr>
          <a:xfrm>
            <a:off x="2151195" y="6357857"/>
            <a:ext cx="610743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2BA25B-5641-43A7-BE2E-207FB0AC6F9F}"/>
              </a:ext>
            </a:extLst>
          </p:cNvPr>
          <p:cNvSpPr/>
          <p:nvPr/>
        </p:nvSpPr>
        <p:spPr>
          <a:xfrm>
            <a:off x="8212908" y="5867429"/>
            <a:ext cx="45719" cy="570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E85EBB-BF51-4330-B234-23A878713527}"/>
              </a:ext>
            </a:extLst>
          </p:cNvPr>
          <p:cNvSpPr/>
          <p:nvPr/>
        </p:nvSpPr>
        <p:spPr>
          <a:xfrm flipV="1">
            <a:off x="1866828" y="4304871"/>
            <a:ext cx="6749291" cy="511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34282E9-D424-4EA4-840D-8BC69C3947A1}"/>
              </a:ext>
            </a:extLst>
          </p:cNvPr>
          <p:cNvSpPr/>
          <p:nvPr/>
        </p:nvSpPr>
        <p:spPr>
          <a:xfrm>
            <a:off x="8491158" y="3821896"/>
            <a:ext cx="45719" cy="570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3578BD3-4401-4C25-9AA2-C75AFD3F97C7}"/>
              </a:ext>
            </a:extLst>
          </p:cNvPr>
          <p:cNvSpPr/>
          <p:nvPr/>
        </p:nvSpPr>
        <p:spPr>
          <a:xfrm>
            <a:off x="8275911" y="4237462"/>
            <a:ext cx="45719" cy="2375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77725-4A54-4DD1-9D5F-D3A35F675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941" y="3403345"/>
            <a:ext cx="1247674" cy="8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0551F2-AF00-4927-8BAD-ECD51881F6EF}"/>
              </a:ext>
            </a:extLst>
          </p:cNvPr>
          <p:cNvSpPr/>
          <p:nvPr/>
        </p:nvSpPr>
        <p:spPr>
          <a:xfrm>
            <a:off x="246299" y="992621"/>
            <a:ext cx="4616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Производство шлангов гидравлической и пневматической тормозной системы и сцепления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75515C-1615-4155-894B-8CD3A9F3E3D1}"/>
              </a:ext>
            </a:extLst>
          </p:cNvPr>
          <p:cNvSpPr/>
          <p:nvPr/>
        </p:nvSpPr>
        <p:spPr>
          <a:xfrm>
            <a:off x="4737566" y="3990815"/>
            <a:ext cx="45156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Литье под давлением полимеров и пластмасс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D1F83-2786-4BE1-9B32-A2A6A8BFB165}"/>
              </a:ext>
            </a:extLst>
          </p:cNvPr>
          <p:cNvSpPr/>
          <p:nvPr/>
        </p:nvSpPr>
        <p:spPr>
          <a:xfrm>
            <a:off x="4955841" y="1005413"/>
            <a:ext cx="390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Производство вырубных деталей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969DFA-34CE-4D80-A046-14389910F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91" y="1"/>
            <a:ext cx="1763408" cy="538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01BB66-38DE-461C-A4CF-64F1C5B0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5466" y="882822"/>
            <a:ext cx="1711288" cy="364523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9B4E47-BA94-444E-AF5D-87BD4FBE8D6B}"/>
              </a:ext>
            </a:extLst>
          </p:cNvPr>
          <p:cNvSpPr/>
          <p:nvPr/>
        </p:nvSpPr>
        <p:spPr>
          <a:xfrm flipH="1">
            <a:off x="4910122" y="1782676"/>
            <a:ext cx="45719" cy="26766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701582-8437-4C98-8F47-BC89786287DB}"/>
              </a:ext>
            </a:extLst>
          </p:cNvPr>
          <p:cNvSpPr/>
          <p:nvPr/>
        </p:nvSpPr>
        <p:spPr>
          <a:xfrm>
            <a:off x="4836087" y="3770305"/>
            <a:ext cx="270175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C41938-7E56-44F5-8A28-2AC59CBF7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103941" y="4950571"/>
            <a:ext cx="2307437" cy="110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EA954D-42C2-46F0-87D0-407DF63B5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605" y="4488771"/>
            <a:ext cx="1947986" cy="1646248"/>
          </a:xfrm>
          <a:prstGeom prst="rect">
            <a:avLst/>
          </a:prstGeom>
        </p:spPr>
      </p:pic>
      <p:sp>
        <p:nvSpPr>
          <p:cNvPr id="27" name="TextBox 2">
            <a:extLst>
              <a:ext uri="{FF2B5EF4-FFF2-40B4-BE49-F238E27FC236}">
                <a16:creationId xmlns:a16="http://schemas.microsoft.com/office/drawing/2014/main" id="{1197D000-22C9-4BCB-9A9D-54D175F60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5700" y="139247"/>
            <a:ext cx="980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Номенклатура собственного производства 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(более 500 наименований)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09F07A-81A3-4909-AA59-C82EB261E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59" y="1675232"/>
            <a:ext cx="1376363" cy="8452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286CE-E434-4F5B-B21B-D503A5D5F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684" y="1700222"/>
            <a:ext cx="1350842" cy="820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71A2DD-0FA6-485C-8A5E-334E45061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775" y="1698087"/>
            <a:ext cx="1289950" cy="880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480D78-EEFC-496C-80CC-B65F4A95D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594" y="2606907"/>
            <a:ext cx="1376363" cy="1037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856A70-37D3-40D4-92AB-20F912C94C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224" y="2606907"/>
            <a:ext cx="1351129" cy="1037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9A1F0C-F74A-4BD8-B06B-88B846AF99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775" y="2589369"/>
            <a:ext cx="1335669" cy="10727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8A981-FE4E-4FA9-9845-93FA9850D7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594" y="3730992"/>
            <a:ext cx="1378627" cy="11341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66467F-BF80-4BDA-AFC4-7ECA111E34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3384" y="3730992"/>
            <a:ext cx="1359969" cy="11087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D34808-A4DB-4782-9139-638E68C7DF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9516" y="3738066"/>
            <a:ext cx="1336468" cy="11471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01BF4A-3E24-4583-968C-876CA2B98C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934" y="4966808"/>
            <a:ext cx="1389108" cy="1108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365AA8-3847-4B42-8A6E-CFAFC077AB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3568" y="4961137"/>
            <a:ext cx="1455630" cy="1083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13E479-5A35-4734-A452-D5C6D175D3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30723" y="4961137"/>
            <a:ext cx="1251753" cy="92595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AE65EA-3845-422C-A57F-42368D44DD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918721" y="3383493"/>
            <a:ext cx="45719" cy="18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EC393E-7D89-44B7-A4D1-ED67D52D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81" y="-287866"/>
            <a:ext cx="7839635" cy="133773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Лабораторные испытания</a:t>
            </a:r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F7AFBDEB-B1B0-4298-9140-4191A05B3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556" y="738603"/>
            <a:ext cx="7971547" cy="2259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/>
              <a:t>Компания ООО «Ал Компани» обладает собственной лабораторией и проводит весь перечень необходимых испытаний согласно требованиям заказчика. </a:t>
            </a:r>
          </a:p>
          <a:p>
            <a:pPr marL="0" indent="0" algn="ctr">
              <a:buNone/>
            </a:pPr>
            <a:r>
              <a:rPr lang="ru-RU" sz="1400" dirty="0"/>
              <a:t>Кроме того, мы оказываем </a:t>
            </a:r>
            <a:r>
              <a:rPr lang="ru-RU" sz="1400" b="1" dirty="0"/>
              <a:t>услуги по лабораторным испытаниям </a:t>
            </a:r>
            <a:r>
              <a:rPr lang="ru-RU" sz="1400" dirty="0"/>
              <a:t>нашим партнерам                   («Группе ГАЗ» и поставщикам других конвейеров).</a:t>
            </a:r>
          </a:p>
          <a:p>
            <a:pPr marL="0" indent="0" algn="ctr">
              <a:buNone/>
            </a:pPr>
            <a:r>
              <a:rPr lang="ru-RU" sz="1400" b="1" i="1" dirty="0"/>
              <a:t>Качество выпускаемой продукции обеспечивается использованием современного оборудования и системе СМК отвечающей стандарту </a:t>
            </a:r>
            <a:r>
              <a:rPr lang="en-US" sz="1400" b="1" i="1" dirty="0"/>
              <a:t>IATF 16949</a:t>
            </a:r>
            <a:r>
              <a:rPr lang="ru-RU" sz="1400" b="1" i="1" dirty="0"/>
              <a:t>.</a:t>
            </a:r>
          </a:p>
          <a:p>
            <a:pPr marL="0" indent="0" algn="just">
              <a:buNone/>
            </a:pPr>
            <a:endParaRPr lang="ru-RU" sz="1400" b="1" i="1" dirty="0"/>
          </a:p>
          <a:p>
            <a:pPr marL="0" indent="0" algn="just">
              <a:buNone/>
            </a:pPr>
            <a:endParaRPr lang="ru-RU" sz="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BB4F97-783F-4258-85CF-78D85D4F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15" y="5196426"/>
            <a:ext cx="1706453" cy="128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B7AF78-FED1-4EFF-8D66-0F7D421A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04" y="5012372"/>
            <a:ext cx="2386013" cy="179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KovalevNyu\Desktop\Новая папка\IMG_0432-10-10-17-03-52.jpeg">
            <a:extLst>
              <a:ext uri="{FF2B5EF4-FFF2-40B4-BE49-F238E27FC236}">
                <a16:creationId xmlns:a16="http://schemas.microsoft.com/office/drawing/2014/main" id="{14C75347-9293-4049-A8EF-E7480B04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29" y="2183713"/>
            <a:ext cx="4162425" cy="282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KovalevNyu\Desktop\Новая папка\IMG_0433-10-10-17-03-52.jpeg">
            <a:extLst>
              <a:ext uri="{FF2B5EF4-FFF2-40B4-BE49-F238E27FC236}">
                <a16:creationId xmlns:a16="http://schemas.microsoft.com/office/drawing/2014/main" id="{C2B5889C-87F1-4AB4-9D66-E2E38DEF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661" y="2245050"/>
            <a:ext cx="2750822" cy="378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E51F0D-8FF9-43C4-AFA7-B16C20E30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9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97B35A8-6236-4732-8674-0273823B1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6725" y="655198"/>
            <a:ext cx="980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постоянные партнеры</a:t>
            </a:r>
            <a:endParaRPr lang="ru-RU" sz="2400" b="1" dirty="0">
              <a:solidFill>
                <a:srgbClr val="FF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015ECF07-3B6A-41EF-8562-80999B1BF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9" y="1309393"/>
            <a:ext cx="8248361" cy="470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613FA-1068-4C9F-823A-6BA1444F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06" y="5132921"/>
            <a:ext cx="1643633" cy="549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C16B7-C8C0-4517-B274-FE77EE949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0DFE0A44-BCAE-4863-A4C5-1914306057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2" y="1654147"/>
            <a:ext cx="3083615" cy="4413692"/>
          </a:xfr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C16EC1-EEE4-4955-B42F-A33EAA928627}"/>
              </a:ext>
            </a:extLst>
          </p:cNvPr>
          <p:cNvSpPr txBox="1">
            <a:spLocks/>
          </p:cNvSpPr>
          <p:nvPr/>
        </p:nvSpPr>
        <p:spPr>
          <a:xfrm>
            <a:off x="776131" y="255706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A0E692-BB6E-47E3-B2DA-6815B267B430}"/>
              </a:ext>
            </a:extLst>
          </p:cNvPr>
          <p:cNvSpPr/>
          <p:nvPr/>
        </p:nvSpPr>
        <p:spPr>
          <a:xfrm>
            <a:off x="1888914" y="825583"/>
            <a:ext cx="592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товарный знак и сертификаты</a:t>
            </a:r>
            <a:endParaRPr lang="ru-RU" sz="2400" b="1" dirty="0">
              <a:solidFill>
                <a:srgbClr val="FF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405A8-C112-47AF-B2C6-2C0D2D267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31" y="1654147"/>
            <a:ext cx="3124194" cy="44136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3D11F4-A26B-4A69-A8BC-4B84FA296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0993167A-2C41-4CD0-B9AC-521A94A6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78" y="1381343"/>
            <a:ext cx="6591300" cy="416242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1600" dirty="0"/>
              <a:t>Общество с ограниченной ответственностью «Ал Компани»</a:t>
            </a:r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ИНН 5256160080</a:t>
            </a:r>
            <a:endParaRPr lang="en-US" sz="1600" dirty="0"/>
          </a:p>
          <a:p>
            <a:pPr>
              <a:spcBef>
                <a:spcPct val="0"/>
              </a:spcBef>
              <a:buNone/>
            </a:pPr>
            <a:endParaRPr lang="ru-RU" sz="1600" dirty="0"/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Адрес : г.Нижний Новгород, улица Юлиуса Фучика,  дом 60</a:t>
            </a:r>
          </a:p>
          <a:p>
            <a:pPr>
              <a:spcBef>
                <a:spcPct val="0"/>
              </a:spcBef>
              <a:buNone/>
            </a:pPr>
            <a:endParaRPr lang="ru-RU" sz="1600" dirty="0"/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Тел./факс :	(831) 295-40-21  </a:t>
            </a:r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                 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/>
              <a:t>E-mail</a:t>
            </a:r>
            <a:r>
              <a:rPr lang="ru-RU" sz="1600" dirty="0"/>
              <a:t>: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info@al-company.pro</a:t>
            </a:r>
            <a:endParaRPr lang="ru-RU" sz="1600" dirty="0"/>
          </a:p>
          <a:p>
            <a:pPr>
              <a:spcBef>
                <a:spcPct val="0"/>
              </a:spcBef>
              <a:buNone/>
            </a:pPr>
            <a:endParaRPr lang="en-US" sz="1600" dirty="0"/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Сайт : </a:t>
            </a:r>
            <a:r>
              <a:rPr lang="en-US" sz="1600" dirty="0"/>
              <a:t>www.al-company.pro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FE9FD8-2610-4ED3-B57E-ED16CEA7E7CB}"/>
              </a:ext>
            </a:extLst>
          </p:cNvPr>
          <p:cNvSpPr/>
          <p:nvPr/>
        </p:nvSpPr>
        <p:spPr>
          <a:xfrm>
            <a:off x="2320033" y="784235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1C677-0F17-4E2E-AAF5-D95262CB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16" y="5363090"/>
            <a:ext cx="3381365" cy="59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50B72A-4465-40F8-9DFE-BAA3CE751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6" y="0"/>
            <a:ext cx="1770743" cy="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645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Тема Office</vt:lpstr>
      <vt:lpstr>Презентация PowerPoint</vt:lpstr>
      <vt:lpstr>Развитие компании  </vt:lpstr>
      <vt:lpstr>Презентация PowerPoint</vt:lpstr>
      <vt:lpstr>Презентация PowerPoint</vt:lpstr>
      <vt:lpstr>Презентация PowerPoint</vt:lpstr>
      <vt:lpstr>Лабораторные испытания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Степасюк Елене Михайловне</cp:lastModifiedBy>
  <cp:revision>281</cp:revision>
  <dcterms:created xsi:type="dcterms:W3CDTF">2016-11-18T14:12:19Z</dcterms:created>
  <dcterms:modified xsi:type="dcterms:W3CDTF">2022-07-14T08:49:35Z</dcterms:modified>
</cp:coreProperties>
</file>