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344" r:id="rId2"/>
    <p:sldId id="403" r:id="rId3"/>
    <p:sldId id="402" r:id="rId4"/>
    <p:sldId id="400" r:id="rId5"/>
    <p:sldId id="352" r:id="rId6"/>
    <p:sldId id="380" r:id="rId7"/>
    <p:sldId id="381" r:id="rId8"/>
  </p:sldIdLst>
  <p:sldSz cx="12801600" cy="9601200" type="A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639763" indent="-182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279525" indent="-3651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919288" indent="-547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559050" indent="-7302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7B9"/>
    <a:srgbClr val="FFFF99"/>
    <a:srgbClr val="558ED5"/>
    <a:srgbClr val="17375E"/>
    <a:srgbClr val="46B145"/>
    <a:srgbClr val="F2F2F2"/>
    <a:srgbClr val="009900"/>
    <a:srgbClr val="53A76B"/>
    <a:srgbClr val="E1E1E6"/>
    <a:srgbClr val="EA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1945" autoAdjust="0"/>
  </p:normalViewPr>
  <p:slideViewPr>
    <p:cSldViewPr>
      <p:cViewPr varScale="1">
        <p:scale>
          <a:sx n="61" d="100"/>
          <a:sy n="61" d="100"/>
        </p:scale>
        <p:origin x="1142" y="48"/>
      </p:cViewPr>
      <p:guideLst>
        <p:guide orient="horz" pos="73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8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3488380-1757-4442-BD25-9F44B7B995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C71DD4-2D44-43DE-80CE-9331C363C7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F8D084B-D9A0-4AB3-93C4-6019D9740407}" type="datetimeFigureOut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63AB07E-6C19-44E7-B5A0-828DB64A1F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C24CB1E-4FB1-45BD-98E0-A75E26102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F5995B-69A8-4763-97D6-73AF3F79F9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2911D9-20F7-4974-A900-B052C6E17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FC7E29-6C9C-471F-94A7-F5A1EEFFF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15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FC7E29-6C9C-471F-94A7-F5A1EEFFF398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42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905A91E6-9443-4E82-9CDA-8F183931EB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6893BBAB-1C28-45B4-AAD4-2882FDE803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95AA035B-F4D0-4D33-B41E-843962D03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DFBBFC-C70B-41F3-9AD2-435AFB2F6EA1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78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905A91E6-9443-4E82-9CDA-8F183931EB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6893BBAB-1C28-45B4-AAD4-2882FDE803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95AA035B-F4D0-4D33-B41E-843962D03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DFBBFC-C70B-41F3-9AD2-435AFB2F6EA1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2788A-D75A-4264-87E4-F2A300F028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2A296-73BE-424B-AC82-D2B169BD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9A80-3237-43A9-930B-040CDF37A60A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7FE9E-056C-4C8F-B3D2-D525FC12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7DEA2-7CC1-41C9-9D70-CBDA96DF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5C00-2B8C-4352-A335-33C97B33E4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44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398F1-7B71-4E6C-BB35-3E66466B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F7D9-F6E3-4265-8F5C-863E936E24C5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E4763-EAE7-4F03-BA2E-F97B10CD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8C3DFC-B9B4-4EC6-A44B-DE353684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E3BC-39CD-4629-A820-691FFE0A88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28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06EBA-EBBB-418A-A8D8-382603D2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D251-174E-48AA-A6A2-390F0A68C319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61DB9-7AEA-4EAD-A68F-9853042F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3E14A-6CFB-456C-BF68-EC9065A6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BF0D-A801-4E7F-8EDA-A46459AEA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48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D1A45-FAB5-452F-937D-B267D795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EBC8-AB49-4443-BD2D-6E6B3F1BC549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198B4-FC28-44FF-8FAC-96D99271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4DFE4E-FF0A-49AF-B607-BBBBF6A4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CFF3-AFCB-4E81-89BF-BFA067072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43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C96273-3A27-4F78-AA58-5C9FF4FF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7F3A-0CA3-42D3-8D6A-DEB03E3440EC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CD8A2-77F2-4CCC-BE5B-7DA77EAD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65795-047C-4B5A-8257-2A8EBBA0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1E05-B1D0-4D2F-A534-DC733199D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17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86C8BC2-81BC-4B03-9889-C08CFC0E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96FB-A0C0-43FA-A718-B17E49341697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17E6AE4-B8EF-4415-AC2B-30949DF6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B31CC8-3B45-4245-8AC1-614F4E07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0660E-3222-4360-99DF-D8AE2FEE4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41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B7C23DC-160F-45FC-BEEF-22A4BA5B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F1E2-A319-4C0A-B39E-F27080C99020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230C6D9-E41E-4795-81A1-1B54FF06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3D316A4-AAF0-4AB1-9AE7-3AC6CD25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749F-EEBE-46ED-829D-C8783CFF4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67EF6C2-6091-4DE1-A1EE-EF95F81D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629D-85EA-45C1-AE5F-18D1EE2A4228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3289D2A-8F1B-4EAF-B260-848A7D55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AC4B865-0F84-40C1-97C0-1A565AC0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5863-FF13-43BA-B17A-4DCC750FF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64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F1B3B208-4975-43FB-A2F4-FFA9A57D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137B-32D1-4E1F-BB3D-F98C85B1A685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AF06398-7127-4CA3-B6D6-7940C485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D64F1C8-ECFA-4A10-9A68-613A1BB7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B317-BE98-43E6-9F1A-7F58AE41B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94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A687D4A-D8FA-488D-82FC-22924824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BE4C-1566-4A70-AF5B-2F3B71090930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8DBB378-09C1-406E-82C2-FA4BE450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5B9C703-C592-43FC-8B0D-0C34570F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B280-722C-4EFE-BB7C-3243502A85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993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EF799F-4093-42DD-81FF-B2765295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5133-D4AB-440B-9DB6-10F91C75C560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5F8B937-1C79-46DA-9A14-58F007E6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24005E7-C81A-4C05-B5B3-F7B6EA0D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F5A2-0F68-4469-888C-4DAF270C59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0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01C52D7-5808-42EA-8919-65FEBED0DC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736700B-22BF-4274-9607-639F726DF4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331A3-C18D-434E-852C-45606D4FE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21DDD8-8F4F-4917-A17D-F7F0E33B6EA7}" type="datetime1">
              <a:rPr lang="ru-RU"/>
              <a:pPr>
                <a:defRPr/>
              </a:pPr>
              <a:t>31.01.2024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CC5A3-34FA-4590-B015-8FF330488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A4624B-FF11-4730-A2B0-149C3F8A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911172-5393-4BA5-AE53-FB70B5AA1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623BD237-95B3-4D3F-9012-03CB1E55C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7032625"/>
            <a:ext cx="7242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>
              <a:lnSpc>
                <a:spcPct val="81000"/>
              </a:lnSpc>
              <a:buClr>
                <a:srgbClr val="000000"/>
              </a:buClr>
            </a:pPr>
            <a:r>
              <a:rPr lang="en-US" altLang="ru-RU" sz="2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21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TextBox 5">
            <a:extLst>
              <a:ext uri="{FF2B5EF4-FFF2-40B4-BE49-F238E27FC236}">
                <a16:creationId xmlns:a16="http://schemas.microsoft.com/office/drawing/2014/main" id="{3CDA9125-C6E9-4A4E-8555-6017C868C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38" y="7032625"/>
            <a:ext cx="7242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ctr" hangingPunct="1">
              <a:lnSpc>
                <a:spcPct val="81000"/>
              </a:lnSpc>
              <a:buClr>
                <a:srgbClr val="000000"/>
              </a:buClr>
            </a:pPr>
            <a:r>
              <a:rPr lang="en-US" altLang="ru-RU" sz="2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21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Рисунок 13">
            <a:extLst>
              <a:ext uri="{FF2B5EF4-FFF2-40B4-BE49-F238E27FC236}">
                <a16:creationId xmlns:a16="http://schemas.microsoft.com/office/drawing/2014/main" id="{F25CE820-16F7-4B87-B518-134AB30954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464" y="2208312"/>
            <a:ext cx="88138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4">
            <a:extLst>
              <a:ext uri="{FF2B5EF4-FFF2-40B4-BE49-F238E27FC236}">
                <a16:creationId xmlns:a16="http://schemas.microsoft.com/office/drawing/2014/main" id="{BDB4E0A2-85FD-41FA-95D4-F0AE25A00A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30527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4536" y="91216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B77B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u="sng" dirty="0" smtClean="0">
                <a:solidFill>
                  <a:srgbClr val="0B77B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вектор к дальнейшему сотрудничеству</a:t>
            </a:r>
            <a:endParaRPr lang="ru-RU" sz="3600" b="1" u="sng" dirty="0">
              <a:solidFill>
                <a:srgbClr val="0B77B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10">
            <a:extLst>
              <a:ext uri="{FF2B5EF4-FFF2-40B4-BE49-F238E27FC236}">
                <a16:creationId xmlns:a16="http://schemas.microsoft.com/office/drawing/2014/main" id="{9B907D69-FAC7-4C67-BEB5-EE5AF7C8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873408" y="9050338"/>
            <a:ext cx="604838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A65152F-F48C-4F0E-B2F2-24040941672B}" type="slidenum"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pPr algn="ctr"/>
              <a:t>2</a:t>
            </a:fld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Группа 1"/>
          <p:cNvGrpSpPr>
            <a:grpSpLocks/>
          </p:cNvGrpSpPr>
          <p:nvPr/>
        </p:nvGrpSpPr>
        <p:grpSpPr bwMode="auto">
          <a:xfrm>
            <a:off x="10433050" y="161925"/>
            <a:ext cx="2055813" cy="9439275"/>
            <a:chOff x="7428300" y="116632"/>
            <a:chExt cx="1468013" cy="6741368"/>
          </a:xfrm>
        </p:grpSpPr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587004" y="6727617"/>
              <a:ext cx="1150605" cy="130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4216" y="69614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B77B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Возможность трудоустройства</a:t>
            </a:r>
            <a:endParaRPr lang="ru-RU" sz="3600" b="1" dirty="0">
              <a:solidFill>
                <a:srgbClr val="0B77B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216" y="1992288"/>
            <a:ext cx="109452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г. Нижний Новгород в 2023 году открыто структурное подразделение </a:t>
            </a:r>
            <a:b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ПАО «Газпром автоматизация» - Специализированное управление </a:t>
            </a:r>
            <a:b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г. Нижний Новгород.</a:t>
            </a:r>
          </a:p>
          <a:p>
            <a:pPr algn="just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Основным направлением деятельности специализированного управления является</a:t>
            </a:r>
            <a:r>
              <a:rPr lang="en-US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выполнение пусконаладочных работ на значимых объектах </a:t>
            </a:r>
            <a:b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ПАО «Газпром», по следующим направлениям: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- пусконаладочные работы на основном технологическом оборудовании (газоперекачивающие агрегаты, компрессоры, запорно-регулирующая арматура, аппараты воздушного охлаждения газа и т.д.);</a:t>
            </a:r>
          </a:p>
          <a:p>
            <a:pPr algn="just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пусконаладочные работы на оборудовании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КИПиА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автоматизированных систем пожарной сигнализации и загазованности, систем автоматического управления газоперекачивающих агрегатов)</a:t>
            </a:r>
          </a:p>
          <a:p>
            <a:pPr algn="just"/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пусконаладочные работы на электротехническом оборудовании </a:t>
            </a:r>
            <a:b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(ВЛ 0,6-10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кВ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БКЭС, заземление и </a:t>
            </a:r>
            <a:r>
              <a:rPr lang="ru-RU" sz="24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молниезащита</a:t>
            </a:r>
            <a:r>
              <a:rPr lang="ru-RU" sz="24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РЗА) </a:t>
            </a:r>
          </a:p>
          <a:p>
            <a:pPr algn="just"/>
            <a:endParaRPr lang="ru-RU" sz="24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Контактные тел.       +7(499)-766-44-44 доб. 25.24, 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+7 980-980-170-05-13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253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10">
            <a:extLst>
              <a:ext uri="{FF2B5EF4-FFF2-40B4-BE49-F238E27FC236}">
                <a16:creationId xmlns:a16="http://schemas.microsoft.com/office/drawing/2014/main" id="{9B907D69-FAC7-4C67-BEB5-EE5AF7C8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873408" y="9050338"/>
            <a:ext cx="604838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9A65152F-F48C-4F0E-B2F2-24040941672B}" type="slidenum"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pPr algn="ctr"/>
              <a:t>3</a:t>
            </a:fld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B2C0E96B-0D7D-4A8D-8282-382B5EAE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2" y="525831"/>
            <a:ext cx="917416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defPPr>
              <a:defRPr lang="ru-RU"/>
            </a:defPPr>
            <a:lvl1pPr eaLnBrk="1" hangingPunct="1">
              <a:buFont typeface="Arial" panose="020B0604020202020204" pitchFamily="34" charset="0"/>
              <a:buNone/>
              <a:defRPr sz="2000" b="1">
                <a:solidFill>
                  <a:srgbClr val="558ED5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sz="2400" dirty="0"/>
              <a:t>ПАО «ГАЗПРОМ АВТОМАТИЗАЦИЯ» </a:t>
            </a:r>
            <a:r>
              <a:rPr lang="ru-RU" altLang="ru-RU" sz="2400" dirty="0" smtClean="0"/>
              <a:t>в структуре ПАО «Газпром»</a:t>
            </a:r>
            <a:endParaRPr lang="ru-RU" altLang="ru-RU" sz="2400" dirty="0"/>
          </a:p>
        </p:txBody>
      </p:sp>
      <p:grpSp>
        <p:nvGrpSpPr>
          <p:cNvPr id="23" name="Группа 1"/>
          <p:cNvGrpSpPr>
            <a:grpSpLocks/>
          </p:cNvGrpSpPr>
          <p:nvPr/>
        </p:nvGrpSpPr>
        <p:grpSpPr bwMode="auto">
          <a:xfrm>
            <a:off x="10433050" y="161925"/>
            <a:ext cx="2055813" cy="9439275"/>
            <a:chOff x="7428300" y="116632"/>
            <a:chExt cx="1468013" cy="6741368"/>
          </a:xfrm>
        </p:grpSpPr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7587004" y="6727617"/>
              <a:ext cx="1150605" cy="130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60440" y="1632248"/>
            <a:ext cx="266429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ПАО «Газпром»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663" y="2548247"/>
            <a:ext cx="271702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Производственный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блок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8672" y="2568352"/>
            <a:ext cx="2597058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Вспомогательный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блок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82320" y="4205850"/>
            <a:ext cx="2665217" cy="147732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Добыча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Разработка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ООО ГД Уренгой, Ямбург,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Астрахань, Надым,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Оренбугр</a:t>
            </a:r>
            <a:r>
              <a:rPr lang="ru-RU" dirty="0" smtClean="0">
                <a:solidFill>
                  <a:schemeClr val="bg1"/>
                </a:solidFill>
              </a:rPr>
              <a:t>, Ноябрьск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581501" y="4269574"/>
            <a:ext cx="2790316" cy="147732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Транспорт газа  ООО ГТ</a:t>
            </a:r>
            <a:r>
              <a:rPr lang="ru-RU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</a:t>
            </a:r>
          </a:p>
          <a:p>
            <a:r>
              <a:rPr lang="ru-RU" spc="28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Ухта</a:t>
            </a:r>
            <a:r>
              <a:rPr lang="ru-RU" spc="28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, </a:t>
            </a:r>
            <a:r>
              <a:rPr lang="ru-RU" spc="28" dirty="0" err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Югорск</a:t>
            </a:r>
            <a:r>
              <a:rPr lang="ru-RU" spc="28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, Москва, </a:t>
            </a:r>
            <a:r>
              <a:rPr lang="ru-RU" spc="28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Уфа, </a:t>
            </a:r>
          </a:p>
          <a:p>
            <a:r>
              <a:rPr lang="ru-RU" spc="28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Казань, Ставрополь…</a:t>
            </a:r>
          </a:p>
          <a:p>
            <a:r>
              <a:rPr lang="ru-RU" spc="28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ПХГ </a:t>
            </a:r>
            <a:r>
              <a:rPr lang="ru-RU" spc="28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Касимовское</a:t>
            </a:r>
            <a:r>
              <a:rPr lang="ru-RU" spc="28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,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Калиинград</a:t>
            </a:r>
            <a:r>
              <a:rPr lang="ru-RU" dirty="0" smtClean="0">
                <a:solidFill>
                  <a:schemeClr val="bg1"/>
                </a:solidFill>
              </a:rPr>
              <a:t>, Щелково, 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740530" y="4763535"/>
            <a:ext cx="3226589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Переработка Завод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Астраханский, Амурский,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Оренбургский, </a:t>
            </a:r>
            <a:r>
              <a:rPr lang="ru-RU" dirty="0" err="1" smtClean="0">
                <a:solidFill>
                  <a:schemeClr val="bg1"/>
                </a:solidFill>
              </a:rPr>
              <a:t>Сосногорский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318152" y="4529076"/>
            <a:ext cx="3304623" cy="14773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Инвестиционное строительство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Капитальный ремонт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Реконструкция,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тех.перевооружение</a:t>
            </a:r>
            <a:r>
              <a:rPr lang="ru-RU" dirty="0" smtClean="0">
                <a:solidFill>
                  <a:schemeClr val="bg1"/>
                </a:solidFill>
              </a:rPr>
              <a:t>, ТО и ТР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012455" y="4708875"/>
            <a:ext cx="283693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Экономика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ООО «НИИ </a:t>
            </a:r>
            <a:r>
              <a:rPr lang="ru-RU" dirty="0" err="1" smtClean="0">
                <a:solidFill>
                  <a:schemeClr val="bg1"/>
                </a:solidFill>
              </a:rPr>
              <a:t>Газэкономика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5523" y="7182560"/>
            <a:ext cx="63796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ГАЗСТОЙПРОМ</a:t>
            </a:r>
            <a:r>
              <a:rPr lang="ru-RU" dirty="0" smtClean="0">
                <a:solidFill>
                  <a:schemeClr val="bg1"/>
                </a:solidFill>
              </a:rPr>
              <a:t> – единый подрядчик Газпрома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по строительству, ТО, ремонту, КР,</a:t>
            </a:r>
            <a:r>
              <a:rPr lang="ru-RU" b="1" dirty="0" smtClean="0">
                <a:solidFill>
                  <a:schemeClr val="bg1"/>
                </a:solidFill>
              </a:rPr>
              <a:t>   автоматизации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3710" y="8140943"/>
            <a:ext cx="6331413" cy="10156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ПАО «Газпром автоматизация» </a:t>
            </a:r>
            <a:r>
              <a:rPr lang="ru-RU" sz="2000" dirty="0" smtClean="0">
                <a:solidFill>
                  <a:schemeClr val="bg1"/>
                </a:solidFill>
              </a:rPr>
              <a:t>автоматизация,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диспетчеризация, связь, приборостроение, метрология,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проектирование, </a:t>
            </a:r>
            <a:r>
              <a:rPr lang="ru-RU" sz="2000" dirty="0" err="1" smtClean="0">
                <a:solidFill>
                  <a:schemeClr val="bg1"/>
                </a:solidFill>
              </a:rPr>
              <a:t>пусконаладка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35" name="Прямая соединительная линия 34"/>
          <p:cNvCxnSpPr>
            <a:endCxn id="6" idx="0"/>
          </p:cNvCxnSpPr>
          <p:nvPr/>
        </p:nvCxnSpPr>
        <p:spPr>
          <a:xfrm flipH="1">
            <a:off x="2321176" y="2159087"/>
            <a:ext cx="2914331" cy="38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" idx="2"/>
            <a:endCxn id="17" idx="0"/>
          </p:cNvCxnSpPr>
          <p:nvPr/>
        </p:nvCxnSpPr>
        <p:spPr>
          <a:xfrm>
            <a:off x="4492588" y="2155468"/>
            <a:ext cx="2054613" cy="412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6" idx="2"/>
            <a:endCxn id="18" idx="3"/>
          </p:cNvCxnSpPr>
          <p:nvPr/>
        </p:nvCxnSpPr>
        <p:spPr>
          <a:xfrm flipH="1">
            <a:off x="2314929" y="3379244"/>
            <a:ext cx="6247" cy="232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6" idx="2"/>
            <a:endCxn id="19" idx="3"/>
          </p:cNvCxnSpPr>
          <p:nvPr/>
        </p:nvCxnSpPr>
        <p:spPr>
          <a:xfrm>
            <a:off x="2321176" y="3379244"/>
            <a:ext cx="1655483" cy="23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6" idx="2"/>
            <a:endCxn id="20" idx="3"/>
          </p:cNvCxnSpPr>
          <p:nvPr/>
        </p:nvCxnSpPr>
        <p:spPr>
          <a:xfrm flipH="1">
            <a:off x="872764" y="3379244"/>
            <a:ext cx="1448412" cy="232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7" idx="2"/>
            <a:endCxn id="26" idx="3"/>
          </p:cNvCxnSpPr>
          <p:nvPr/>
        </p:nvCxnSpPr>
        <p:spPr>
          <a:xfrm flipH="1">
            <a:off x="5889502" y="3399349"/>
            <a:ext cx="657699" cy="21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7" idx="2"/>
            <a:endCxn id="27" idx="3"/>
          </p:cNvCxnSpPr>
          <p:nvPr/>
        </p:nvCxnSpPr>
        <p:spPr>
          <a:xfrm>
            <a:off x="6547201" y="3399349"/>
            <a:ext cx="883719" cy="21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389" y="1392729"/>
            <a:ext cx="4189801" cy="333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70" y="5756984"/>
            <a:ext cx="3439343" cy="3261369"/>
          </a:xfrm>
          <a:prstGeom prst="rect">
            <a:avLst/>
          </a:prstGeom>
        </p:spPr>
      </p:pic>
      <p:sp>
        <p:nvSpPr>
          <p:cNvPr id="4125" name="Двойная стрелка вверх/вниз 4124"/>
          <p:cNvSpPr/>
          <p:nvPr/>
        </p:nvSpPr>
        <p:spPr>
          <a:xfrm>
            <a:off x="4488860" y="7828890"/>
            <a:ext cx="226463" cy="3032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6" name="Двойная стрелка вверх/вниз 4125"/>
          <p:cNvSpPr/>
          <p:nvPr/>
        </p:nvSpPr>
        <p:spPr>
          <a:xfrm>
            <a:off x="5874516" y="6899174"/>
            <a:ext cx="166244" cy="2833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8" name="TextBox 4127"/>
          <p:cNvSpPr txBox="1"/>
          <p:nvPr/>
        </p:nvSpPr>
        <p:spPr>
          <a:xfrm>
            <a:off x="1609655" y="6529842"/>
            <a:ext cx="289189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Реализация газа ООО МРГ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130" name="Прямая соединительная линия 4129"/>
          <p:cNvCxnSpPr>
            <a:stCxn id="18" idx="1"/>
            <a:endCxn id="4128" idx="0"/>
          </p:cNvCxnSpPr>
          <p:nvPr/>
        </p:nvCxnSpPr>
        <p:spPr>
          <a:xfrm>
            <a:off x="2314929" y="6277123"/>
            <a:ext cx="740672" cy="252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2" name="Прямая соединительная линия 4131"/>
          <p:cNvCxnSpPr>
            <a:stCxn id="19" idx="1"/>
            <a:endCxn id="4128" idx="0"/>
          </p:cNvCxnSpPr>
          <p:nvPr/>
        </p:nvCxnSpPr>
        <p:spPr>
          <a:xfrm flipH="1">
            <a:off x="3055601" y="6403396"/>
            <a:ext cx="921058" cy="126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803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8112" y="2352328"/>
            <a:ext cx="1857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АВТОМАТИЗАЦИЯ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ДИСПЕТЧЕРИЗАЦИЯ, И СВЯЗЬ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8384" y="2496344"/>
            <a:ext cx="171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ЭНЕРГЕТИЧЕСКОЕ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ОБОРУДОВАНИЕ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4736" y="2568352"/>
            <a:ext cx="1713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ИНФОРМАТИЗАЦИЯ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4896" y="2496344"/>
            <a:ext cx="172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КОМПЛЕКСНЫЕ ПОСТАВКИ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9072" y="2568352"/>
            <a:ext cx="195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СМР, ПНР,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ТОиР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74115" y="2496344"/>
            <a:ext cx="171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МЕТРОЛОГИЧЕСКОЕ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ОБЕСПЕЧЕНИЕ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B2C0E96B-0D7D-4A8D-8282-382B5EAE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2" y="525831"/>
            <a:ext cx="917416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defPPr>
              <a:defRPr lang="ru-RU"/>
            </a:defPPr>
            <a:lvl1pPr eaLnBrk="1" hangingPunct="1">
              <a:buFont typeface="Arial" panose="020B0604020202020204" pitchFamily="34" charset="0"/>
              <a:buNone/>
              <a:defRPr sz="2000" b="1">
                <a:solidFill>
                  <a:srgbClr val="558ED5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altLang="ru-RU" sz="2400" dirty="0"/>
              <a:t>КОМПЕТЕНЦИИ ГРУППЫ КОМПАНИЙ </a:t>
            </a:r>
          </a:p>
          <a:p>
            <a:pPr algn="ctr"/>
            <a:r>
              <a:rPr lang="ru-RU" altLang="ru-RU" sz="2400" dirty="0"/>
              <a:t>ПАО «ГАЗПРОМ АВТОМАТИЗАЦИЯ»</a:t>
            </a:r>
          </a:p>
        </p:txBody>
      </p:sp>
      <p:grpSp>
        <p:nvGrpSpPr>
          <p:cNvPr id="28" name="Группа 1"/>
          <p:cNvGrpSpPr>
            <a:grpSpLocks/>
          </p:cNvGrpSpPr>
          <p:nvPr/>
        </p:nvGrpSpPr>
        <p:grpSpPr bwMode="auto">
          <a:xfrm>
            <a:off x="10433051" y="161925"/>
            <a:ext cx="2055813" cy="9439276"/>
            <a:chOff x="7428301" y="116632"/>
            <a:chExt cx="1468013" cy="6741366"/>
          </a:xfrm>
        </p:grpSpPr>
        <p:pic>
          <p:nvPicPr>
            <p:cNvPr id="29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1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587004" y="6727615"/>
              <a:ext cx="1150605" cy="130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69163" y="2548607"/>
            <a:ext cx="1857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ТЕЛЕМЕХАНИКА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Номер слайда 10">
            <a:extLst>
              <a:ext uri="{FF2B5EF4-FFF2-40B4-BE49-F238E27FC236}">
                <a16:creationId xmlns:a16="http://schemas.microsoft.com/office/drawing/2014/main" id="{9B907D69-FAC7-4C67-BEB5-EE5AF7C8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873408" y="9050338"/>
            <a:ext cx="604838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" y="1787780"/>
            <a:ext cx="10058400" cy="72614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307" y="1467738"/>
            <a:ext cx="3297598" cy="281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7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25"/>
          <p:cNvSpPr/>
          <p:nvPr/>
        </p:nvSpPr>
        <p:spPr>
          <a:xfrm>
            <a:off x="452939" y="2223759"/>
            <a:ext cx="1411357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Заполярное НГКМ.</a:t>
            </a:r>
            <a:r>
              <a:rPr lang="en-US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/>
            </a:r>
            <a:br>
              <a:rPr lang="en-US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</a:b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автоматизация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УКПГ-1С, 2С, 3С УКПГ-1В, 2В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938912" y="2223758"/>
            <a:ext cx="134191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Уренгойское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НГКМ.</a:t>
            </a:r>
            <a:endParaRPr lang="en-US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автоматизация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ГП-16, УКПГ-22, УКПГ-21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355439" y="2223757"/>
            <a:ext cx="134191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Медвежье </a:t>
            </a: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НГКМ.Комплексная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автоматизация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ГП-1, ГП-3, ГП-4, ГП-6, ГП-8, ГП-9, УКПГ-Н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771966" y="2222970"/>
            <a:ext cx="1512168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Муравленковское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ГНМ-пилотный проект ПАО «Газпром» </a:t>
            </a:r>
            <a:r>
              <a:rPr lang="en-US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/>
            </a:r>
            <a:br>
              <a:rPr lang="en-US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</a:b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по внедрению малолюдных технологий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358750" y="2221396"/>
            <a:ext cx="1423412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Бованенковское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НГКМ.</a:t>
            </a:r>
            <a:b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</a:b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автоматизация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ГП-1, ГП-2, ГП-3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856778" y="2221396"/>
            <a:ext cx="134191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Ковыктинское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ГКМ.</a:t>
            </a:r>
            <a:r>
              <a:rPr lang="en-US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Обустройство на период ОПР. Комплексная автоматизация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9273305" y="2223759"/>
            <a:ext cx="1805000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84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840"/>
              </a:lnSpc>
              <a:spcBef>
                <a:spcPts val="266"/>
              </a:spcBef>
            </a:pPr>
            <a:endParaRPr lang="ru-RU" sz="98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840"/>
              </a:lnSpc>
              <a:spcBef>
                <a:spcPts val="266"/>
              </a:spcBef>
            </a:pPr>
            <a:r>
              <a:rPr lang="ru-RU" sz="98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Чаяндинское</a:t>
            </a:r>
            <a:r>
              <a:rPr lang="ru-RU" sz="98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НГКМ.</a:t>
            </a:r>
          </a:p>
          <a:p>
            <a:pPr marL="16891" marR="7112" algn="ctr">
              <a:lnSpc>
                <a:spcPts val="840"/>
              </a:lnSpc>
              <a:spcBef>
                <a:spcPts val="266"/>
              </a:spcBef>
            </a:pPr>
            <a:r>
              <a:rPr lang="ru-RU" sz="98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УКПГ-3, ЦДКС, УППГ-2, УППГ-4, УМВГК. Комплексная автоматизация. Развитие концепции малолюдных технологий. применение отечественных ПТС</a:t>
            </a:r>
            <a:endParaRPr lang="ru-RU" sz="98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1152924" y="2221395"/>
            <a:ext cx="149817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980"/>
              </a:lnSpc>
              <a:spcBef>
                <a:spcPts val="266"/>
              </a:spcBef>
            </a:pPr>
            <a:endParaRPr lang="ru-RU" sz="1050" spc="28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980"/>
              </a:lnSpc>
              <a:spcBef>
                <a:spcPts val="266"/>
              </a:spcBef>
            </a:pPr>
            <a:r>
              <a:rPr lang="ru-RU" sz="1050" spc="28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Харасавэйское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ГКМ.</a:t>
            </a:r>
          </a:p>
          <a:p>
            <a:pPr marL="16891" marR="7112" algn="ctr">
              <a:lnSpc>
                <a:spcPts val="98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Обустройство </a:t>
            </a: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сеноман-аптских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залежей </a:t>
            </a: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Харасавэйского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ГКМ.</a:t>
            </a:r>
          </a:p>
          <a:p>
            <a:pPr marL="16891" marR="7112" algn="ctr">
              <a:lnSpc>
                <a:spcPts val="98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автоматизация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78884" y="1373019"/>
            <a:ext cx="2295147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b="1" u="sng" dirty="0">
                <a:solidFill>
                  <a:srgbClr val="00447C"/>
                </a:solidFill>
                <a:latin typeface="Arial Narrow" panose="020B0606020202030204" pitchFamily="34" charset="0"/>
              </a:rPr>
              <a:t>КЛЮЧЕВЫЕ ПРОЕКТЫ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38638" y="1877076"/>
            <a:ext cx="151351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b="1" dirty="0">
                <a:solidFill>
                  <a:srgbClr val="00447C"/>
                </a:solidFill>
                <a:latin typeface="Arial Narrow" panose="020B0606020202030204" pitchFamily="34" charset="0"/>
              </a:rPr>
              <a:t>Добыча: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452939" y="4463467"/>
            <a:ext cx="1401016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ТРАНСГАЗ Ухта, </a:t>
            </a:r>
            <a:r>
              <a:rPr lang="ru-RU" sz="1050" spc="28" dirty="0" err="1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Югорск</a:t>
            </a: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, Москва, Уфа.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Компрессорные 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станции системы магистральных газопроводов «</a:t>
            </a: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Бованенково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-Ухта»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938912" y="4463465"/>
            <a:ext cx="133157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ТРАНСГАЗ «Ухта»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Компрессорные 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станции системы магистральных газопроводов «Ухта-Торжок 2»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3355439" y="4463464"/>
            <a:ext cx="134191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 smtClean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 smtClean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ТРАНСГАЗ «Санкт Петербург»</a:t>
            </a: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Компрессорные станции МГ «Северный </a:t>
            </a: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поток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1-2»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5267830" y="4461757"/>
            <a:ext cx="1455296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Завод по подготовке конденсата </a:t>
            </a:r>
            <a:b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</a:b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 транспорту (ЗПКТ).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автоматизация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800235" y="4461102"/>
            <a:ext cx="1423412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Новоуренгойский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газохимический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комплекс (НГХК).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</a:t>
            </a:r>
            <a:r>
              <a:rPr lang="ru-RU" sz="1050" spc="28" dirty="0" smtClean="0">
                <a:solidFill>
                  <a:schemeClr val="tx1"/>
                </a:solidFill>
                <a:latin typeface="Arial Narrow" panose="020B0606020202030204" pitchFamily="34" charset="0"/>
                <a:cs typeface="Arial"/>
              </a:rPr>
              <a:t>автоматизация, системы связи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8310868" y="4461102"/>
            <a:ext cx="1271949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Сургутский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завод стабилизации конденсата.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автоматизация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9650514" y="4466971"/>
            <a:ext cx="1361566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Астраханский ГПЗ</a:t>
            </a: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Оренбургский ГПЗ </a:t>
            </a: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 автоматизация</a:t>
            </a:r>
            <a:endParaRPr lang="ru-RU" sz="105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1078306" y="4461102"/>
            <a:ext cx="1416530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spcBef>
                <a:spcPts val="266"/>
              </a:spcBef>
            </a:pP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Амурский ГПЗ.</a:t>
            </a:r>
            <a:b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</a:b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Системная интеграция </a:t>
            </a:r>
            <a:r>
              <a:rPr lang="en-US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/>
            </a:r>
            <a:br>
              <a:rPr lang="en-US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</a:br>
            <a:r>
              <a:rPr lang="ru-RU" sz="1050" spc="28" dirty="0">
                <a:solidFill>
                  <a:schemeClr val="tx1"/>
                </a:solidFill>
                <a:latin typeface="Arial Narrow" panose="020B0606020202030204" pitchFamily="34" charset="0"/>
                <a:cs typeface="Arial"/>
              </a:rPr>
              <a:t>и системы</a:t>
            </a:r>
            <a:r>
              <a:rPr lang="en-US" sz="1050" spc="28" dirty="0">
                <a:solidFill>
                  <a:schemeClr val="tx1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sz="1050" spc="28" dirty="0" smtClean="0">
                <a:solidFill>
                  <a:schemeClr val="tx1"/>
                </a:solidFill>
                <a:latin typeface="Arial Narrow" panose="020B0606020202030204" pitchFamily="34" charset="0"/>
                <a:cs typeface="Arial"/>
              </a:rPr>
              <a:t>автоматизации, связи и метрологии</a:t>
            </a:r>
            <a:r>
              <a:rPr lang="ru-RU" sz="1050" spc="28" dirty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  <a:t/>
            </a:r>
            <a:br>
              <a:rPr lang="ru-RU" sz="1050" spc="28" dirty="0">
                <a:solidFill>
                  <a:srgbClr val="FF0000"/>
                </a:solidFill>
                <a:latin typeface="Arial Narrow" panose="020B0606020202030204" pitchFamily="34" charset="0"/>
                <a:cs typeface="Arial"/>
              </a:rPr>
            </a:br>
            <a:endParaRPr lang="ru-RU" sz="1050" dirty="0">
              <a:solidFill>
                <a:srgbClr val="FF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38638" y="4120253"/>
            <a:ext cx="223377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b="1" dirty="0">
                <a:solidFill>
                  <a:srgbClr val="00447C"/>
                </a:solidFill>
                <a:latin typeface="Arial Narrow" panose="020B0606020202030204" pitchFamily="34" charset="0"/>
              </a:rPr>
              <a:t>Транспортировка: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78169" y="4117053"/>
            <a:ext cx="179228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b="1" dirty="0">
                <a:solidFill>
                  <a:srgbClr val="00447C"/>
                </a:solidFill>
                <a:latin typeface="Arial Narrow" panose="020B0606020202030204" pitchFamily="34" charset="0"/>
              </a:rPr>
              <a:t>Переработка: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38638" y="6529837"/>
            <a:ext cx="223377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80" b="1" dirty="0">
                <a:solidFill>
                  <a:srgbClr val="00447C"/>
                </a:solidFill>
                <a:latin typeface="Arial Narrow" panose="020B0606020202030204" pitchFamily="34" charset="0"/>
              </a:rPr>
              <a:t>Хранение газа: </a:t>
            </a:r>
          </a:p>
        </p:txBody>
      </p:sp>
      <p:pic>
        <p:nvPicPr>
          <p:cNvPr id="155" name="Рисунок 15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1264" y="6453281"/>
            <a:ext cx="5607291" cy="2902717"/>
          </a:xfrm>
          <a:prstGeom prst="rect">
            <a:avLst/>
          </a:prstGeom>
        </p:spPr>
      </p:pic>
      <p:sp>
        <p:nvSpPr>
          <p:cNvPr id="153" name="object 144"/>
          <p:cNvSpPr txBox="1"/>
          <p:nvPr/>
        </p:nvSpPr>
        <p:spPr>
          <a:xfrm>
            <a:off x="9563671" y="7110177"/>
            <a:ext cx="2666411" cy="1569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7780">
              <a:spcBef>
                <a:spcPts val="140"/>
              </a:spcBef>
            </a:pPr>
            <a:r>
              <a:rPr lang="en-US" sz="10080" b="1" spc="448" dirty="0">
                <a:solidFill>
                  <a:srgbClr val="00447C"/>
                </a:solidFill>
                <a:latin typeface="Arial Narrow"/>
                <a:cs typeface="Arial Narrow"/>
              </a:rPr>
              <a:t>~</a:t>
            </a:r>
            <a:r>
              <a:rPr lang="ru-RU" sz="10080" b="1" spc="448" dirty="0" smtClean="0">
                <a:solidFill>
                  <a:srgbClr val="00447C"/>
                </a:solidFill>
                <a:latin typeface="Arial Narrow"/>
                <a:cs typeface="Arial Narrow"/>
              </a:rPr>
              <a:t>95</a:t>
            </a:r>
            <a:r>
              <a:rPr sz="10080" b="1" spc="448" dirty="0" smtClean="0">
                <a:solidFill>
                  <a:srgbClr val="00447C"/>
                </a:solidFill>
                <a:latin typeface="Arial Narrow"/>
                <a:cs typeface="Arial Narrow"/>
              </a:rPr>
              <a:t>0</a:t>
            </a:r>
            <a:endParaRPr sz="10080" dirty="0">
              <a:latin typeface="Arial Narrow"/>
              <a:cs typeface="Arial Narrow"/>
            </a:endParaRPr>
          </a:p>
        </p:txBody>
      </p:sp>
      <p:sp>
        <p:nvSpPr>
          <p:cNvPr id="154" name="object 145"/>
          <p:cNvSpPr txBox="1"/>
          <p:nvPr/>
        </p:nvSpPr>
        <p:spPr>
          <a:xfrm>
            <a:off x="9644253" y="8408696"/>
            <a:ext cx="1970024" cy="739176"/>
          </a:xfrm>
          <a:prstGeom prst="rect">
            <a:avLst/>
          </a:prstGeom>
        </p:spPr>
        <p:txBody>
          <a:bodyPr vert="horz" wrap="square" lIns="0" tIns="46227" rIns="0" bIns="0" rtlCol="0">
            <a:spAutoFit/>
          </a:bodyPr>
          <a:lstStyle/>
          <a:p>
            <a:pPr marL="17780" marR="7112">
              <a:lnSpc>
                <a:spcPts val="1820"/>
              </a:lnSpc>
              <a:spcBef>
                <a:spcPts val="363"/>
              </a:spcBef>
            </a:pPr>
            <a:r>
              <a:rPr sz="1680" b="1" spc="-35" dirty="0">
                <a:solidFill>
                  <a:srgbClr val="00447C"/>
                </a:solidFill>
                <a:latin typeface="Arial Narrow"/>
                <a:cs typeface="Arial Narrow"/>
              </a:rPr>
              <a:t>систем </a:t>
            </a:r>
            <a:r>
              <a:rPr sz="1680" b="1" spc="-28" dirty="0">
                <a:solidFill>
                  <a:srgbClr val="00447C"/>
                </a:solidFill>
                <a:latin typeface="Arial Narrow"/>
                <a:cs typeface="Arial Narrow"/>
              </a:rPr>
              <a:t>автоматизации  </a:t>
            </a:r>
            <a:r>
              <a:rPr sz="1680" b="1" spc="-21" dirty="0">
                <a:solidFill>
                  <a:srgbClr val="00447C"/>
                </a:solidFill>
                <a:latin typeface="Arial Narrow"/>
                <a:cs typeface="Arial Narrow"/>
              </a:rPr>
              <a:t>создано </a:t>
            </a:r>
            <a:r>
              <a:rPr sz="1680" b="1" spc="56" dirty="0">
                <a:solidFill>
                  <a:srgbClr val="00447C"/>
                </a:solidFill>
                <a:latin typeface="Arial Narrow"/>
                <a:cs typeface="Arial Narrow"/>
              </a:rPr>
              <a:t>за</a:t>
            </a:r>
            <a:r>
              <a:rPr sz="1680" b="1" spc="-7" dirty="0">
                <a:solidFill>
                  <a:srgbClr val="00447C"/>
                </a:solidFill>
                <a:latin typeface="Arial Narrow"/>
                <a:cs typeface="Arial Narrow"/>
              </a:rPr>
              <a:t> </a:t>
            </a:r>
            <a:r>
              <a:rPr sz="1680" b="1" spc="-49" dirty="0">
                <a:solidFill>
                  <a:srgbClr val="00447C"/>
                </a:solidFill>
                <a:latin typeface="Arial Narrow"/>
                <a:cs typeface="Arial Narrow"/>
              </a:rPr>
              <a:t>период</a:t>
            </a:r>
            <a:endParaRPr sz="1680" dirty="0">
              <a:latin typeface="Arial Narrow"/>
              <a:cs typeface="Arial Narrow"/>
            </a:endParaRPr>
          </a:p>
          <a:p>
            <a:pPr marL="17780">
              <a:lnSpc>
                <a:spcPts val="1792"/>
              </a:lnSpc>
            </a:pPr>
            <a:r>
              <a:rPr sz="1680" b="1" spc="-35" dirty="0">
                <a:solidFill>
                  <a:srgbClr val="00447C"/>
                </a:solidFill>
                <a:latin typeface="Arial Narrow"/>
                <a:cs typeface="Arial Narrow"/>
              </a:rPr>
              <a:t>с </a:t>
            </a:r>
            <a:r>
              <a:rPr sz="1680" b="1" spc="56" dirty="0">
                <a:solidFill>
                  <a:srgbClr val="00447C"/>
                </a:solidFill>
                <a:latin typeface="Arial Narrow"/>
                <a:cs typeface="Arial Narrow"/>
              </a:rPr>
              <a:t>2010 </a:t>
            </a:r>
            <a:r>
              <a:rPr sz="1680" b="1" spc="-56" dirty="0" err="1">
                <a:solidFill>
                  <a:srgbClr val="00447C"/>
                </a:solidFill>
                <a:latin typeface="Arial Narrow"/>
                <a:cs typeface="Arial Narrow"/>
              </a:rPr>
              <a:t>по</a:t>
            </a:r>
            <a:r>
              <a:rPr sz="1680" b="1" spc="-56" dirty="0">
                <a:solidFill>
                  <a:srgbClr val="00447C"/>
                </a:solidFill>
                <a:latin typeface="Arial Narrow"/>
                <a:cs typeface="Arial Narrow"/>
              </a:rPr>
              <a:t> </a:t>
            </a:r>
            <a:r>
              <a:rPr sz="1680" b="1" spc="49" dirty="0">
                <a:solidFill>
                  <a:srgbClr val="00447C"/>
                </a:solidFill>
                <a:latin typeface="Arial Narrow"/>
                <a:cs typeface="Arial Narrow"/>
              </a:rPr>
              <a:t>20</a:t>
            </a:r>
            <a:r>
              <a:rPr lang="en-US" sz="1680" b="1" spc="49" dirty="0" smtClean="0">
                <a:solidFill>
                  <a:srgbClr val="00447C"/>
                </a:solidFill>
                <a:latin typeface="Arial Narrow"/>
                <a:cs typeface="Arial Narrow"/>
              </a:rPr>
              <a:t>2</a:t>
            </a:r>
            <a:r>
              <a:rPr lang="ru-RU" sz="1680" b="1" spc="49" dirty="0" smtClean="0">
                <a:solidFill>
                  <a:srgbClr val="00447C"/>
                </a:solidFill>
                <a:latin typeface="Arial Narrow"/>
                <a:cs typeface="Arial Narrow"/>
              </a:rPr>
              <a:t>2</a:t>
            </a:r>
            <a:r>
              <a:rPr sz="1680" b="1" spc="14" dirty="0" smtClean="0">
                <a:solidFill>
                  <a:srgbClr val="00447C"/>
                </a:solidFill>
                <a:latin typeface="Arial Narrow"/>
                <a:cs typeface="Arial Narrow"/>
              </a:rPr>
              <a:t> </a:t>
            </a:r>
            <a:r>
              <a:rPr sz="1680" b="1" spc="-7" dirty="0">
                <a:solidFill>
                  <a:srgbClr val="00447C"/>
                </a:solidFill>
                <a:latin typeface="Arial Narrow"/>
                <a:cs typeface="Arial Narrow"/>
              </a:rPr>
              <a:t>гг.</a:t>
            </a:r>
            <a:endParaRPr sz="1680" dirty="0">
              <a:latin typeface="Arial Narrow"/>
              <a:cs typeface="Arial Narro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05" y="2377168"/>
            <a:ext cx="853954" cy="4225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898" y="2394545"/>
            <a:ext cx="853954" cy="4225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34" y="2376753"/>
            <a:ext cx="853954" cy="42257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252" y="2376751"/>
            <a:ext cx="853954" cy="4225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090" y="2385734"/>
            <a:ext cx="853954" cy="422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175" y="2380800"/>
            <a:ext cx="853954" cy="4225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129" y="2376750"/>
            <a:ext cx="853954" cy="4225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174" y="2381737"/>
            <a:ext cx="853954" cy="4225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73" y="4553191"/>
            <a:ext cx="853954" cy="422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077" y="4570568"/>
            <a:ext cx="853954" cy="4225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563" y="4552775"/>
            <a:ext cx="853954" cy="4225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059" y="4588902"/>
            <a:ext cx="853954" cy="4225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56" y="4570567"/>
            <a:ext cx="853954" cy="4225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327" y="4570565"/>
            <a:ext cx="853954" cy="42257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278" y="4571296"/>
            <a:ext cx="853954" cy="4225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602" y="4571194"/>
            <a:ext cx="853954" cy="422575"/>
          </a:xfrm>
          <a:prstGeom prst="rect">
            <a:avLst/>
          </a:prstGeom>
        </p:spPr>
      </p:pic>
      <p:sp>
        <p:nvSpPr>
          <p:cNvPr id="52" name="TextBox 6">
            <a:extLst>
              <a:ext uri="{FF2B5EF4-FFF2-40B4-BE49-F238E27FC236}">
                <a16:creationId xmlns:a16="http://schemas.microsoft.com/office/drawing/2014/main" id="{B2C0E96B-0D7D-4A8D-8282-382B5EAE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2" y="525831"/>
            <a:ext cx="917416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defPPr>
              <a:defRPr lang="ru-RU"/>
            </a:defPPr>
            <a:lvl1pPr eaLnBrk="1" hangingPunct="1">
              <a:buFont typeface="Arial" panose="020B0604020202020204" pitchFamily="34" charset="0"/>
              <a:buNone/>
              <a:defRPr sz="2000" b="1">
                <a:solidFill>
                  <a:srgbClr val="558ED5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sz="2400" dirty="0"/>
              <a:t>СИСТЕМЫ АВТОМАТИЗАЦИИ</a:t>
            </a:r>
          </a:p>
        </p:txBody>
      </p:sp>
      <p:grpSp>
        <p:nvGrpSpPr>
          <p:cNvPr id="53" name="Группа 1"/>
          <p:cNvGrpSpPr>
            <a:grpSpLocks/>
          </p:cNvGrpSpPr>
          <p:nvPr/>
        </p:nvGrpSpPr>
        <p:grpSpPr bwMode="auto">
          <a:xfrm>
            <a:off x="10433051" y="161925"/>
            <a:ext cx="2055813" cy="9439276"/>
            <a:chOff x="7428301" y="116632"/>
            <a:chExt cx="1468013" cy="6741366"/>
          </a:xfrm>
        </p:grpSpPr>
        <p:pic>
          <p:nvPicPr>
            <p:cNvPr id="54" name="Рисунок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1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Прямоугольник 54"/>
            <p:cNvSpPr/>
            <p:nvPr/>
          </p:nvSpPr>
          <p:spPr>
            <a:xfrm>
              <a:off x="7587004" y="6727615"/>
              <a:ext cx="1150605" cy="130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Номер слайда 10">
            <a:extLst>
              <a:ext uri="{FF2B5EF4-FFF2-40B4-BE49-F238E27FC236}">
                <a16:creationId xmlns:a16="http://schemas.microsoft.com/office/drawing/2014/main" id="{9B907D69-FAC7-4C67-BEB5-EE5AF7C8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873408" y="9050338"/>
            <a:ext cx="604838" cy="41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48694" y="6884313"/>
            <a:ext cx="1401016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err="1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Пунгинское</a:t>
            </a: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 ПХГ.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автоматизация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034667" y="6884311"/>
            <a:ext cx="133157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Совхозное ПХГ.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автоматизация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451194" y="6884310"/>
            <a:ext cx="134191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Московское ПХГ.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автоматизация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28" y="6974037"/>
            <a:ext cx="853954" cy="422575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832" y="6991414"/>
            <a:ext cx="853954" cy="422575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318" y="6973621"/>
            <a:ext cx="853954" cy="422575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5032895" y="6880702"/>
            <a:ext cx="1341911" cy="17252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endParaRPr lang="ru-RU" sz="1050" spc="28" dirty="0" smtClean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Волгоградское ПХГ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 smtClean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Калужское ПХГ.</a:t>
            </a:r>
            <a:endParaRPr lang="ru-RU" sz="1050" spc="28" dirty="0">
              <a:solidFill>
                <a:srgbClr val="404041"/>
              </a:solidFill>
              <a:latin typeface="Arial Narrow" panose="020B0606020202030204" pitchFamily="34" charset="0"/>
              <a:cs typeface="Arial"/>
            </a:endParaRP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Комплексная</a:t>
            </a:r>
          </a:p>
          <a:p>
            <a:pPr marL="16891" marR="7112" algn="ctr">
              <a:lnSpc>
                <a:spcPts val="1120"/>
              </a:lnSpc>
              <a:spcBef>
                <a:spcPts val="266"/>
              </a:spcBef>
            </a:pPr>
            <a:r>
              <a:rPr lang="ru-RU" sz="1050" spc="28" dirty="0">
                <a:solidFill>
                  <a:srgbClr val="404041"/>
                </a:solidFill>
                <a:latin typeface="Arial Narrow" panose="020B0606020202030204" pitchFamily="34" charset="0"/>
                <a:cs typeface="Arial"/>
              </a:rPr>
              <a:t>автоматизация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672" y="6973621"/>
            <a:ext cx="853954" cy="4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5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3600797" cy="52799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558ED5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Кадровая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144" y="2357240"/>
            <a:ext cx="5184576" cy="6336704"/>
          </a:xfrm>
        </p:spPr>
        <p:txBody>
          <a:bodyPr/>
          <a:lstStyle/>
          <a:p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Подбор персонала по индивидуальным интересам.</a:t>
            </a:r>
          </a:p>
          <a:p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Постановка новых интересных задач в области автоматизации, метрологии, связи.</a:t>
            </a:r>
          </a:p>
          <a:p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Высоко квалифицированный персонал, наставничество.</a:t>
            </a:r>
          </a:p>
          <a:p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Карьерный рост.</a:t>
            </a:r>
          </a:p>
          <a:p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Освоение новых перспективных направлений деятельности.</a:t>
            </a:r>
            <a:endParaRPr lang="ru-RU" sz="1600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Профессиональная подготовка и повышение квалификации, система</a:t>
            </a:r>
            <a:r>
              <a:rPr lang="ru-RU" sz="1600" b="1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16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образования персонала ПАО «Газпром».</a:t>
            </a:r>
          </a:p>
          <a:p>
            <a:r>
              <a:rPr lang="ru-RU" sz="1600" dirty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Стимулирование молодых </a:t>
            </a:r>
            <a:r>
              <a:rPr lang="ru-RU" sz="1600" dirty="0" smtClean="0">
                <a:solidFill>
                  <a:srgbClr val="0044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специалистов.</a:t>
            </a:r>
            <a:endParaRPr lang="ru-RU" sz="1600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80" dirty="0">
              <a:solidFill>
                <a:srgbClr val="00447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4CFF3-AFCB-4E81-89BF-BFA067072F6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grpSp>
        <p:nvGrpSpPr>
          <p:cNvPr id="7" name="Группа 1"/>
          <p:cNvGrpSpPr>
            <a:grpSpLocks/>
          </p:cNvGrpSpPr>
          <p:nvPr/>
        </p:nvGrpSpPr>
        <p:grpSpPr bwMode="auto">
          <a:xfrm>
            <a:off x="10433051" y="552127"/>
            <a:ext cx="2055813" cy="8712969"/>
            <a:chOff x="7428301" y="116632"/>
            <a:chExt cx="1468013" cy="6741366"/>
          </a:xfrm>
        </p:grpSpPr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1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587004" y="6727615"/>
              <a:ext cx="1150605" cy="130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967" y="2568352"/>
            <a:ext cx="6620841" cy="3816424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B907D69-FAC7-4C67-BEB5-EE5AF7C87EFE}"/>
              </a:ext>
            </a:extLst>
          </p:cNvPr>
          <p:cNvSpPr txBox="1">
            <a:spLocks/>
          </p:cNvSpPr>
          <p:nvPr/>
        </p:nvSpPr>
        <p:spPr bwMode="auto">
          <a:xfrm>
            <a:off x="11661775" y="8696392"/>
            <a:ext cx="604838" cy="4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11</a:t>
            </a:r>
            <a:endParaRPr lang="ru-RU" altLang="ru-RU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>
            <a:extLst>
              <a:ext uri="{FF2B5EF4-FFF2-40B4-BE49-F238E27FC236}">
                <a16:creationId xmlns:a16="http://schemas.microsoft.com/office/drawing/2014/main" id="{B2C0E96B-0D7D-4A8D-8282-382B5EAEC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2" y="525831"/>
            <a:ext cx="9174162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defPPr>
              <a:defRPr lang="ru-RU"/>
            </a:defPPr>
            <a:lvl1pPr eaLnBrk="1" hangingPunct="1">
              <a:buFont typeface="Arial" panose="020B0604020202020204" pitchFamily="34" charset="0"/>
              <a:buNone/>
              <a:defRPr sz="2000" b="1">
                <a:solidFill>
                  <a:srgbClr val="558ED5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altLang="ru-RU" sz="2400" dirty="0" smtClean="0"/>
              <a:t>Социальная политика</a:t>
            </a:r>
            <a:endParaRPr lang="ru-RU" altLang="ru-RU" sz="2400" dirty="0"/>
          </a:p>
        </p:txBody>
      </p:sp>
      <p:grpSp>
        <p:nvGrpSpPr>
          <p:cNvPr id="24" name="Группа 1"/>
          <p:cNvGrpSpPr>
            <a:grpSpLocks/>
          </p:cNvGrpSpPr>
          <p:nvPr/>
        </p:nvGrpSpPr>
        <p:grpSpPr bwMode="auto">
          <a:xfrm>
            <a:off x="10433051" y="161925"/>
            <a:ext cx="2055813" cy="9439276"/>
            <a:chOff x="7428301" y="116632"/>
            <a:chExt cx="1468013" cy="6741366"/>
          </a:xfrm>
        </p:grpSpPr>
        <p:pic>
          <p:nvPicPr>
            <p:cNvPr id="25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01" y="116632"/>
              <a:ext cx="1468013" cy="72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7587004" y="6727615"/>
              <a:ext cx="1150605" cy="1303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Номер слайда 10">
            <a:extLst>
              <a:ext uri="{FF2B5EF4-FFF2-40B4-BE49-F238E27FC236}">
                <a16:creationId xmlns:a16="http://schemas.microsoft.com/office/drawing/2014/main" id="{9B907D69-FAC7-4C67-BEB5-EE5AF7C8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873408" y="9052786"/>
            <a:ext cx="604838" cy="4062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6145" y="1560240"/>
            <a:ext cx="5904656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80" dirty="0">
              <a:solidFill>
                <a:srgbClr val="00447C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Добровольное медицинское страхование и медицинское обслуживание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Социальный пакет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материальная помощь к отпуску, </a:t>
            </a:r>
            <a:endParaRPr lang="ru-RU" sz="16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оплата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путевок в детские оздоровительные лагеря,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частичная компенсация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за содержание детей в детских дошкольных учреждениях,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частичная компенсация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абонементов работникам, занимающимся в спортивно-оздоровительных учреждениях</a:t>
            </a: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беспечение мобильной связью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новогодние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подарки для детей и билеты на новогодние утренники;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бесплатные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семинары и тренинги, обучение, повышение квалификации.</a:t>
            </a:r>
          </a:p>
        </p:txBody>
      </p:sp>
      <p:pic>
        <p:nvPicPr>
          <p:cNvPr id="4098" name="Picture 2" descr="https://www.gazprom-auto.ru/upload/medialibrary/8f5/8f539bfb8204e94008af348feb3257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10" y="5571105"/>
            <a:ext cx="5325263" cy="35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725" y="1564595"/>
            <a:ext cx="5399623" cy="38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A3 (297x420 мм)</PresentationFormat>
  <Paragraphs>185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Кадровая политика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2021-05-23T18:22:36Z</dcterms:created>
  <dcterms:modified xsi:type="dcterms:W3CDTF">2024-01-31T11:05:37Z</dcterms:modified>
  <cp:contentStatus/>
</cp:coreProperties>
</file>