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2213" cy="7561263"/>
  <p:notesSz cx="10082213" cy="7561263"/>
  <p:defaultTextStyle>
    <a:defPPr>
      <a:defRPr lang="ru-RU"/>
    </a:defPPr>
    <a:lvl1pPr marL="0" algn="l" defTabSz="496702">
      <a:defRPr sz="2000">
        <a:solidFill>
          <a:schemeClr val="tx1"/>
        </a:solidFill>
        <a:latin typeface="+mn-lt"/>
        <a:ea typeface="+mn-ea"/>
        <a:cs typeface="+mn-cs"/>
      </a:defRPr>
    </a:lvl1pPr>
    <a:lvl2pPr marL="496702" algn="l" defTabSz="496702">
      <a:defRPr sz="2000">
        <a:solidFill>
          <a:schemeClr val="tx1"/>
        </a:solidFill>
        <a:latin typeface="+mn-lt"/>
        <a:ea typeface="+mn-ea"/>
        <a:cs typeface="+mn-cs"/>
      </a:defRPr>
    </a:lvl2pPr>
    <a:lvl3pPr marL="993404" algn="l" defTabSz="496702">
      <a:defRPr sz="2000">
        <a:solidFill>
          <a:schemeClr val="tx1"/>
        </a:solidFill>
        <a:latin typeface="+mn-lt"/>
        <a:ea typeface="+mn-ea"/>
        <a:cs typeface="+mn-cs"/>
      </a:defRPr>
    </a:lvl3pPr>
    <a:lvl4pPr marL="1490106" algn="l" defTabSz="496702">
      <a:defRPr sz="2000">
        <a:solidFill>
          <a:schemeClr val="tx1"/>
        </a:solidFill>
        <a:latin typeface="+mn-lt"/>
        <a:ea typeface="+mn-ea"/>
        <a:cs typeface="+mn-cs"/>
      </a:defRPr>
    </a:lvl4pPr>
    <a:lvl5pPr marL="1986808" algn="l" defTabSz="496702">
      <a:defRPr sz="2000">
        <a:solidFill>
          <a:schemeClr val="tx1"/>
        </a:solidFill>
        <a:latin typeface="+mn-lt"/>
        <a:ea typeface="+mn-ea"/>
        <a:cs typeface="+mn-cs"/>
      </a:defRPr>
    </a:lvl5pPr>
    <a:lvl6pPr marL="2483509" algn="l" defTabSz="496702">
      <a:defRPr sz="2000">
        <a:solidFill>
          <a:schemeClr val="tx1"/>
        </a:solidFill>
        <a:latin typeface="+mn-lt"/>
        <a:ea typeface="+mn-ea"/>
        <a:cs typeface="+mn-cs"/>
      </a:defRPr>
    </a:lvl6pPr>
    <a:lvl7pPr marL="2980212" algn="l" defTabSz="496702">
      <a:defRPr sz="2000">
        <a:solidFill>
          <a:schemeClr val="tx1"/>
        </a:solidFill>
        <a:latin typeface="+mn-lt"/>
        <a:ea typeface="+mn-ea"/>
        <a:cs typeface="+mn-cs"/>
      </a:defRPr>
    </a:lvl7pPr>
    <a:lvl8pPr marL="3476915" algn="l" defTabSz="496702">
      <a:defRPr sz="2000">
        <a:solidFill>
          <a:schemeClr val="tx1"/>
        </a:solidFill>
        <a:latin typeface="+mn-lt"/>
        <a:ea typeface="+mn-ea"/>
        <a:cs typeface="+mn-cs"/>
      </a:defRPr>
    </a:lvl8pPr>
    <a:lvl9pPr marL="3973617" algn="l" defTabSz="496702">
      <a:defRPr sz="20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>
      <p:cViewPr varScale="1">
        <p:scale>
          <a:sx n="105" d="100"/>
          <a:sy n="105" d="100"/>
        </p:scale>
        <p:origin x="120" y="288"/>
      </p:cViewPr>
      <p:guideLst>
        <p:guide pos="2381" orient="horz"/>
        <p:guide pos="3176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 bwMode="auto">
          <a:xfrm>
            <a:off x="756170" y="2348899"/>
            <a:ext cx="8569881" cy="162077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12334" y="4284720"/>
            <a:ext cx="7057549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309605" y="302803"/>
            <a:ext cx="2268498" cy="645157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504113" y="302803"/>
            <a:ext cx="6637457" cy="645157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auto">
          <a:xfrm>
            <a:off x="796428" y="4858818"/>
            <a:ext cx="8569881" cy="1501751"/>
          </a:xfrm>
        </p:spPr>
        <p:txBody>
          <a:bodyPr anchor="t"/>
          <a:lstStyle>
            <a:lvl1pPr algn="l">
              <a:defRPr sz="405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6428" y="3204787"/>
            <a:ext cx="8569881" cy="165402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99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39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9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9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9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504110" y="1764296"/>
            <a:ext cx="4452977" cy="4990084"/>
          </a:xfrm>
        </p:spPr>
        <p:txBody>
          <a:bodyPr/>
          <a:lstStyle>
            <a:lvl1pPr>
              <a:defRPr sz="2850"/>
            </a:lvl1pPr>
            <a:lvl2pPr>
              <a:defRPr sz="245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5125128" y="1764296"/>
            <a:ext cx="4452977" cy="4990084"/>
          </a:xfrm>
        </p:spPr>
        <p:txBody>
          <a:bodyPr/>
          <a:lstStyle>
            <a:lvl1pPr>
              <a:defRPr sz="2850"/>
            </a:lvl1pPr>
            <a:lvl2pPr>
              <a:defRPr sz="245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04113" y="1692535"/>
            <a:ext cx="4454728" cy="705367"/>
          </a:xfrm>
        </p:spPr>
        <p:txBody>
          <a:bodyPr anchor="b"/>
          <a:lstStyle>
            <a:lvl1pPr marL="0" indent="0">
              <a:buNone/>
              <a:defRPr sz="2450" b="1"/>
            </a:lvl1pPr>
            <a:lvl2pPr marL="469943" indent="0">
              <a:buNone/>
              <a:defRPr sz="2100" b="1"/>
            </a:lvl2pPr>
            <a:lvl3pPr marL="939886" indent="0">
              <a:buNone/>
              <a:defRPr sz="1900" b="1"/>
            </a:lvl3pPr>
            <a:lvl4pPr marL="1409828" indent="0">
              <a:buNone/>
              <a:defRPr sz="1600" b="1"/>
            </a:lvl4pPr>
            <a:lvl5pPr marL="1879771" indent="0">
              <a:buNone/>
              <a:defRPr sz="1600" b="1"/>
            </a:lvl5pPr>
            <a:lvl6pPr marL="2349714" indent="0">
              <a:buNone/>
              <a:defRPr sz="1600" b="1"/>
            </a:lvl6pPr>
            <a:lvl7pPr marL="2819657" indent="0">
              <a:buNone/>
              <a:defRPr sz="1600" b="1"/>
            </a:lvl7pPr>
            <a:lvl8pPr marL="3289600" indent="0">
              <a:buNone/>
              <a:defRPr sz="1600" b="1"/>
            </a:lvl8pPr>
            <a:lvl9pPr marL="3759543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504113" y="2397901"/>
            <a:ext cx="4454728" cy="4356478"/>
          </a:xfrm>
        </p:spPr>
        <p:txBody>
          <a:bodyPr/>
          <a:lstStyle>
            <a:lvl1pPr>
              <a:defRPr sz="245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121628" y="1692535"/>
            <a:ext cx="4456479" cy="705367"/>
          </a:xfrm>
        </p:spPr>
        <p:txBody>
          <a:bodyPr anchor="b"/>
          <a:lstStyle>
            <a:lvl1pPr marL="0" indent="0">
              <a:buNone/>
              <a:defRPr sz="2450" b="1"/>
            </a:lvl1pPr>
            <a:lvl2pPr marL="469943" indent="0">
              <a:buNone/>
              <a:defRPr sz="2100" b="1"/>
            </a:lvl2pPr>
            <a:lvl3pPr marL="939886" indent="0">
              <a:buNone/>
              <a:defRPr sz="1900" b="1"/>
            </a:lvl3pPr>
            <a:lvl4pPr marL="1409828" indent="0">
              <a:buNone/>
              <a:defRPr sz="1600" b="1"/>
            </a:lvl4pPr>
            <a:lvl5pPr marL="1879771" indent="0">
              <a:buNone/>
              <a:defRPr sz="1600" b="1"/>
            </a:lvl5pPr>
            <a:lvl6pPr marL="2349714" indent="0">
              <a:buNone/>
              <a:defRPr sz="1600" b="1"/>
            </a:lvl6pPr>
            <a:lvl7pPr marL="2819657" indent="0">
              <a:buNone/>
              <a:defRPr sz="1600" b="1"/>
            </a:lvl7pPr>
            <a:lvl8pPr marL="3289600" indent="0">
              <a:buNone/>
              <a:defRPr sz="1600" b="1"/>
            </a:lvl8pPr>
            <a:lvl9pPr marL="3759543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5121628" y="2397901"/>
            <a:ext cx="4456479" cy="4356478"/>
          </a:xfrm>
        </p:spPr>
        <p:txBody>
          <a:bodyPr/>
          <a:lstStyle>
            <a:lvl1pPr>
              <a:defRPr sz="245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auto">
          <a:xfrm>
            <a:off x="504114" y="301051"/>
            <a:ext cx="3316979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941868" y="301053"/>
            <a:ext cx="5636237" cy="6453328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5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04114" y="1582266"/>
            <a:ext cx="3316979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69943" indent="0">
              <a:buNone/>
              <a:defRPr sz="1250"/>
            </a:lvl2pPr>
            <a:lvl3pPr marL="939886" indent="0">
              <a:buNone/>
              <a:defRPr sz="1050"/>
            </a:lvl3pPr>
            <a:lvl4pPr marL="1409828" indent="0">
              <a:buNone/>
              <a:defRPr sz="950"/>
            </a:lvl4pPr>
            <a:lvl5pPr marL="1879771" indent="0">
              <a:buNone/>
              <a:defRPr sz="950"/>
            </a:lvl5pPr>
            <a:lvl6pPr marL="2349714" indent="0">
              <a:buNone/>
              <a:defRPr sz="950"/>
            </a:lvl6pPr>
            <a:lvl7pPr marL="2819657" indent="0">
              <a:buNone/>
              <a:defRPr sz="950"/>
            </a:lvl7pPr>
            <a:lvl8pPr marL="3289600" indent="0">
              <a:buNone/>
              <a:defRPr sz="950"/>
            </a:lvl8pPr>
            <a:lvl9pPr marL="3759543" indent="0">
              <a:buNone/>
              <a:defRPr sz="9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 bwMode="auto">
          <a:xfrm>
            <a:off x="1976185" y="5292889"/>
            <a:ext cx="6049328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976185" y="675612"/>
            <a:ext cx="6049328" cy="4536758"/>
          </a:xfrm>
        </p:spPr>
        <p:txBody>
          <a:bodyPr/>
          <a:lstStyle>
            <a:lvl1pPr marL="0" indent="0">
              <a:buNone/>
              <a:defRPr sz="3300"/>
            </a:lvl1pPr>
            <a:lvl2pPr marL="469943" indent="0">
              <a:buNone/>
              <a:defRPr sz="2850"/>
            </a:lvl2pPr>
            <a:lvl3pPr marL="939886" indent="0">
              <a:buNone/>
              <a:defRPr sz="2450"/>
            </a:lvl3pPr>
            <a:lvl4pPr marL="1409828" indent="0">
              <a:buNone/>
              <a:defRPr sz="2100"/>
            </a:lvl4pPr>
            <a:lvl5pPr marL="1879771" indent="0">
              <a:buNone/>
              <a:defRPr sz="2100"/>
            </a:lvl5pPr>
            <a:lvl6pPr marL="2349714" indent="0">
              <a:buNone/>
              <a:defRPr sz="2100"/>
            </a:lvl6pPr>
            <a:lvl7pPr marL="2819657" indent="0">
              <a:buNone/>
              <a:defRPr sz="2100"/>
            </a:lvl7pPr>
            <a:lvl8pPr marL="3289600" indent="0">
              <a:buNone/>
              <a:defRPr sz="2100"/>
            </a:lvl8pPr>
            <a:lvl9pPr marL="3759543" indent="0">
              <a:buNone/>
              <a:defRPr sz="21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976185" y="5917739"/>
            <a:ext cx="6049328" cy="887398"/>
          </a:xfrm>
        </p:spPr>
        <p:txBody>
          <a:bodyPr/>
          <a:lstStyle>
            <a:lvl1pPr marL="0" indent="0">
              <a:buNone/>
              <a:defRPr sz="1400"/>
            </a:lvl1pPr>
            <a:lvl2pPr marL="469943" indent="0">
              <a:buNone/>
              <a:defRPr sz="1250"/>
            </a:lvl2pPr>
            <a:lvl3pPr marL="939886" indent="0">
              <a:buNone/>
              <a:defRPr sz="1050"/>
            </a:lvl3pPr>
            <a:lvl4pPr marL="1409828" indent="0">
              <a:buNone/>
              <a:defRPr sz="950"/>
            </a:lvl4pPr>
            <a:lvl5pPr marL="1879771" indent="0">
              <a:buNone/>
              <a:defRPr sz="950"/>
            </a:lvl5pPr>
            <a:lvl6pPr marL="2349714" indent="0">
              <a:buNone/>
              <a:defRPr sz="950"/>
            </a:lvl6pPr>
            <a:lvl7pPr marL="2819657" indent="0">
              <a:buNone/>
              <a:defRPr sz="950"/>
            </a:lvl7pPr>
            <a:lvl8pPr marL="3289600" indent="0">
              <a:buNone/>
              <a:defRPr sz="950"/>
            </a:lvl8pPr>
            <a:lvl9pPr marL="3759543" indent="0">
              <a:buNone/>
              <a:defRPr sz="9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4112" y="302806"/>
            <a:ext cx="9073992" cy="1260211"/>
          </a:xfrm>
          <a:prstGeom prst="rect">
            <a:avLst/>
          </a:prstGeom>
        </p:spPr>
        <p:txBody>
          <a:bodyPr vert="horz" lIns="99340" tIns="49670" rIns="99340" bIns="49670" rtlCol="0" anchor="ctr">
            <a:normAutofit/>
          </a:bodyPr>
          <a:lstStyle/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04112" y="1764296"/>
            <a:ext cx="9073992" cy="4990084"/>
          </a:xfrm>
          <a:prstGeom prst="rect">
            <a:avLst/>
          </a:prstGeom>
        </p:spPr>
        <p:txBody>
          <a:bodyPr vert="horz" lIns="99340" tIns="49670" rIns="99340" bIns="49670" rtlCol="0">
            <a:normAutofit/>
          </a:bodyPr>
          <a:lstStyle/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04113" y="7008172"/>
            <a:ext cx="2352516" cy="402568"/>
          </a:xfrm>
          <a:prstGeom prst="rect">
            <a:avLst/>
          </a:prstGeom>
        </p:spPr>
        <p:txBody>
          <a:bodyPr vert="horz" lIns="99340" tIns="49670" rIns="99340" bIns="49670" rtlCol="0" anchor="ctr"/>
          <a:lstStyle>
            <a:lvl1pPr algn="l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F757E2-1616-4B4E-96F1-AD68CF01D40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444760" y="7008172"/>
            <a:ext cx="3192701" cy="402568"/>
          </a:xfrm>
          <a:prstGeom prst="rect">
            <a:avLst/>
          </a:prstGeom>
        </p:spPr>
        <p:txBody>
          <a:bodyPr vert="horz" lIns="99340" tIns="49670" rIns="99340" bIns="49670" rtlCol="0" anchor="ctr"/>
          <a:lstStyle>
            <a:lvl1pPr algn="ctr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225587" y="7008172"/>
            <a:ext cx="2352516" cy="402568"/>
          </a:xfrm>
          <a:prstGeom prst="rect">
            <a:avLst/>
          </a:prstGeom>
        </p:spPr>
        <p:txBody>
          <a:bodyPr vert="horz" lIns="99340" tIns="49670" rIns="99340" bIns="49670" rtlCol="0" anchor="ctr"/>
          <a:lstStyle>
            <a:lvl1pPr algn="r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7AB1E9-1CFD-A541-8D21-9147FC36A1A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9943">
        <a:spcBef>
          <a:spcPts val="0"/>
        </a:spcBef>
        <a:buNone/>
        <a:defRPr sz="45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58" indent="-352458" algn="l" defTabSz="469943">
        <a:spcBef>
          <a:spcPts val="0"/>
        </a:spcBef>
        <a:buFont typeface="Arial"/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3657" indent="-293714" algn="l" defTabSz="469943">
        <a:spcBef>
          <a:spcPts val="0"/>
        </a:spcBef>
        <a:buFont typeface="Arial"/>
        <a:buChar char="–"/>
        <a:defRPr sz="2850">
          <a:solidFill>
            <a:schemeClr val="tx1"/>
          </a:solidFill>
          <a:latin typeface="+mn-lt"/>
          <a:ea typeface="+mn-ea"/>
          <a:cs typeface="+mn-cs"/>
        </a:defRPr>
      </a:lvl2pPr>
      <a:lvl3pPr marL="1174857" indent="-234972" algn="l" defTabSz="469943">
        <a:spcBef>
          <a:spcPts val="0"/>
        </a:spcBef>
        <a:buFont typeface="Arial"/>
        <a:buChar char="•"/>
        <a:defRPr sz="2450">
          <a:solidFill>
            <a:schemeClr val="tx1"/>
          </a:solidFill>
          <a:latin typeface="+mn-lt"/>
          <a:ea typeface="+mn-ea"/>
          <a:cs typeface="+mn-cs"/>
        </a:defRPr>
      </a:lvl3pPr>
      <a:lvl4pPr marL="1644800" indent="-234972" algn="l" defTabSz="469943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14743" indent="-234972" algn="l" defTabSz="469943">
        <a:spcBef>
          <a:spcPts val="0"/>
        </a:spcBef>
        <a:buFont typeface="Arial"/>
        <a:buChar char="»"/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584686" indent="-234972" algn="l" defTabSz="469943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054629" indent="-234972" algn="l" defTabSz="469943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524572" indent="-234972" algn="l" defTabSz="469943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3994515" indent="-234972" algn="l" defTabSz="469943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69943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39886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09828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879771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349714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819657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289600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759543" algn="l" defTabSz="469943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laeva-io@dgk.ru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/>
          <p:nvPr/>
        </p:nvSpPr>
        <p:spPr bwMode="auto">
          <a:xfrm>
            <a:off x="4611543" y="5336481"/>
            <a:ext cx="4286573" cy="292780"/>
          </a:xfrm>
          <a:prstGeom prst="rect">
            <a:avLst/>
          </a:prstGeom>
        </p:spPr>
        <p:txBody>
          <a:bodyPr vert="horz" lIns="86509" tIns="43255" rIns="86509" bIns="43255" rtlCol="0">
            <a:normAutofit fontScale="92500" lnSpcReduction="10000"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81684912" name="Рисунок 1816849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56" y="821421"/>
            <a:ext cx="9850363" cy="6436624"/>
          </a:xfrm>
          <a:prstGeom prst="rect">
            <a:avLst/>
          </a:prstGeom>
        </p:spPr>
      </p:pic>
      <p:grpSp>
        <p:nvGrpSpPr>
          <p:cNvPr id="384841317" name="Группа 18"/>
          <p:cNvGrpSpPr/>
          <p:nvPr/>
        </p:nvGrpSpPr>
        <p:grpSpPr bwMode="auto">
          <a:xfrm>
            <a:off x="-10778" y="17476"/>
            <a:ext cx="10082212" cy="716559"/>
            <a:chOff x="0" y="0"/>
            <a:chExt cx="10082212" cy="716559"/>
          </a:xfrm>
        </p:grpSpPr>
        <p:grpSp>
          <p:nvGrpSpPr>
            <p:cNvPr id="2065972599" name="Группа 3"/>
            <p:cNvGrpSpPr/>
            <p:nvPr/>
          </p:nvGrpSpPr>
          <p:grpSpPr bwMode="auto">
            <a:xfrm>
              <a:off x="-287337" y="-20421"/>
              <a:ext cx="10656887" cy="757402"/>
              <a:chOff x="0" y="0"/>
              <a:chExt cx="10656887" cy="757402"/>
            </a:xfrm>
          </p:grpSpPr>
          <p:pic>
            <p:nvPicPr>
              <p:cNvPr id="1250986310" name="Изображение 3" descr="Plashka4 копия.png"/>
              <p:cNvPicPr>
                <a:picLocks noChangeAspect="1"/>
              </p:cNvPicPr>
              <p:nvPr/>
            </p:nvPicPr>
            <p:blipFill>
              <a:blip r:embed="rId3"/>
              <a:srcRect l="0" t="0" r="31875" b="0"/>
              <a:stretch/>
            </p:blipFill>
            <p:spPr bwMode="auto">
              <a:xfrm>
                <a:off x="287337" y="33580"/>
                <a:ext cx="10082212" cy="703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5945588" name="Изображение 1" descr="Plashka_Top.png"/>
              <p:cNvPicPr>
                <a:picLocks noChangeAspect="1"/>
              </p:cNvPicPr>
              <p:nvPr/>
            </p:nvPicPr>
            <p:blipFill>
              <a:blip r:embed="rId4"/>
              <a:srcRect l="0" t="0" r="32837" b="0"/>
              <a:stretch/>
            </p:blipFill>
            <p:spPr bwMode="auto">
              <a:xfrm>
                <a:off x="287337" y="20421"/>
                <a:ext cx="10082212" cy="6806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92709262" name="Picture 2" descr="C:\Users\елизавета\Documents\Dagency\РусГидро\ДГК\ДГК_LOGO.pn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152665" y="175965"/>
              <a:ext cx="1092971" cy="4551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 bwMode="auto">
          <a:xfrm>
            <a:off x="0" y="170204"/>
            <a:ext cx="10082213" cy="899635"/>
            <a:chOff x="0" y="0"/>
            <a:chExt cx="10656888" cy="950913"/>
          </a:xfrm>
        </p:grpSpPr>
        <p:grpSp>
          <p:nvGrpSpPr>
            <p:cNvPr id="3" name="Группа 3"/>
            <p:cNvGrpSpPr/>
            <p:nvPr/>
          </p:nvGrpSpPr>
          <p:grpSpPr bwMode="auto">
            <a:xfrm>
              <a:off x="0" y="0"/>
              <a:ext cx="10656888" cy="950913"/>
              <a:chOff x="0" y="0"/>
              <a:chExt cx="10656888" cy="950913"/>
            </a:xfrm>
          </p:grpSpPr>
          <p:pic>
            <p:nvPicPr>
              <p:cNvPr id="22" name="Изображение 3" descr="Plashka4 копия.png"/>
              <p:cNvPicPr>
                <a:picLocks noChangeAspect="1"/>
              </p:cNvPicPr>
              <p:nvPr/>
            </p:nvPicPr>
            <p:blipFill>
              <a:blip r:embed="rId2"/>
              <a:srcRect l="0" t="0" r="31875" b="0"/>
              <a:stretch/>
            </p:blipFill>
            <p:spPr bwMode="auto">
              <a:xfrm>
                <a:off x="0" y="17463"/>
                <a:ext cx="10656888" cy="933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Изображение 1" descr="Plashka_Top.png"/>
              <p:cNvPicPr>
                <a:picLocks noChangeAspect="1"/>
              </p:cNvPicPr>
              <p:nvPr/>
            </p:nvPicPr>
            <p:blipFill>
              <a:blip r:embed="rId3"/>
              <a:srcRect l="0" t="0" r="32837" b="0"/>
              <a:stretch/>
            </p:blipFill>
            <p:spPr bwMode="auto">
              <a:xfrm>
                <a:off x="0" y="0"/>
                <a:ext cx="10656888" cy="9032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Picture 2" descr="C:\Users\елизавета\Documents\Dagency\РусГидро\ДГК\ДГК_LOGO.pn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61367" y="233516"/>
              <a:ext cx="1155270" cy="603973"/>
            </a:xfrm>
            <a:prstGeom prst="rect">
              <a:avLst/>
            </a:prstGeom>
            <a:noFill/>
          </p:spPr>
        </p:pic>
      </p:grpSp>
      <p:pic>
        <p:nvPicPr>
          <p:cNvPr id="24" name="Изображение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42" y="6778131"/>
            <a:ext cx="10072373" cy="580763"/>
          </a:xfrm>
          <a:prstGeom prst="rect">
            <a:avLst/>
          </a:prstGeom>
        </p:spPr>
      </p:pic>
      <p:sp>
        <p:nvSpPr>
          <p:cNvPr id="26" name="Подзаголовок 2"/>
          <p:cNvSpPr txBox="1"/>
          <p:nvPr/>
        </p:nvSpPr>
        <p:spPr bwMode="auto">
          <a:xfrm>
            <a:off x="1" y="7044218"/>
            <a:ext cx="430317" cy="370360"/>
          </a:xfrm>
          <a:prstGeom prst="rect">
            <a:avLst/>
          </a:prstGeom>
        </p:spPr>
        <p:txBody>
          <a:bodyPr vert="horz" lIns="86509" tIns="43255" rIns="86509" bIns="43255" rtlCol="0" anchor="t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350"/>
              <a:t>2</a:t>
            </a:r>
            <a:endParaRPr/>
          </a:p>
        </p:txBody>
      </p:sp>
      <p:sp>
        <p:nvSpPr>
          <p:cNvPr id="27" name="Подзаголовок 2"/>
          <p:cNvSpPr txBox="1"/>
          <p:nvPr/>
        </p:nvSpPr>
        <p:spPr bwMode="auto">
          <a:xfrm>
            <a:off x="2952874" y="268081"/>
            <a:ext cx="6408712" cy="408750"/>
          </a:xfrm>
          <a:prstGeom prst="rect">
            <a:avLst/>
          </a:prstGeom>
        </p:spPr>
        <p:txBody>
          <a:bodyPr vert="horz" lIns="86509" tIns="43255" rIns="86509" bIns="43255" rtlCol="0" anchor="t">
            <a:no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 sz="1800" cap="all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5931" y="1296171"/>
            <a:ext cx="9328227" cy="4967331"/>
          </a:xfrm>
          <a:prstGeom prst="rect">
            <a:avLst/>
          </a:prstGeom>
        </p:spPr>
        <p:txBody>
          <a:bodyPr vert="horz" wrap="square" lIns="86509" tIns="43255" rIns="86509" bIns="43255" rtlCol="0">
            <a:noAutofit/>
          </a:bodyPr>
          <a:lstStyle/>
          <a:p>
            <a:pPr>
              <a:defRPr/>
            </a:pPr>
            <a:endParaRPr lang="ru-RU" sz="135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84721" y="1303673"/>
            <a:ext cx="4830690" cy="335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600">
              <a:latin typeface="Times New Roman"/>
              <a:cs typeface="Times New Roman"/>
            </a:endParaRPr>
          </a:p>
        </p:txBody>
      </p:sp>
      <p:sp>
        <p:nvSpPr>
          <p:cNvPr id="1261994732" name="TextBox 1261994731"/>
          <p:cNvSpPr txBox="1"/>
          <p:nvPr/>
        </p:nvSpPr>
        <p:spPr bwMode="auto">
          <a:xfrm flipH="0" flipV="0">
            <a:off x="576609" y="1471492"/>
            <a:ext cx="8796811" cy="405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180339" algn="l">
              <a:defRPr/>
            </a:pPr>
            <a:r>
              <a:rPr/>
              <a:t>                                                 </a:t>
            </a:r>
            <a:r>
              <a:rPr/>
              <a:t>Историческая</a:t>
            </a:r>
            <a:r>
              <a:rPr/>
              <a:t> </a:t>
            </a:r>
            <a:r>
              <a:rPr/>
              <a:t>справка</a:t>
            </a:r>
            <a:endParaRPr/>
          </a:p>
          <a:p>
            <a:pPr indent="180338" algn="l">
              <a:defRPr/>
            </a:pPr>
            <a:endParaRPr/>
          </a:p>
          <a:p>
            <a:pPr indent="180339" algn="just">
              <a:defRPr/>
            </a:pPr>
            <a:r>
              <a:rPr/>
              <a:t>Комплексное</a:t>
            </a:r>
            <a:r>
              <a:rPr/>
              <a:t> </a:t>
            </a:r>
            <a:r>
              <a:rPr/>
              <a:t>опробование</a:t>
            </a:r>
            <a:r>
              <a:rPr/>
              <a:t> </a:t>
            </a:r>
            <a:r>
              <a:rPr/>
              <a:t>Партизанской</a:t>
            </a:r>
            <a:r>
              <a:rPr/>
              <a:t> ГРЭС </a:t>
            </a:r>
            <a:r>
              <a:rPr/>
              <a:t>успешно</a:t>
            </a:r>
            <a:r>
              <a:rPr/>
              <a:t> </a:t>
            </a:r>
            <a:r>
              <a:rPr/>
              <a:t>завершилось</a:t>
            </a:r>
            <a:r>
              <a:rPr/>
              <a:t> </a:t>
            </a:r>
            <a:endParaRPr/>
          </a:p>
          <a:p>
            <a:pPr indent="180338" algn="just">
              <a:defRPr/>
            </a:pPr>
            <a:r>
              <a:rPr/>
              <a:t>17 </a:t>
            </a:r>
            <a:r>
              <a:rPr/>
              <a:t>декабря</a:t>
            </a:r>
            <a:r>
              <a:rPr/>
              <a:t> 1954 </a:t>
            </a:r>
            <a:r>
              <a:rPr/>
              <a:t>года</a:t>
            </a:r>
            <a:r>
              <a:rPr/>
              <a:t>. </a:t>
            </a:r>
            <a:r>
              <a:rPr lang="ru-RU"/>
              <a:t> </a:t>
            </a:r>
            <a:r>
              <a:rPr/>
              <a:t>В </a:t>
            </a:r>
            <a:r>
              <a:rPr/>
              <a:t>этот</a:t>
            </a:r>
            <a:r>
              <a:rPr/>
              <a:t> </a:t>
            </a:r>
            <a:r>
              <a:rPr/>
              <a:t>день</a:t>
            </a:r>
            <a:r>
              <a:rPr/>
              <a:t> </a:t>
            </a:r>
            <a:r>
              <a:rPr/>
              <a:t>электростанцию</a:t>
            </a:r>
            <a:r>
              <a:rPr>
                <a:solidFill>
                  <a:srgbClr val="FF0000"/>
                </a:solidFill>
              </a:rPr>
              <a:t> </a:t>
            </a:r>
            <a:r>
              <a:rPr/>
              <a:t>приняли</a:t>
            </a:r>
            <a:r>
              <a:rPr/>
              <a:t> в </a:t>
            </a:r>
            <a:r>
              <a:rPr/>
              <a:t>наладочную</a:t>
            </a:r>
            <a:r>
              <a:rPr/>
              <a:t> </a:t>
            </a:r>
            <a:r>
              <a:rPr/>
              <a:t>эксплуатацию</a:t>
            </a:r>
            <a:r>
              <a:rPr/>
              <a:t> и с </a:t>
            </a:r>
            <a:r>
              <a:rPr/>
              <a:t>тех</a:t>
            </a:r>
            <a:r>
              <a:rPr/>
              <a:t> </a:t>
            </a:r>
            <a:r>
              <a:rPr/>
              <a:t>пор</a:t>
            </a:r>
            <a:r>
              <a:rPr/>
              <a:t>  </a:t>
            </a:r>
            <a:r>
              <a:rPr/>
              <a:t>17 </a:t>
            </a:r>
            <a:r>
              <a:rPr/>
              <a:t>декабря</a:t>
            </a:r>
            <a:r>
              <a:rPr/>
              <a:t> 1954 </a:t>
            </a:r>
            <a:r>
              <a:rPr/>
              <a:t>года</a:t>
            </a:r>
            <a:r>
              <a:rPr/>
              <a:t> </a:t>
            </a:r>
            <a:r>
              <a:rPr/>
              <a:t>считается</a:t>
            </a:r>
            <a:r>
              <a:rPr/>
              <a:t> </a:t>
            </a:r>
            <a:r>
              <a:rPr/>
              <a:t>днем</a:t>
            </a:r>
            <a:r>
              <a:rPr/>
              <a:t> </a:t>
            </a:r>
            <a:r>
              <a:rPr/>
              <a:t>рождения</a:t>
            </a:r>
            <a:r>
              <a:rPr/>
              <a:t> </a:t>
            </a:r>
            <a:r>
              <a:rPr/>
              <a:t>Партизанской</a:t>
            </a:r>
            <a:r>
              <a:rPr/>
              <a:t> </a:t>
            </a:r>
            <a:r>
              <a:rPr/>
              <a:t>ГРЭС.</a:t>
            </a:r>
            <a:r>
              <a:rPr lang="ru-RU"/>
              <a:t> </a:t>
            </a:r>
            <a:endParaRPr lang="ru-RU"/>
          </a:p>
          <a:p>
            <a:pPr indent="180338" algn="just">
              <a:defRPr/>
            </a:pPr>
            <a:r>
              <a:rPr lang="ru-RU"/>
              <a:t>Сегодня </a:t>
            </a:r>
            <a:r>
              <a:rPr lang="ru-RU"/>
              <a:t>Партизанская ГРЭС является одним из основных источников </a:t>
            </a:r>
            <a:r>
              <a:rPr lang="ru-RU"/>
              <a:t>энергоснабжения </a:t>
            </a:r>
            <a:r>
              <a:rPr lang="ru-RU"/>
              <a:t>юго-восточной части Приморского края. Предприятие </a:t>
            </a:r>
            <a:r>
              <a:rPr lang="ru-RU"/>
              <a:t>обеспечивает </a:t>
            </a:r>
            <a:r>
              <a:rPr lang="ru-RU"/>
              <a:t>электрической энергией ближайшие подстанции ОАО «РЖД», </a:t>
            </a:r>
            <a:r>
              <a:rPr lang="ru-RU"/>
              <a:t>бытовых </a:t>
            </a:r>
            <a:r>
              <a:rPr lang="ru-RU"/>
              <a:t>и промышленных потребителей в городах Находке и </a:t>
            </a:r>
            <a:r>
              <a:rPr lang="ru-RU"/>
              <a:t>Партизанске</a:t>
            </a:r>
            <a:r>
              <a:rPr lang="ru-RU"/>
              <a:t>, </a:t>
            </a:r>
            <a:r>
              <a:rPr lang="ru-RU"/>
              <a:t>Лазовском</a:t>
            </a:r>
            <a:r>
              <a:rPr lang="ru-RU"/>
              <a:t>, </a:t>
            </a:r>
            <a:r>
              <a:rPr lang="ru-RU"/>
              <a:t>Ольгинском</a:t>
            </a:r>
            <a:r>
              <a:rPr lang="ru-RU"/>
              <a:t> и Партизанском районах, в том числе, порт </a:t>
            </a:r>
            <a:r>
              <a:rPr lang="ru-RU"/>
              <a:t>Восточный</a:t>
            </a:r>
            <a:r>
              <a:rPr lang="ru-RU"/>
              <a:t>, </a:t>
            </a:r>
            <a:r>
              <a:rPr lang="ru-RU"/>
              <a:t>спецнефтепорт</a:t>
            </a:r>
            <a:r>
              <a:rPr lang="ru-RU"/>
              <a:t> «Козьмино», судоремонтные заводы, </a:t>
            </a:r>
            <a:r>
              <a:rPr lang="ru-RU"/>
              <a:t>предприятия </a:t>
            </a:r>
            <a:r>
              <a:rPr lang="ru-RU"/>
              <a:t>рыбной переработки и другие.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 bwMode="auto">
          <a:xfrm>
            <a:off x="-10779" y="128310"/>
            <a:ext cx="10082213" cy="899635"/>
            <a:chOff x="0" y="0"/>
            <a:chExt cx="10656888" cy="950913"/>
          </a:xfrm>
        </p:grpSpPr>
        <p:grpSp>
          <p:nvGrpSpPr>
            <p:cNvPr id="3" name="Группа 3"/>
            <p:cNvGrpSpPr/>
            <p:nvPr/>
          </p:nvGrpSpPr>
          <p:grpSpPr bwMode="auto">
            <a:xfrm>
              <a:off x="0" y="0"/>
              <a:ext cx="10656888" cy="950913"/>
              <a:chOff x="0" y="0"/>
              <a:chExt cx="10656888" cy="950913"/>
            </a:xfrm>
          </p:grpSpPr>
          <p:pic>
            <p:nvPicPr>
              <p:cNvPr id="22" name="Изображение 3" descr="Plashka4 копия.png"/>
              <p:cNvPicPr>
                <a:picLocks noChangeAspect="1"/>
              </p:cNvPicPr>
              <p:nvPr/>
            </p:nvPicPr>
            <p:blipFill>
              <a:blip r:embed="rId2"/>
              <a:srcRect l="0" t="0" r="31875" b="0"/>
              <a:stretch/>
            </p:blipFill>
            <p:spPr bwMode="auto">
              <a:xfrm>
                <a:off x="0" y="17463"/>
                <a:ext cx="10656888" cy="933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Изображение 1" descr="Plashka_Top.png"/>
              <p:cNvPicPr>
                <a:picLocks noChangeAspect="1"/>
              </p:cNvPicPr>
              <p:nvPr/>
            </p:nvPicPr>
            <p:blipFill>
              <a:blip r:embed="rId3"/>
              <a:srcRect l="0" t="0" r="32837" b="0"/>
              <a:stretch/>
            </p:blipFill>
            <p:spPr bwMode="auto">
              <a:xfrm>
                <a:off x="0" y="0"/>
                <a:ext cx="10656888" cy="9032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Picture 2" descr="C:\Users\елизавета\Documents\Dagency\РусГидро\ДГК\ДГК_LOGO.pn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61367" y="233516"/>
              <a:ext cx="1155270" cy="603973"/>
            </a:xfrm>
            <a:prstGeom prst="rect">
              <a:avLst/>
            </a:prstGeom>
            <a:noFill/>
          </p:spPr>
        </p:pic>
      </p:grpSp>
      <p:pic>
        <p:nvPicPr>
          <p:cNvPr id="24" name="Изображение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42" y="6778131"/>
            <a:ext cx="10072373" cy="580763"/>
          </a:xfrm>
          <a:prstGeom prst="rect">
            <a:avLst/>
          </a:prstGeom>
        </p:spPr>
      </p:pic>
      <p:sp>
        <p:nvSpPr>
          <p:cNvPr id="26" name="Подзаголовок 2"/>
          <p:cNvSpPr txBox="1"/>
          <p:nvPr/>
        </p:nvSpPr>
        <p:spPr bwMode="auto">
          <a:xfrm>
            <a:off x="1" y="7044218"/>
            <a:ext cx="430317" cy="370360"/>
          </a:xfrm>
          <a:prstGeom prst="rect">
            <a:avLst/>
          </a:prstGeom>
        </p:spPr>
        <p:txBody>
          <a:bodyPr vert="horz" lIns="86509" tIns="43255" rIns="86509" bIns="43255" rtlCol="0" anchor="t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350"/>
              <a:t>4</a:t>
            </a:r>
            <a:endParaRPr/>
          </a:p>
        </p:txBody>
      </p:sp>
      <p:pic>
        <p:nvPicPr>
          <p:cNvPr id="1976098976" name="Рисунок 1976098975"/>
          <p:cNvPicPr>
            <a:picLocks noChangeAspect="1"/>
          </p:cNvPicPr>
          <p:nvPr/>
        </p:nvPicPr>
        <p:blipFill>
          <a:blip r:embed="rId6"/>
          <a:srcRect l="1338" t="4987" r="757" b="12953"/>
          <a:stretch/>
        </p:blipFill>
        <p:spPr bwMode="auto">
          <a:xfrm>
            <a:off x="466775" y="1404367"/>
            <a:ext cx="9289194" cy="4608512"/>
          </a:xfrm>
          <a:prstGeom prst="rect">
            <a:avLst/>
          </a:prstGeom>
        </p:spPr>
      </p:pic>
      <p:sp>
        <p:nvSpPr>
          <p:cNvPr id="194721389" name="TextBox 194721388"/>
          <p:cNvSpPr txBox="1"/>
          <p:nvPr/>
        </p:nvSpPr>
        <p:spPr bwMode="auto">
          <a:xfrm>
            <a:off x="720626" y="6012879"/>
            <a:ext cx="8684022" cy="96898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400"/>
              <a:t>	</a:t>
            </a:r>
            <a:r>
              <a:rPr sz="1400"/>
              <a:t>В </a:t>
            </a:r>
            <a:r>
              <a:rPr sz="1400"/>
              <a:t>2022 </a:t>
            </a:r>
            <a:r>
              <a:rPr sz="1400"/>
              <a:t>году</a:t>
            </a:r>
            <a:r>
              <a:rPr sz="1400"/>
              <a:t> ПАО «</a:t>
            </a:r>
            <a:r>
              <a:rPr sz="1400"/>
              <a:t>РусГидро</a:t>
            </a:r>
            <a:r>
              <a:rPr sz="1400"/>
              <a:t>» </a:t>
            </a:r>
            <a:r>
              <a:rPr sz="1400"/>
              <a:t>приступило</a:t>
            </a:r>
            <a:r>
              <a:rPr sz="1400"/>
              <a:t> к </a:t>
            </a:r>
            <a:r>
              <a:rPr sz="1400"/>
              <a:t>реализации</a:t>
            </a:r>
            <a:r>
              <a:rPr sz="1400"/>
              <a:t> </a:t>
            </a:r>
            <a:r>
              <a:rPr sz="1400"/>
              <a:t>масштабного</a:t>
            </a:r>
            <a:r>
              <a:rPr sz="1400"/>
              <a:t> </a:t>
            </a:r>
            <a:r>
              <a:rPr sz="1400"/>
              <a:t>проекта</a:t>
            </a:r>
            <a:r>
              <a:rPr sz="1400"/>
              <a:t> </a:t>
            </a:r>
            <a:r>
              <a:rPr sz="1400"/>
              <a:t>расширения</a:t>
            </a:r>
            <a:r>
              <a:rPr sz="1400"/>
              <a:t> </a:t>
            </a:r>
            <a:r>
              <a:rPr sz="1400"/>
              <a:t>Партизанской</a:t>
            </a:r>
            <a:r>
              <a:rPr sz="1400"/>
              <a:t> ГРЭС. В </a:t>
            </a:r>
            <a:r>
              <a:rPr sz="1400"/>
              <a:t>рамках</a:t>
            </a:r>
            <a:r>
              <a:rPr sz="1400"/>
              <a:t> </a:t>
            </a:r>
            <a:r>
              <a:rPr sz="1400"/>
              <a:t>реализации</a:t>
            </a:r>
            <a:r>
              <a:rPr sz="1400"/>
              <a:t> </a:t>
            </a:r>
            <a:r>
              <a:rPr sz="1400"/>
              <a:t>второго</a:t>
            </a:r>
            <a:r>
              <a:rPr sz="1400"/>
              <a:t> </a:t>
            </a:r>
            <a:r>
              <a:rPr sz="1400"/>
              <a:t>этапа</a:t>
            </a:r>
            <a:r>
              <a:rPr sz="1400"/>
              <a:t> </a:t>
            </a:r>
            <a:r>
              <a:rPr sz="1400"/>
              <a:t>развития</a:t>
            </a:r>
            <a:r>
              <a:rPr sz="1400"/>
              <a:t> </a:t>
            </a:r>
            <a:r>
              <a:rPr sz="1400"/>
              <a:t>Восточного</a:t>
            </a:r>
            <a:r>
              <a:rPr sz="1400"/>
              <a:t> </a:t>
            </a:r>
            <a:r>
              <a:rPr sz="1400"/>
              <a:t>полигона</a:t>
            </a:r>
            <a:r>
              <a:rPr sz="1400"/>
              <a:t> </a:t>
            </a:r>
            <a:r>
              <a:rPr sz="1400"/>
              <a:t>железных</a:t>
            </a:r>
            <a:r>
              <a:rPr sz="1400"/>
              <a:t> </a:t>
            </a:r>
            <a:r>
              <a:rPr sz="1400"/>
              <a:t>дорог</a:t>
            </a:r>
            <a:r>
              <a:rPr sz="1400"/>
              <a:t>, </a:t>
            </a:r>
            <a:r>
              <a:rPr sz="1400"/>
              <a:t>мощность</a:t>
            </a:r>
            <a:r>
              <a:rPr sz="1400"/>
              <a:t> станции </a:t>
            </a:r>
            <a:r>
              <a:rPr lang="ru-RU" sz="1400"/>
              <a:t>у</a:t>
            </a:r>
            <a:r>
              <a:rPr sz="1400"/>
              <a:t>величивается</a:t>
            </a:r>
            <a:r>
              <a:rPr sz="1400"/>
              <a:t> </a:t>
            </a:r>
            <a:r>
              <a:rPr sz="1400"/>
              <a:t>на</a:t>
            </a:r>
            <a:r>
              <a:rPr sz="1400"/>
              <a:t> 280 </a:t>
            </a:r>
            <a:r>
              <a:rPr sz="1400"/>
              <a:t>МВт</a:t>
            </a:r>
            <a:r>
              <a:rPr sz="1400"/>
              <a:t>. </a:t>
            </a:r>
            <a:r>
              <a:rPr sz="1400"/>
              <a:t>Монтаж</a:t>
            </a:r>
            <a:r>
              <a:rPr sz="1400"/>
              <a:t> </a:t>
            </a:r>
            <a:r>
              <a:rPr sz="1400"/>
              <a:t>оборудования</a:t>
            </a:r>
            <a:r>
              <a:rPr sz="1400"/>
              <a:t> </a:t>
            </a:r>
            <a:r>
              <a:rPr sz="1400"/>
              <a:t>выполняется</a:t>
            </a:r>
            <a:r>
              <a:rPr sz="1400"/>
              <a:t> </a:t>
            </a:r>
            <a:r>
              <a:rPr sz="1400"/>
              <a:t>согласно</a:t>
            </a:r>
            <a:r>
              <a:rPr sz="1400"/>
              <a:t> </a:t>
            </a:r>
            <a:r>
              <a:rPr sz="1400"/>
              <a:t>утвержденному</a:t>
            </a:r>
            <a:r>
              <a:rPr sz="1400"/>
              <a:t> </a:t>
            </a:r>
            <a:r>
              <a:rPr sz="1400"/>
              <a:t>графику</a:t>
            </a:r>
            <a:r>
              <a:rPr sz="1400"/>
              <a:t>. </a:t>
            </a:r>
            <a:r>
              <a:rPr sz="1400"/>
              <a:t>Ввод</a:t>
            </a:r>
            <a:r>
              <a:rPr sz="1400"/>
              <a:t> </a:t>
            </a:r>
            <a:r>
              <a:rPr sz="1400"/>
              <a:t>новых</a:t>
            </a:r>
            <a:r>
              <a:rPr sz="1400"/>
              <a:t> </a:t>
            </a:r>
            <a:r>
              <a:rPr sz="1400"/>
              <a:t>мощностей</a:t>
            </a:r>
            <a:r>
              <a:rPr sz="1400"/>
              <a:t> </a:t>
            </a:r>
            <a:r>
              <a:rPr sz="1400"/>
              <a:t>запланирован</a:t>
            </a:r>
            <a:r>
              <a:rPr sz="1400"/>
              <a:t> </a:t>
            </a:r>
            <a:r>
              <a:rPr sz="1400"/>
              <a:t>на</a:t>
            </a:r>
            <a:r>
              <a:rPr sz="1400"/>
              <a:t> </a:t>
            </a:r>
            <a:r>
              <a:rPr sz="1400"/>
              <a:t>декабрь</a:t>
            </a:r>
            <a:r>
              <a:rPr sz="1400"/>
              <a:t> 2026г.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1944762" y="972319"/>
            <a:ext cx="633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ЗАВТРА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 bwMode="auto">
          <a:xfrm>
            <a:off x="0" y="18771"/>
            <a:ext cx="10082213" cy="854578"/>
            <a:chOff x="0" y="0"/>
            <a:chExt cx="10656888" cy="950913"/>
          </a:xfrm>
        </p:grpSpPr>
        <p:grpSp>
          <p:nvGrpSpPr>
            <p:cNvPr id="3" name="Группа 3"/>
            <p:cNvGrpSpPr/>
            <p:nvPr/>
          </p:nvGrpSpPr>
          <p:grpSpPr bwMode="auto">
            <a:xfrm>
              <a:off x="0" y="0"/>
              <a:ext cx="10656888" cy="950913"/>
              <a:chOff x="0" y="0"/>
              <a:chExt cx="10656888" cy="950913"/>
            </a:xfrm>
          </p:grpSpPr>
          <p:pic>
            <p:nvPicPr>
              <p:cNvPr id="22" name="Изображение 3" descr="Plashka4 копия.png"/>
              <p:cNvPicPr>
                <a:picLocks noChangeAspect="1"/>
              </p:cNvPicPr>
              <p:nvPr/>
            </p:nvPicPr>
            <p:blipFill>
              <a:blip r:embed="rId2"/>
              <a:srcRect l="0" t="0" r="31875" b="0"/>
              <a:stretch/>
            </p:blipFill>
            <p:spPr bwMode="auto">
              <a:xfrm>
                <a:off x="0" y="17463"/>
                <a:ext cx="10656888" cy="933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Изображение 1" descr="Plashka_Top.png"/>
              <p:cNvPicPr>
                <a:picLocks noChangeAspect="1"/>
              </p:cNvPicPr>
              <p:nvPr/>
            </p:nvPicPr>
            <p:blipFill>
              <a:blip r:embed="rId3"/>
              <a:srcRect l="0" t="0" r="32837" b="0"/>
              <a:stretch/>
            </p:blipFill>
            <p:spPr bwMode="auto">
              <a:xfrm>
                <a:off x="0" y="0"/>
                <a:ext cx="10656888" cy="9032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Picture 2" descr="C:\Users\елизавета\Documents\Dagency\РусГидро\ДГК\ДГК_LOGO.pn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61367" y="233516"/>
              <a:ext cx="1155270" cy="603973"/>
            </a:xfrm>
            <a:prstGeom prst="rect">
              <a:avLst/>
            </a:prstGeom>
            <a:noFill/>
          </p:spPr>
        </p:pic>
      </p:grpSp>
      <p:pic>
        <p:nvPicPr>
          <p:cNvPr id="24" name="Изображение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40" y="6753836"/>
            <a:ext cx="10072373" cy="580763"/>
          </a:xfrm>
          <a:prstGeom prst="rect">
            <a:avLst/>
          </a:prstGeom>
        </p:spPr>
      </p:pic>
      <p:sp>
        <p:nvSpPr>
          <p:cNvPr id="26" name="Подзаголовок 2"/>
          <p:cNvSpPr txBox="1"/>
          <p:nvPr/>
        </p:nvSpPr>
        <p:spPr bwMode="auto">
          <a:xfrm>
            <a:off x="1" y="7044218"/>
            <a:ext cx="430317" cy="370360"/>
          </a:xfrm>
          <a:prstGeom prst="rect">
            <a:avLst/>
          </a:prstGeom>
        </p:spPr>
        <p:txBody>
          <a:bodyPr vert="horz" lIns="86509" tIns="43255" rIns="86509" bIns="43255" rtlCol="0" anchor="t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350"/>
              <a:t>3</a:t>
            </a:r>
            <a:endParaRPr/>
          </a:p>
        </p:txBody>
      </p:sp>
      <p:sp>
        <p:nvSpPr>
          <p:cNvPr id="1211500188" name="TextBox 1211500187"/>
          <p:cNvSpPr txBox="1"/>
          <p:nvPr/>
        </p:nvSpPr>
        <p:spPr bwMode="auto">
          <a:xfrm>
            <a:off x="432594" y="972319"/>
            <a:ext cx="9477148" cy="572810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180339" algn="l">
              <a:defRPr/>
            </a:pPr>
            <a:r>
              <a:rPr/>
              <a:t>                                                             </a:t>
            </a:r>
            <a:r>
              <a:rPr/>
              <a:t>Будни</a:t>
            </a:r>
            <a:r>
              <a:rPr lang="ru-RU"/>
              <a:t> </a:t>
            </a:r>
            <a:endParaRPr/>
          </a:p>
          <a:p>
            <a:pPr indent="180338" algn="l">
              <a:defRPr/>
            </a:pPr>
            <a:endParaRPr/>
          </a:p>
          <a:p>
            <a:pPr indent="180339" algn="just">
              <a:defRPr/>
            </a:pPr>
            <a:r>
              <a:rPr lang="ru-RU"/>
              <a:t>	</a:t>
            </a:r>
            <a:r>
              <a:rPr/>
              <a:t>Партизанская</a:t>
            </a:r>
            <a:r>
              <a:rPr/>
              <a:t> </a:t>
            </a:r>
            <a:r>
              <a:rPr/>
              <a:t>ГРЭС </a:t>
            </a:r>
            <a:r>
              <a:rPr/>
              <a:t>работает</a:t>
            </a:r>
            <a:r>
              <a:rPr/>
              <a:t> в </a:t>
            </a:r>
            <a:r>
              <a:rPr/>
              <a:t>составе</a:t>
            </a:r>
            <a:r>
              <a:rPr/>
              <a:t> 5-ти котлоагрегатов ТП-170 </a:t>
            </a:r>
            <a:r>
              <a:rPr/>
              <a:t>ст</a:t>
            </a:r>
            <a:r>
              <a:rPr/>
              <a:t>. №№1-5 </a:t>
            </a:r>
            <a:r>
              <a:rPr/>
              <a:t>паропроизводительностью</a:t>
            </a:r>
            <a:r>
              <a:rPr/>
              <a:t> 170 т/</a:t>
            </a:r>
            <a:r>
              <a:rPr/>
              <a:t>час</a:t>
            </a:r>
            <a:r>
              <a:rPr/>
              <a:t> </a:t>
            </a:r>
            <a:r>
              <a:rPr/>
              <a:t>каждый</a:t>
            </a:r>
            <a:r>
              <a:rPr/>
              <a:t>, </a:t>
            </a:r>
            <a:r>
              <a:rPr/>
              <a:t>производства</a:t>
            </a:r>
            <a:r>
              <a:rPr/>
              <a:t> ТКЗ и БКЗ, </a:t>
            </a:r>
            <a:r>
              <a:rPr/>
              <a:t>и </a:t>
            </a:r>
            <a:r>
              <a:rPr/>
              <a:t>2-х </a:t>
            </a:r>
            <a:r>
              <a:rPr/>
              <a:t>турбоагрегатов</a:t>
            </a:r>
            <a:r>
              <a:rPr/>
              <a:t>, </a:t>
            </a:r>
            <a:r>
              <a:rPr/>
              <a:t>производства</a:t>
            </a:r>
            <a:r>
              <a:rPr/>
              <a:t> ЛМЗ: Т-</a:t>
            </a:r>
            <a:r>
              <a:rPr lang="ru-RU"/>
              <a:t>98</a:t>
            </a:r>
            <a:r>
              <a:rPr/>
              <a:t>-90 </a:t>
            </a:r>
            <a:r>
              <a:rPr/>
              <a:t>ст</a:t>
            </a:r>
            <a:r>
              <a:rPr/>
              <a:t>. №1 </a:t>
            </a:r>
            <a:r>
              <a:rPr/>
              <a:t>мощностью</a:t>
            </a:r>
            <a:r>
              <a:rPr/>
              <a:t> </a:t>
            </a:r>
            <a:r>
              <a:rPr lang="ru-RU"/>
              <a:t>99</a:t>
            </a:r>
            <a:r>
              <a:rPr/>
              <a:t> </a:t>
            </a:r>
            <a:r>
              <a:rPr/>
              <a:t>МВт</a:t>
            </a:r>
            <a:r>
              <a:rPr/>
              <a:t>, </a:t>
            </a:r>
            <a:r>
              <a:rPr/>
              <a:t>К-100-90 </a:t>
            </a:r>
            <a:r>
              <a:rPr/>
              <a:t>ст</a:t>
            </a:r>
            <a:r>
              <a:rPr/>
              <a:t>. №2 </a:t>
            </a:r>
            <a:r>
              <a:rPr/>
              <a:t>мощностью</a:t>
            </a:r>
            <a:r>
              <a:rPr/>
              <a:t> </a:t>
            </a:r>
            <a:r>
              <a:rPr lang="ru-RU"/>
              <a:t>100</a:t>
            </a:r>
            <a:r>
              <a:rPr/>
              <a:t> </a:t>
            </a:r>
            <a:r>
              <a:rPr/>
              <a:t>МВт</a:t>
            </a:r>
            <a:r>
              <a:rPr/>
              <a:t> </a:t>
            </a:r>
            <a:r>
              <a:rPr/>
              <a:t>(</a:t>
            </a:r>
            <a:r>
              <a:rPr/>
              <a:t>Рп</a:t>
            </a:r>
            <a:r>
              <a:rPr lang="ru-RU"/>
              <a:t>п</a:t>
            </a:r>
            <a:r>
              <a:rPr/>
              <a:t> </a:t>
            </a:r>
            <a:r>
              <a:rPr/>
              <a:t>- 90 </a:t>
            </a:r>
            <a:r>
              <a:rPr/>
              <a:t>кгс</a:t>
            </a:r>
            <a:r>
              <a:rPr/>
              <a:t>/см2, </a:t>
            </a:r>
            <a:r>
              <a:rPr/>
              <a:t>tп</a:t>
            </a:r>
            <a:r>
              <a:rPr/>
              <a:t> - 535ºС).</a:t>
            </a:r>
            <a:endParaRPr/>
          </a:p>
          <a:p>
            <a:pPr indent="180338" algn="just">
              <a:defRPr/>
            </a:pPr>
            <a:r>
              <a:rPr lang="ru-RU"/>
              <a:t>	</a:t>
            </a:r>
            <a:r>
              <a:rPr/>
              <a:t>Ежегодная</a:t>
            </a:r>
            <a:r>
              <a:rPr/>
              <a:t> </a:t>
            </a:r>
            <a:r>
              <a:rPr/>
              <a:t>выработка</a:t>
            </a:r>
            <a:r>
              <a:rPr/>
              <a:t> </a:t>
            </a:r>
            <a:r>
              <a:rPr/>
              <a:t>электрической</a:t>
            </a:r>
            <a:r>
              <a:rPr/>
              <a:t> </a:t>
            </a:r>
            <a:r>
              <a:rPr/>
              <a:t>энергии</a:t>
            </a:r>
            <a:r>
              <a:rPr/>
              <a:t> в </a:t>
            </a:r>
            <a:r>
              <a:rPr/>
              <a:t>среднем</a:t>
            </a:r>
            <a:r>
              <a:rPr/>
              <a:t> </a:t>
            </a:r>
            <a:r>
              <a:rPr/>
              <a:t>составляет</a:t>
            </a:r>
            <a:r>
              <a:rPr/>
              <a:t> </a:t>
            </a:r>
            <a:r>
              <a:rPr/>
              <a:t>около</a:t>
            </a:r>
            <a:r>
              <a:rPr/>
              <a:t> </a:t>
            </a:r>
            <a:endParaRPr/>
          </a:p>
          <a:p>
            <a:pPr indent="180339" algn="just">
              <a:defRPr/>
            </a:pPr>
            <a:r>
              <a:rPr/>
              <a:t>1 </a:t>
            </a:r>
            <a:r>
              <a:rPr/>
              <a:t>млрд</a:t>
            </a:r>
            <a:r>
              <a:rPr/>
              <a:t>. </a:t>
            </a:r>
            <a:r>
              <a:rPr/>
              <a:t>кВтч</a:t>
            </a:r>
            <a:r>
              <a:rPr/>
              <a:t>, </a:t>
            </a:r>
            <a:r>
              <a:rPr/>
              <a:t>тепловой</a:t>
            </a:r>
            <a:r>
              <a:rPr/>
              <a:t> </a:t>
            </a:r>
            <a:r>
              <a:rPr/>
              <a:t>энергии</a:t>
            </a:r>
            <a:r>
              <a:rPr/>
              <a:t> – 223 </a:t>
            </a:r>
            <a:r>
              <a:rPr/>
              <a:t>тыс</a:t>
            </a:r>
            <a:r>
              <a:rPr/>
              <a:t>. </a:t>
            </a:r>
            <a:r>
              <a:rPr/>
              <a:t>Гкал</a:t>
            </a:r>
            <a:r>
              <a:rPr/>
              <a:t>.  </a:t>
            </a:r>
            <a:endParaRPr/>
          </a:p>
          <a:p>
            <a:pPr indent="180339" algn="just">
              <a:defRPr/>
            </a:pPr>
            <a:r>
              <a:rPr/>
              <a:t>199 </a:t>
            </a:r>
            <a:r>
              <a:rPr lang="ru-RU"/>
              <a:t>МВт - </a:t>
            </a:r>
            <a:r>
              <a:rPr/>
              <a:t>установленная</a:t>
            </a:r>
            <a:r>
              <a:rPr/>
              <a:t> </a:t>
            </a:r>
            <a:r>
              <a:rPr lang="ru-RU"/>
              <a:t>электрическая </a:t>
            </a:r>
            <a:r>
              <a:rPr/>
              <a:t>мощность</a:t>
            </a:r>
            <a:r>
              <a:rPr lang="ru-RU"/>
              <a:t> станции</a:t>
            </a:r>
            <a:r>
              <a:rPr/>
              <a:t>.</a:t>
            </a:r>
            <a:endParaRPr/>
          </a:p>
          <a:p>
            <a:pPr indent="180339" algn="just">
              <a:defRPr/>
            </a:pPr>
            <a:r>
              <a:rPr/>
              <a:t>160</a:t>
            </a:r>
            <a:r>
              <a:rPr lang="ru-RU"/>
              <a:t> </a:t>
            </a:r>
            <a:r>
              <a:rPr/>
              <a:t>Гкал</a:t>
            </a:r>
            <a:r>
              <a:rPr/>
              <a:t>/</a:t>
            </a:r>
            <a:r>
              <a:rPr/>
              <a:t>час</a:t>
            </a:r>
            <a:r>
              <a:rPr lang="ru-RU"/>
              <a:t> -</a:t>
            </a:r>
            <a:r>
              <a:rPr/>
              <a:t> </a:t>
            </a:r>
            <a:r>
              <a:rPr/>
              <a:t>установленна</a:t>
            </a:r>
            <a:r>
              <a:rPr lang="ru-RU"/>
              <a:t>я</a:t>
            </a:r>
            <a:r>
              <a:rPr/>
              <a:t> </a:t>
            </a:r>
            <a:r>
              <a:rPr/>
              <a:t>тепловая</a:t>
            </a:r>
            <a:r>
              <a:rPr/>
              <a:t> </a:t>
            </a:r>
            <a:r>
              <a:rPr/>
              <a:t>мощность</a:t>
            </a:r>
            <a:r>
              <a:rPr lang="ru-RU"/>
              <a:t> станции.</a:t>
            </a:r>
            <a:endParaRPr/>
          </a:p>
          <a:p>
            <a:pPr indent="180339" algn="just">
              <a:defRPr/>
            </a:pPr>
            <a:r>
              <a:rPr lang="ru-RU"/>
              <a:t>	На </a:t>
            </a:r>
            <a:r>
              <a:rPr lang="ru-RU"/>
              <a:t>протяжении многих лет Партизанская ГРЭС успешно справляется </a:t>
            </a:r>
            <a:r>
              <a:rPr lang="ru-RU"/>
              <a:t>с поставленными </a:t>
            </a:r>
            <a:r>
              <a:rPr lang="ru-RU"/>
              <a:t>перед ней задачами. Главная причина успеха кроется в </a:t>
            </a:r>
            <a:r>
              <a:rPr lang="ru-RU"/>
              <a:t>сплоченном </a:t>
            </a:r>
            <a:r>
              <a:rPr lang="ru-RU"/>
              <a:t>коллективе единомышленников - руководителей, </a:t>
            </a:r>
            <a:r>
              <a:rPr lang="ru-RU"/>
              <a:t>инженерно-технических </a:t>
            </a:r>
            <a:r>
              <a:rPr lang="ru-RU"/>
              <a:t>работников, рабочих и служащих, привносящих в коллектив всё </a:t>
            </a:r>
            <a:r>
              <a:rPr lang="ru-RU"/>
              <a:t>лучшее </a:t>
            </a:r>
            <a:r>
              <a:rPr lang="ru-RU"/>
              <a:t>из своего жизненного и производственного опыта. При этом ПГРЭС не </a:t>
            </a:r>
            <a:r>
              <a:rPr lang="ru-RU"/>
              <a:t>забывает </a:t>
            </a:r>
            <a:r>
              <a:rPr lang="ru-RU"/>
              <a:t>и чтит ту школу мастерства и традиций, которые сложились на </a:t>
            </a:r>
            <a:r>
              <a:rPr lang="ru-RU"/>
              <a:t>протяжении </a:t>
            </a:r>
            <a:r>
              <a:rPr lang="ru-RU"/>
              <a:t>многих лет. Все это позволяет достойно выполнять возложенные на </a:t>
            </a:r>
            <a:r>
              <a:rPr lang="ru-RU"/>
              <a:t>коллектив </a:t>
            </a:r>
            <a:r>
              <a:rPr lang="ru-RU"/>
              <a:t>задачи. </a:t>
            </a:r>
            <a:endParaRPr/>
          </a:p>
          <a:p>
            <a:pPr indent="180339" algn="l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83974108" name="Изображение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41" y="6778130"/>
            <a:ext cx="10072372" cy="580762"/>
          </a:xfrm>
          <a:prstGeom prst="rect">
            <a:avLst/>
          </a:prstGeom>
        </p:spPr>
      </p:pic>
      <p:grpSp>
        <p:nvGrpSpPr>
          <p:cNvPr id="2091341035" name="Группа 18"/>
          <p:cNvGrpSpPr/>
          <p:nvPr/>
        </p:nvGrpSpPr>
        <p:grpSpPr bwMode="auto">
          <a:xfrm>
            <a:off x="71906" y="128309"/>
            <a:ext cx="9925868" cy="859143"/>
            <a:chOff x="0" y="0"/>
            <a:chExt cx="9925868" cy="859143"/>
          </a:xfrm>
        </p:grpSpPr>
        <p:grpSp>
          <p:nvGrpSpPr>
            <p:cNvPr id="724970526" name="Группа 3"/>
            <p:cNvGrpSpPr/>
            <p:nvPr/>
          </p:nvGrpSpPr>
          <p:grpSpPr bwMode="auto">
            <a:xfrm>
              <a:off x="-282881" y="-24484"/>
              <a:ext cx="10491632" cy="908114"/>
              <a:chOff x="0" y="0"/>
              <a:chExt cx="10491632" cy="908114"/>
            </a:xfrm>
          </p:grpSpPr>
          <p:pic>
            <p:nvPicPr>
              <p:cNvPr id="95307700" name="Изображение 3" descr="Plashka4 копия.png"/>
              <p:cNvPicPr>
                <a:picLocks noChangeAspect="1"/>
              </p:cNvPicPr>
              <p:nvPr/>
            </p:nvPicPr>
            <p:blipFill>
              <a:blip r:embed="rId3"/>
              <a:srcRect l="0" t="0" r="31875" b="0"/>
              <a:stretch/>
            </p:blipFill>
            <p:spPr bwMode="auto">
              <a:xfrm>
                <a:off x="282881" y="40262"/>
                <a:ext cx="9925868" cy="8433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2660536" name="Изображение 1" descr="Plashka_Top.png"/>
              <p:cNvPicPr>
                <a:picLocks noChangeAspect="1"/>
              </p:cNvPicPr>
              <p:nvPr/>
            </p:nvPicPr>
            <p:blipFill>
              <a:blip r:embed="rId4"/>
              <a:srcRect l="0" t="0" r="32837" b="0"/>
              <a:stretch/>
            </p:blipFill>
            <p:spPr bwMode="auto">
              <a:xfrm>
                <a:off x="282881" y="24484"/>
                <a:ext cx="9925868" cy="8161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41629273" name="Picture 2" descr="C:\Users\елизавета\Documents\Dagency\РусГидро\ДГК\ДГК_LOGO.pn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150297" y="210980"/>
              <a:ext cx="1076023" cy="545685"/>
            </a:xfrm>
            <a:prstGeom prst="rect">
              <a:avLst/>
            </a:prstGeom>
            <a:noFill/>
          </p:spPr>
        </p:pic>
      </p:grpSp>
      <p:pic>
        <p:nvPicPr>
          <p:cNvPr id="465967654" name="Рисунок 122585494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04602" y="972319"/>
            <a:ext cx="9279379" cy="3803103"/>
          </a:xfrm>
          <a:prstGeom prst="rect">
            <a:avLst/>
          </a:prstGeom>
        </p:spPr>
      </p:pic>
      <p:sp>
        <p:nvSpPr>
          <p:cNvPr id="1885453533" name="TextBox 1885453532"/>
          <p:cNvSpPr txBox="1"/>
          <p:nvPr/>
        </p:nvSpPr>
        <p:spPr bwMode="auto">
          <a:xfrm>
            <a:off x="288578" y="4788743"/>
            <a:ext cx="9649072" cy="20647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/>
              <a:t>В </a:t>
            </a:r>
            <a:r>
              <a:rPr sz="1400"/>
              <a:t>составе</a:t>
            </a:r>
            <a:r>
              <a:rPr sz="1400"/>
              <a:t> </a:t>
            </a:r>
            <a:r>
              <a:rPr sz="1400"/>
              <a:t>второй</a:t>
            </a:r>
            <a:r>
              <a:rPr sz="1400"/>
              <a:t> </a:t>
            </a:r>
            <a:r>
              <a:rPr sz="1400"/>
              <a:t>очереди</a:t>
            </a:r>
            <a:r>
              <a:rPr sz="1400"/>
              <a:t> </a:t>
            </a:r>
            <a:r>
              <a:rPr sz="1400"/>
              <a:t>выполняется</a:t>
            </a:r>
            <a:r>
              <a:rPr sz="1400"/>
              <a:t> </a:t>
            </a:r>
            <a:r>
              <a:rPr sz="1400"/>
              <a:t>монтаж</a:t>
            </a:r>
            <a:r>
              <a:rPr sz="1400"/>
              <a:t> </a:t>
            </a:r>
            <a:r>
              <a:rPr sz="1400"/>
              <a:t>оборудования</a:t>
            </a:r>
            <a:r>
              <a:rPr sz="1400"/>
              <a:t> – </a:t>
            </a:r>
            <a:r>
              <a:rPr sz="1400"/>
              <a:t>два</a:t>
            </a:r>
            <a:r>
              <a:rPr sz="1400"/>
              <a:t> </a:t>
            </a:r>
            <a:r>
              <a:rPr sz="1400"/>
              <a:t>энергоблока</a:t>
            </a:r>
            <a:r>
              <a:rPr sz="1400"/>
              <a:t> с</a:t>
            </a:r>
            <a:r>
              <a:rPr lang="ru-RU" sz="1400"/>
              <a:t>о</a:t>
            </a:r>
            <a:r>
              <a:rPr sz="1400"/>
              <a:t> </a:t>
            </a:r>
            <a:r>
              <a:rPr sz="1400"/>
              <a:t>следующим</a:t>
            </a:r>
            <a:r>
              <a:rPr sz="1400"/>
              <a:t>  </a:t>
            </a:r>
            <a:r>
              <a:rPr sz="1400"/>
              <a:t>составом</a:t>
            </a:r>
            <a:r>
              <a:rPr sz="1400"/>
              <a:t> </a:t>
            </a:r>
            <a:r>
              <a:rPr sz="1400"/>
              <a:t>основного</a:t>
            </a:r>
            <a:r>
              <a:rPr sz="1400"/>
              <a:t> </a:t>
            </a:r>
            <a:r>
              <a:rPr sz="1400"/>
              <a:t>оборудования</a:t>
            </a:r>
            <a:r>
              <a:rPr sz="1400"/>
              <a:t>:</a:t>
            </a:r>
            <a:endParaRPr/>
          </a:p>
          <a:p>
            <a:pPr algn="l">
              <a:defRPr/>
            </a:pPr>
            <a:r>
              <a:rPr sz="1400"/>
              <a:t>- </a:t>
            </a:r>
            <a:r>
              <a:rPr sz="1400"/>
              <a:t>два</a:t>
            </a:r>
            <a:r>
              <a:rPr sz="1400"/>
              <a:t> </a:t>
            </a:r>
            <a:r>
              <a:rPr sz="1400"/>
              <a:t>паровых</a:t>
            </a:r>
            <a:r>
              <a:rPr sz="1400"/>
              <a:t> котлоагрегата </a:t>
            </a:r>
            <a:r>
              <a:rPr sz="1400"/>
              <a:t>типа</a:t>
            </a:r>
            <a:r>
              <a:rPr sz="1400"/>
              <a:t> Е-530-13.8-560 (ПК-169) с </a:t>
            </a:r>
            <a:r>
              <a:rPr sz="1400"/>
              <a:t>естественной</a:t>
            </a:r>
            <a:r>
              <a:rPr sz="1400"/>
              <a:t> </a:t>
            </a:r>
            <a:r>
              <a:rPr sz="1400"/>
              <a:t>циркуляцией</a:t>
            </a:r>
            <a:r>
              <a:rPr sz="1400"/>
              <a:t> (</a:t>
            </a:r>
            <a:r>
              <a:rPr sz="1400"/>
              <a:t>барабанный</a:t>
            </a:r>
            <a:r>
              <a:rPr sz="1400"/>
              <a:t>), в </a:t>
            </a:r>
            <a:r>
              <a:rPr sz="1400"/>
              <a:t>газоплотном</a:t>
            </a:r>
            <a:r>
              <a:rPr sz="1400"/>
              <a:t> </a:t>
            </a:r>
            <a:r>
              <a:rPr sz="1400"/>
              <a:t>исполнении</a:t>
            </a:r>
            <a:r>
              <a:rPr sz="1400"/>
              <a:t>, П </a:t>
            </a:r>
            <a:r>
              <a:rPr sz="1400"/>
              <a:t>образной</a:t>
            </a:r>
            <a:r>
              <a:rPr sz="1400"/>
              <a:t> </a:t>
            </a:r>
            <a:r>
              <a:rPr sz="1400"/>
              <a:t>компановки</a:t>
            </a:r>
            <a:r>
              <a:rPr sz="1400"/>
              <a:t>, </a:t>
            </a:r>
            <a:r>
              <a:rPr sz="1400"/>
              <a:t>без</a:t>
            </a:r>
            <a:r>
              <a:rPr sz="1400"/>
              <a:t> </a:t>
            </a:r>
            <a:r>
              <a:rPr sz="1400"/>
              <a:t>промежуточного</a:t>
            </a:r>
            <a:r>
              <a:rPr sz="1400"/>
              <a:t> </a:t>
            </a:r>
            <a:r>
              <a:rPr sz="1400"/>
              <a:t>перегрева</a:t>
            </a:r>
            <a:r>
              <a:rPr lang="ru-RU" sz="1400"/>
              <a:t>. Н</a:t>
            </a:r>
            <a:r>
              <a:rPr sz="1400"/>
              <a:t>оминальная</a:t>
            </a:r>
            <a:r>
              <a:rPr sz="1400"/>
              <a:t> </a:t>
            </a:r>
            <a:r>
              <a:rPr sz="1400"/>
              <a:t>производительность</a:t>
            </a:r>
            <a:r>
              <a:rPr sz="1400"/>
              <a:t> </a:t>
            </a:r>
            <a:r>
              <a:rPr sz="1400"/>
              <a:t>котла</a:t>
            </a:r>
            <a:r>
              <a:rPr sz="1400"/>
              <a:t> - 530 т/ч, </a:t>
            </a:r>
            <a:r>
              <a:rPr sz="1400"/>
              <a:t>давление</a:t>
            </a:r>
            <a:r>
              <a:rPr sz="1400"/>
              <a:t> </a:t>
            </a:r>
            <a:r>
              <a:rPr sz="1400"/>
              <a:t>пара</a:t>
            </a:r>
            <a:r>
              <a:rPr sz="1400"/>
              <a:t> </a:t>
            </a:r>
            <a:r>
              <a:rPr sz="1400"/>
              <a:t>за</a:t>
            </a:r>
            <a:r>
              <a:rPr sz="1400"/>
              <a:t> </a:t>
            </a:r>
            <a:r>
              <a:rPr sz="1400"/>
              <a:t>котлом</a:t>
            </a:r>
            <a:r>
              <a:rPr sz="1400"/>
              <a:t> 13.8 </a:t>
            </a:r>
            <a:r>
              <a:rPr sz="1400"/>
              <a:t>МПа</a:t>
            </a:r>
            <a:r>
              <a:rPr sz="1400"/>
              <a:t>,  </a:t>
            </a:r>
            <a:r>
              <a:rPr sz="1400"/>
              <a:t>температура</a:t>
            </a:r>
            <a:r>
              <a:rPr sz="1400"/>
              <a:t> </a:t>
            </a:r>
            <a:r>
              <a:rPr sz="1400"/>
              <a:t>перегретого</a:t>
            </a:r>
            <a:r>
              <a:rPr sz="1400"/>
              <a:t> </a:t>
            </a:r>
            <a:r>
              <a:rPr sz="1400"/>
              <a:t>пара</a:t>
            </a:r>
            <a:r>
              <a:rPr lang="ru-RU" sz="1400"/>
              <a:t> </a:t>
            </a:r>
            <a:r>
              <a:rPr sz="1400"/>
              <a:t>560</a:t>
            </a:r>
            <a:r>
              <a:rPr lang="ru-RU" sz="1400"/>
              <a:t> град. Цельсия</a:t>
            </a:r>
            <a:r>
              <a:rPr sz="1400"/>
              <a:t>;</a:t>
            </a:r>
            <a:endParaRPr sz="1400"/>
          </a:p>
          <a:p>
            <a:pPr algn="l">
              <a:defRPr/>
            </a:pPr>
            <a:r>
              <a:rPr sz="1400"/>
              <a:t>- </a:t>
            </a:r>
            <a:r>
              <a:rPr sz="1400"/>
              <a:t>две</a:t>
            </a:r>
            <a:r>
              <a:rPr sz="1400"/>
              <a:t> </a:t>
            </a:r>
            <a:r>
              <a:rPr sz="1400"/>
              <a:t>паровых</a:t>
            </a:r>
            <a:r>
              <a:rPr sz="1400"/>
              <a:t> </a:t>
            </a:r>
            <a:r>
              <a:rPr sz="1400"/>
              <a:t>турбины</a:t>
            </a:r>
            <a:r>
              <a:rPr sz="1400"/>
              <a:t> </a:t>
            </a:r>
            <a:r>
              <a:rPr sz="1400"/>
              <a:t>типа</a:t>
            </a:r>
            <a:r>
              <a:rPr sz="1400"/>
              <a:t> К-140-12.8 КТ (УТЗ), с </a:t>
            </a:r>
            <a:r>
              <a:rPr sz="1400"/>
              <a:t>турбогенераторами</a:t>
            </a:r>
            <a:r>
              <a:rPr sz="1400"/>
              <a:t> с </a:t>
            </a:r>
            <a:r>
              <a:rPr sz="1400"/>
              <a:t>воздушным</a:t>
            </a:r>
            <a:r>
              <a:rPr sz="1400"/>
              <a:t> </a:t>
            </a:r>
            <a:r>
              <a:rPr sz="1400"/>
              <a:t>охлаждением</a:t>
            </a:r>
            <a:r>
              <a:rPr sz="1400"/>
              <a:t> </a:t>
            </a:r>
            <a:r>
              <a:rPr sz="1400"/>
              <a:t>типа</a:t>
            </a:r>
            <a:r>
              <a:rPr sz="1400"/>
              <a:t> </a:t>
            </a:r>
            <a:r>
              <a:rPr sz="1400"/>
              <a:t>ТЗФП-160-2МУЗ</a:t>
            </a:r>
            <a:r>
              <a:rPr sz="1400"/>
              <a:t>.</a:t>
            </a:r>
            <a:r>
              <a:rPr lang="ru-RU" sz="1400"/>
              <a:t> </a:t>
            </a:r>
            <a:endParaRPr/>
          </a:p>
          <a:p>
            <a:pPr>
              <a:defRPr/>
            </a:pPr>
            <a:r>
              <a:rPr lang="ru-RU" sz="1400"/>
              <a:t>Работа основного оборудования по схеме – моноблок, котел - турбина.</a:t>
            </a:r>
            <a:endParaRPr lang="ru-RU" sz="1400"/>
          </a:p>
          <a:p>
            <a:pPr algn="l">
              <a:defRPr/>
            </a:pPr>
            <a:r>
              <a:rPr sz="1400"/>
              <a:t>В </a:t>
            </a:r>
            <a:r>
              <a:rPr sz="1400"/>
              <a:t>качестве</a:t>
            </a:r>
            <a:r>
              <a:rPr sz="1400"/>
              <a:t> </a:t>
            </a:r>
            <a:r>
              <a:rPr sz="1400"/>
              <a:t>основного</a:t>
            </a:r>
            <a:r>
              <a:rPr sz="1400"/>
              <a:t> </a:t>
            </a:r>
            <a:r>
              <a:rPr sz="1400"/>
              <a:t>топлива</a:t>
            </a:r>
            <a:r>
              <a:rPr sz="1400"/>
              <a:t>  </a:t>
            </a:r>
            <a:r>
              <a:rPr sz="1400"/>
              <a:t>используется</a:t>
            </a:r>
            <a:r>
              <a:rPr sz="1400"/>
              <a:t> </a:t>
            </a:r>
            <a:r>
              <a:rPr sz="1400"/>
              <a:t>каменный</a:t>
            </a:r>
            <a:r>
              <a:rPr sz="1400"/>
              <a:t> </a:t>
            </a:r>
            <a:r>
              <a:rPr sz="1400"/>
              <a:t>уголь</a:t>
            </a:r>
            <a:r>
              <a:rPr sz="1400"/>
              <a:t> </a:t>
            </a:r>
            <a:r>
              <a:rPr sz="1400"/>
              <a:t>марки</a:t>
            </a:r>
            <a:r>
              <a:rPr sz="1400"/>
              <a:t> «Г» </a:t>
            </a:r>
            <a:r>
              <a:rPr sz="1400"/>
              <a:t>Ургальского</a:t>
            </a:r>
            <a:r>
              <a:rPr sz="1400"/>
              <a:t> и </a:t>
            </a:r>
            <a:r>
              <a:rPr sz="1400"/>
              <a:t>Эльгинского</a:t>
            </a:r>
            <a:r>
              <a:rPr sz="1400"/>
              <a:t> </a:t>
            </a:r>
            <a:r>
              <a:rPr sz="1400"/>
              <a:t>месторождений</a:t>
            </a:r>
            <a:r>
              <a:rPr sz="1400"/>
              <a:t>. </a:t>
            </a:r>
            <a:endParaRPr/>
          </a:p>
          <a:p>
            <a:pPr>
              <a:defRPr/>
            </a:pPr>
            <a:r>
              <a:rPr sz="1400"/>
              <a:t>Растопочное</a:t>
            </a:r>
            <a:r>
              <a:rPr sz="1400"/>
              <a:t> </a:t>
            </a:r>
            <a:r>
              <a:rPr sz="1400"/>
              <a:t>топливо</a:t>
            </a:r>
            <a:r>
              <a:rPr sz="1400"/>
              <a:t> – </a:t>
            </a:r>
            <a:r>
              <a:rPr sz="1400"/>
              <a:t>дизельное</a:t>
            </a:r>
            <a:r>
              <a:rPr sz="1400"/>
              <a:t>.</a:t>
            </a:r>
            <a:endParaRPr sz="1400"/>
          </a:p>
        </p:txBody>
      </p:sp>
      <p:sp>
        <p:nvSpPr>
          <p:cNvPr id="801712842" name="Подзаголовок 2"/>
          <p:cNvSpPr txBox="1"/>
          <p:nvPr/>
        </p:nvSpPr>
        <p:spPr bwMode="auto">
          <a:xfrm>
            <a:off x="0" y="7044216"/>
            <a:ext cx="430317" cy="370359"/>
          </a:xfrm>
          <a:prstGeom prst="rect">
            <a:avLst/>
          </a:prstGeom>
        </p:spPr>
        <p:txBody>
          <a:bodyPr vert="horz" lIns="86508" tIns="43254" rIns="86508" bIns="43254" rtlCol="0" anchor="t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/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9494259" name="TextBox 1609494258"/>
          <p:cNvSpPr txBox="1"/>
          <p:nvPr/>
        </p:nvSpPr>
        <p:spPr bwMode="auto">
          <a:xfrm>
            <a:off x="432594" y="1692397"/>
            <a:ext cx="9472530" cy="4663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1803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С 2025 года  станция будет производить набор на должности административно- </a:t>
            </a:r>
            <a:endParaRPr lang="ru-RU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marR="0" indent="18033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технического, оперативного, ремонтного персонала станции:</a:t>
            </a:r>
            <a:endParaRPr lang="ru-RU" sz="2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05908" marR="0" indent="-3059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цех Топливоподачи - техник, машинисты топливоподачи, </a:t>
            </a: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слесари </a:t>
            </a: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 обслуживанию электростанции; </a:t>
            </a:r>
            <a:endParaRPr lang="ru-RU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305908" marR="0" indent="-3059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Котлотурбинный цех - машинисты-обходчики, машинисты насосных установок;</a:t>
            </a:r>
            <a:endParaRPr lang="ru-RU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305908" marR="0" indent="-3059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цех ЭТАИ –  инженер 1 категории, дежурные электромонтеры,  </a:t>
            </a: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электрослесари </a:t>
            </a: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 ремонту электрооборудования электростанций;</a:t>
            </a:r>
            <a:endParaRPr lang="ru-RU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305908" marR="0" indent="-3059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Химцех</a:t>
            </a: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– инженер 2 категории, аппаратчики </a:t>
            </a: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химводоочистки</a:t>
            </a: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электростанции;</a:t>
            </a:r>
            <a:endParaRPr lang="ru-RU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305908" marR="0" indent="-3059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Службы подразделений станции – ведущий инженер ПТО,  инженеры 1 категории.</a:t>
            </a:r>
            <a:endParaRPr lang="ru-RU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indent="1803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Партизанская ГРЭС заинтересована в привлечении профильных специалистов в </a:t>
            </a:r>
            <a:endParaRPr lang="ru-RU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marR="0" indent="18033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свою команду и готова предложить достойный уровень зарплаты, социальные </a:t>
            </a:r>
            <a:endParaRPr lang="ru-RU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marR="0" indent="18033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льготы и гарантии. </a:t>
            </a:r>
            <a:endParaRPr/>
          </a:p>
          <a:p>
            <a:pPr marL="0" marR="0" indent="1803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Calibri"/>
              <a:cs typeface="Calibri"/>
            </a:endParaRPr>
          </a:p>
          <a:p>
            <a:pPr marL="0" marR="0" indent="1803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919961137" name="Группа 18"/>
          <p:cNvGrpSpPr/>
          <p:nvPr/>
        </p:nvGrpSpPr>
        <p:grpSpPr bwMode="auto">
          <a:xfrm>
            <a:off x="9841" y="18770"/>
            <a:ext cx="10082212" cy="854577"/>
            <a:chOff x="0" y="0"/>
            <a:chExt cx="10082212" cy="854577"/>
          </a:xfrm>
        </p:grpSpPr>
        <p:grpSp>
          <p:nvGrpSpPr>
            <p:cNvPr id="371377647" name="Группа 3"/>
            <p:cNvGrpSpPr/>
            <p:nvPr/>
          </p:nvGrpSpPr>
          <p:grpSpPr bwMode="auto">
            <a:xfrm>
              <a:off x="-287337" y="-48166"/>
              <a:ext cx="10656887" cy="950913"/>
              <a:chOff x="0" y="0"/>
              <a:chExt cx="10656887" cy="950913"/>
            </a:xfrm>
          </p:grpSpPr>
          <p:pic>
            <p:nvPicPr>
              <p:cNvPr id="426032822" name="Изображение 3" descr="Plashka4 копия.png"/>
              <p:cNvPicPr>
                <a:picLocks noChangeAspect="1"/>
              </p:cNvPicPr>
              <p:nvPr/>
            </p:nvPicPr>
            <p:blipFill>
              <a:blip r:embed="rId2"/>
              <a:srcRect l="0" t="0" r="31875" b="0"/>
              <a:stretch/>
            </p:blipFill>
            <p:spPr bwMode="auto">
              <a:xfrm>
                <a:off x="287337" y="63861"/>
                <a:ext cx="10082212" cy="838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3780554" name="Изображение 1" descr="Plashka_Top.png"/>
              <p:cNvPicPr>
                <a:picLocks noChangeAspect="1"/>
              </p:cNvPicPr>
              <p:nvPr/>
            </p:nvPicPr>
            <p:blipFill>
              <a:blip r:embed="rId3"/>
              <a:srcRect l="0" t="0" r="32837" b="0"/>
              <a:stretch/>
            </p:blipFill>
            <p:spPr bwMode="auto">
              <a:xfrm>
                <a:off x="287337" y="48166"/>
                <a:ext cx="10082212" cy="8117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5299453" name="Picture 2" descr="C:\Users\елизавета\Documents\Dagency\РусГидро\ДГК\ДГК_LOGO.pn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52665" y="209858"/>
              <a:ext cx="1092971" cy="542785"/>
            </a:xfrm>
            <a:prstGeom prst="rect">
              <a:avLst/>
            </a:prstGeom>
            <a:noFill/>
          </p:spPr>
        </p:pic>
      </p:grpSp>
      <p:pic>
        <p:nvPicPr>
          <p:cNvPr id="1621307256" name="Изображение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41" y="6868486"/>
            <a:ext cx="10072372" cy="707820"/>
          </a:xfrm>
          <a:prstGeom prst="rect">
            <a:avLst/>
          </a:prstGeom>
        </p:spPr>
      </p:pic>
      <p:sp>
        <p:nvSpPr>
          <p:cNvPr id="1553614492" name="Подзаголовок 2"/>
          <p:cNvSpPr txBox="1"/>
          <p:nvPr/>
        </p:nvSpPr>
        <p:spPr bwMode="auto">
          <a:xfrm>
            <a:off x="0" y="7205945"/>
            <a:ext cx="430317" cy="370359"/>
          </a:xfrm>
          <a:prstGeom prst="rect">
            <a:avLst/>
          </a:prstGeom>
        </p:spPr>
        <p:txBody>
          <a:bodyPr vert="horz" lIns="86508" tIns="43254" rIns="86508" bIns="43254" rtlCol="0" anchor="t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/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7236550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430317" y="996192"/>
            <a:ext cx="9553896" cy="5736765"/>
          </a:xfrm>
        </p:spPr>
        <p:txBody>
          <a:bodyPr vertOverflow="overflow" horzOverflow="overflow" vert="horz" wrap="square" lIns="99336" tIns="49667" rIns="99336" bIns="49667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/>
              <a:t>                                      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Социальные льготы и гарантии</a:t>
            </a:r>
            <a:endParaRPr sz="180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sz="1600">
              <a:latin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	 </a:t>
            </a:r>
            <a:r>
              <a:rPr sz="1600">
                <a:latin typeface="Times New Roman"/>
                <a:cs typeface="Times New Roman"/>
              </a:rPr>
              <a:t>1</a:t>
            </a:r>
            <a:r>
              <a:rPr sz="1600">
                <a:latin typeface="Times New Roman"/>
                <a:cs typeface="Times New Roman"/>
              </a:rPr>
              <a:t>. </a:t>
            </a:r>
            <a:r>
              <a:rPr sz="1600">
                <a:latin typeface="Times New Roman"/>
                <a:cs typeface="Times New Roman"/>
              </a:rPr>
              <a:t>Единовременная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материальная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помощь</a:t>
            </a:r>
            <a:r>
              <a:rPr sz="1600">
                <a:latin typeface="Times New Roman"/>
                <a:cs typeface="Times New Roman"/>
              </a:rPr>
              <a:t>:</a:t>
            </a:r>
            <a:endParaRPr/>
          </a:p>
          <a:p>
            <a:pPr marL="90169" marR="0" indent="-90169">
              <a:lnSpc>
                <a:spcPct val="150000"/>
              </a:lnSpc>
              <a:defRPr/>
            </a:pP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при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рождении</a:t>
            </a:r>
            <a:r>
              <a:rPr sz="1600">
                <a:latin typeface="Times New Roman"/>
                <a:cs typeface="Times New Roman"/>
              </a:rPr>
              <a:t> / </a:t>
            </a:r>
            <a:r>
              <a:rPr sz="1600">
                <a:latin typeface="Times New Roman"/>
                <a:cs typeface="Times New Roman"/>
              </a:rPr>
              <a:t>усыновлении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ребенка</a:t>
            </a:r>
            <a:r>
              <a:rPr sz="1600">
                <a:latin typeface="Times New Roman"/>
                <a:cs typeface="Times New Roman"/>
              </a:rPr>
              <a:t>;</a:t>
            </a:r>
            <a:endParaRPr/>
          </a:p>
          <a:p>
            <a:pPr marL="90169" indent="-90169">
              <a:lnSpc>
                <a:spcPct val="150000"/>
              </a:lnSpc>
              <a:defRPr/>
            </a:pPr>
            <a:r>
              <a:rPr sz="1600">
                <a:latin typeface="Times New Roman"/>
                <a:cs typeface="Times New Roman"/>
              </a:rPr>
              <a:t> в </a:t>
            </a:r>
            <a:r>
              <a:rPr sz="1600">
                <a:latin typeface="Times New Roman"/>
                <a:cs typeface="Times New Roman"/>
              </a:rPr>
              <a:t>связи</a:t>
            </a:r>
            <a:r>
              <a:rPr sz="1600">
                <a:latin typeface="Times New Roman"/>
                <a:cs typeface="Times New Roman"/>
              </a:rPr>
              <a:t> с </a:t>
            </a:r>
            <a:r>
              <a:rPr sz="1600">
                <a:latin typeface="Times New Roman"/>
                <a:cs typeface="Times New Roman"/>
              </a:rPr>
              <a:t>регистрацией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брака</a:t>
            </a:r>
            <a:r>
              <a:rPr sz="1600">
                <a:latin typeface="Times New Roman"/>
                <a:cs typeface="Times New Roman"/>
              </a:rPr>
              <a:t> (</a:t>
            </a:r>
            <a:r>
              <a:rPr sz="1600">
                <a:latin typeface="Times New Roman"/>
                <a:cs typeface="Times New Roman"/>
              </a:rPr>
              <a:t>впервые</a:t>
            </a:r>
            <a:r>
              <a:rPr sz="1600">
                <a:latin typeface="Times New Roman"/>
                <a:cs typeface="Times New Roman"/>
              </a:rPr>
              <a:t>);</a:t>
            </a:r>
            <a:endParaRPr/>
          </a:p>
          <a:p>
            <a:pPr marL="90169" indent="-90169">
              <a:lnSpc>
                <a:spcPct val="150000"/>
              </a:lnSpc>
              <a:defRPr/>
            </a:pPr>
            <a:r>
              <a:rPr sz="1600">
                <a:latin typeface="Times New Roman"/>
                <a:cs typeface="Times New Roman"/>
              </a:rPr>
              <a:t> к </a:t>
            </a:r>
            <a:r>
              <a:rPr sz="1600">
                <a:latin typeface="Times New Roman"/>
                <a:cs typeface="Times New Roman"/>
              </a:rPr>
              <a:t>отпуску</a:t>
            </a:r>
            <a:r>
              <a:rPr sz="1600">
                <a:latin typeface="Times New Roman"/>
                <a:cs typeface="Times New Roman"/>
              </a:rPr>
              <a:t>;</a:t>
            </a:r>
            <a:endParaRPr/>
          </a:p>
          <a:p>
            <a:pPr marL="90169" indent="-90169">
              <a:lnSpc>
                <a:spcPct val="150000"/>
              </a:lnSpc>
              <a:defRPr/>
            </a:pPr>
            <a:r>
              <a:rPr sz="1600">
                <a:latin typeface="Times New Roman"/>
                <a:cs typeface="Times New Roman"/>
              </a:rPr>
              <a:t> в </a:t>
            </a:r>
            <a:r>
              <a:rPr sz="1600">
                <a:latin typeface="Times New Roman"/>
                <a:cs typeface="Times New Roman"/>
              </a:rPr>
              <a:t>случае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смерти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близких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родственников</a:t>
            </a:r>
            <a:r>
              <a:rPr sz="1600">
                <a:latin typeface="Times New Roman"/>
                <a:cs typeface="Times New Roman"/>
              </a:rPr>
              <a:t>;</a:t>
            </a:r>
            <a:endParaRPr/>
          </a:p>
          <a:p>
            <a:pPr marL="90169" indent="-90169">
              <a:lnSpc>
                <a:spcPct val="150000"/>
              </a:lnSpc>
              <a:defRPr/>
            </a:pP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одиноким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родителям</a:t>
            </a:r>
            <a:r>
              <a:rPr sz="1600">
                <a:latin typeface="Times New Roman"/>
                <a:cs typeface="Times New Roman"/>
              </a:rPr>
              <a:t>;</a:t>
            </a:r>
            <a:endParaRPr/>
          </a:p>
          <a:p>
            <a:pPr marL="90169" indent="-90169">
              <a:lnSpc>
                <a:spcPct val="150000"/>
              </a:lnSpc>
              <a:defRPr/>
            </a:pP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многодетным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родителям</a:t>
            </a:r>
            <a:r>
              <a:rPr sz="1600">
                <a:latin typeface="Times New Roman"/>
                <a:cs typeface="Times New Roman"/>
              </a:rPr>
              <a:t>.</a:t>
            </a:r>
            <a:endParaRPr/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	</a:t>
            </a:r>
            <a:r>
              <a:rPr sz="1600">
                <a:latin typeface="Times New Roman"/>
                <a:cs typeface="Times New Roman"/>
              </a:rPr>
              <a:t>2</a:t>
            </a:r>
            <a:r>
              <a:rPr sz="1600">
                <a:latin typeface="Times New Roman"/>
                <a:cs typeface="Times New Roman"/>
              </a:rPr>
              <a:t>. </a:t>
            </a:r>
            <a:r>
              <a:rPr sz="1600">
                <a:latin typeface="Times New Roman"/>
                <a:cs typeface="Times New Roman"/>
              </a:rPr>
              <a:t>Частичная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компенсация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расходов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по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приобретению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путевок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для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детей</a:t>
            </a:r>
            <a:r>
              <a:rPr sz="1600">
                <a:latin typeface="Times New Roman"/>
                <a:cs typeface="Times New Roman"/>
              </a:rPr>
              <a:t> в </a:t>
            </a:r>
            <a:r>
              <a:rPr sz="1600">
                <a:latin typeface="Times New Roman"/>
                <a:cs typeface="Times New Roman"/>
              </a:rPr>
              <a:t>загородные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детские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оздоровительные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лагеря</a:t>
            </a:r>
            <a:r>
              <a:rPr sz="1600">
                <a:latin typeface="Times New Roman"/>
                <a:cs typeface="Times New Roman"/>
              </a:rPr>
              <a:t>.</a:t>
            </a:r>
            <a:endParaRPr/>
          </a:p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	</a:t>
            </a:r>
            <a:r>
              <a:rPr sz="1600">
                <a:latin typeface="Times New Roman"/>
                <a:cs typeface="Times New Roman"/>
              </a:rPr>
              <a:t>3</a:t>
            </a:r>
            <a:r>
              <a:rPr sz="1600">
                <a:latin typeface="Times New Roman"/>
                <a:cs typeface="Times New Roman"/>
              </a:rPr>
              <a:t>. </a:t>
            </a:r>
            <a:r>
              <a:rPr sz="1600">
                <a:latin typeface="Times New Roman"/>
                <a:cs typeface="Times New Roman"/>
              </a:rPr>
              <a:t>Ежемеся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чн</a:t>
            </a:r>
            <a:r>
              <a:rPr sz="1600">
                <a:latin typeface="Times New Roman"/>
                <a:cs typeface="Times New Roman"/>
              </a:rPr>
              <a:t>ое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пособие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при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нахождении</a:t>
            </a:r>
            <a:r>
              <a:rPr sz="1600">
                <a:latin typeface="Times New Roman"/>
                <a:cs typeface="Times New Roman"/>
              </a:rPr>
              <a:t> в </a:t>
            </a:r>
            <a:r>
              <a:rPr sz="1600">
                <a:latin typeface="Times New Roman"/>
                <a:cs typeface="Times New Roman"/>
              </a:rPr>
              <a:t>отпуске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по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уходу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за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ребенком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до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достижения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им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возраста</a:t>
            </a:r>
            <a:r>
              <a:rPr sz="1600">
                <a:latin typeface="Times New Roman"/>
                <a:cs typeface="Times New Roman"/>
              </a:rPr>
              <a:t> 3 </a:t>
            </a:r>
            <a:r>
              <a:rPr sz="1600">
                <a:latin typeface="Times New Roman"/>
                <a:cs typeface="Times New Roman"/>
              </a:rPr>
              <a:t>лет</a:t>
            </a:r>
            <a:r>
              <a:rPr sz="1600">
                <a:latin typeface="Times New Roman"/>
                <a:cs typeface="Times New Roman"/>
              </a:rPr>
              <a:t>.</a:t>
            </a:r>
            <a:endParaRPr/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	</a:t>
            </a:r>
            <a:r>
              <a:rPr sz="1600">
                <a:latin typeface="Times New Roman"/>
                <a:cs typeface="Times New Roman"/>
              </a:rPr>
              <a:t>4</a:t>
            </a:r>
            <a:r>
              <a:rPr sz="1600">
                <a:latin typeface="Times New Roman"/>
                <a:cs typeface="Times New Roman"/>
              </a:rPr>
              <a:t>. </a:t>
            </a:r>
            <a:r>
              <a:rPr sz="1600">
                <a:latin typeface="Times New Roman"/>
                <a:cs typeface="Times New Roman"/>
              </a:rPr>
              <a:t>Единовременная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материальная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помощь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опекунам</a:t>
            </a:r>
            <a:r>
              <a:rPr sz="1600">
                <a:latin typeface="Times New Roman"/>
                <a:cs typeface="Times New Roman"/>
              </a:rPr>
              <a:t> и </a:t>
            </a:r>
            <a:r>
              <a:rPr sz="1600">
                <a:latin typeface="Times New Roman"/>
                <a:cs typeface="Times New Roman"/>
              </a:rPr>
              <a:t>попечителям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несовершеннолетних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детей</a:t>
            </a:r>
            <a:r>
              <a:rPr sz="1600">
                <a:latin typeface="Times New Roman"/>
                <a:cs typeface="Times New Roman"/>
              </a:rPr>
              <a:t>.</a:t>
            </a:r>
            <a:endParaRPr/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	</a:t>
            </a:r>
            <a:r>
              <a:rPr sz="1600">
                <a:latin typeface="Times New Roman"/>
                <a:cs typeface="Times New Roman"/>
              </a:rPr>
              <a:t>5</a:t>
            </a:r>
            <a:r>
              <a:rPr sz="1600">
                <a:latin typeface="Times New Roman"/>
                <a:cs typeface="Times New Roman"/>
              </a:rPr>
              <a:t>. </a:t>
            </a:r>
            <a:r>
              <a:rPr sz="1600">
                <a:latin typeface="Times New Roman"/>
                <a:cs typeface="Times New Roman"/>
              </a:rPr>
              <a:t>Бесплатное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предоставление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ежегодных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новогодних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подарков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детям</a:t>
            </a:r>
            <a:r>
              <a:rPr sz="1600">
                <a:latin typeface="Times New Roman"/>
                <a:cs typeface="Times New Roman"/>
              </a:rPr>
              <a:t>.</a:t>
            </a:r>
            <a:endParaRPr/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	</a:t>
            </a:r>
            <a:r>
              <a:rPr sz="1600">
                <a:latin typeface="Times New Roman"/>
                <a:cs typeface="Times New Roman"/>
              </a:rPr>
              <a:t>6</a:t>
            </a:r>
            <a:r>
              <a:rPr sz="1600">
                <a:latin typeface="Times New Roman"/>
                <a:cs typeface="Times New Roman"/>
              </a:rPr>
              <a:t>. </a:t>
            </a:r>
            <a:r>
              <a:rPr sz="1600">
                <a:latin typeface="Times New Roman"/>
                <a:cs typeface="Times New Roman"/>
              </a:rPr>
              <a:t>Компенсация</a:t>
            </a:r>
            <a:r>
              <a:rPr sz="1600">
                <a:latin typeface="Times New Roman"/>
                <a:cs typeface="Times New Roman"/>
              </a:rPr>
              <a:t> 50% </a:t>
            </a:r>
            <a:r>
              <a:rPr sz="1600">
                <a:latin typeface="Times New Roman"/>
                <a:cs typeface="Times New Roman"/>
              </a:rPr>
              <a:t>стоимости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оплаченной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тепловой</a:t>
            </a:r>
            <a:r>
              <a:rPr sz="1600">
                <a:latin typeface="Times New Roman"/>
                <a:cs typeface="Times New Roman"/>
              </a:rPr>
              <a:t> и </a:t>
            </a:r>
            <a:r>
              <a:rPr sz="1600">
                <a:latin typeface="Times New Roman"/>
                <a:cs typeface="Times New Roman"/>
              </a:rPr>
              <a:t>электрической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энергии</a:t>
            </a:r>
            <a:r>
              <a:rPr sz="1600">
                <a:latin typeface="Times New Roman"/>
                <a:cs typeface="Times New Roman"/>
              </a:rPr>
              <a:t>, </a:t>
            </a:r>
            <a:r>
              <a:rPr sz="1600">
                <a:latin typeface="Times New Roman"/>
                <a:cs typeface="Times New Roman"/>
              </a:rPr>
              <a:t>топлива</a:t>
            </a:r>
            <a:r>
              <a:rPr sz="1600">
                <a:latin typeface="Times New Roman"/>
                <a:cs typeface="Times New Roman"/>
              </a:rPr>
              <a:t>.</a:t>
            </a:r>
            <a:endParaRPr/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	</a:t>
            </a:r>
            <a:r>
              <a:rPr sz="1600">
                <a:latin typeface="Times New Roman"/>
                <a:cs typeface="Times New Roman"/>
              </a:rPr>
              <a:t>7</a:t>
            </a:r>
            <a:r>
              <a:rPr sz="1600">
                <a:latin typeface="Times New Roman"/>
                <a:cs typeface="Times New Roman"/>
              </a:rPr>
              <a:t>. </a:t>
            </a:r>
            <a:r>
              <a:rPr sz="1600">
                <a:latin typeface="Times New Roman"/>
                <a:cs typeface="Times New Roman"/>
              </a:rPr>
              <a:t>Выплата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единовременного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вознаграждения</a:t>
            </a:r>
            <a:r>
              <a:rPr sz="1600">
                <a:latin typeface="Times New Roman"/>
                <a:cs typeface="Times New Roman"/>
              </a:rPr>
              <a:t>, </a:t>
            </a:r>
            <a:r>
              <a:rPr sz="1600">
                <a:latin typeface="Times New Roman"/>
                <a:cs typeface="Times New Roman"/>
              </a:rPr>
              <a:t>приуроченная</a:t>
            </a:r>
            <a:r>
              <a:rPr sz="1600">
                <a:latin typeface="Times New Roman"/>
                <a:cs typeface="Times New Roman"/>
              </a:rPr>
              <a:t> к </a:t>
            </a:r>
            <a:r>
              <a:rPr sz="1600">
                <a:latin typeface="Times New Roman"/>
                <a:cs typeface="Times New Roman"/>
              </a:rPr>
              <a:t>профессиональному</a:t>
            </a:r>
            <a:r>
              <a:rPr sz="160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празднику</a:t>
            </a:r>
            <a:r>
              <a:rPr sz="1600">
                <a:latin typeface="Times New Roman"/>
                <a:cs typeface="Times New Roman"/>
              </a:rPr>
              <a:t>.</a:t>
            </a:r>
            <a:endParaRPr lang="ru-RU" sz="1600">
              <a:latin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	8. </a:t>
            </a:r>
            <a:r>
              <a:rPr lang="ru-RU" sz="1600">
                <a:latin typeface="Times New Roman"/>
                <a:cs typeface="Times New Roman"/>
              </a:rPr>
              <a:t>Компенсация затрат на съем жилья до 20 000 руб. /месяц.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36804892" name="Группа 18"/>
          <p:cNvGrpSpPr/>
          <p:nvPr/>
        </p:nvGrpSpPr>
        <p:grpSpPr bwMode="auto">
          <a:xfrm>
            <a:off x="9840" y="18769"/>
            <a:ext cx="10082211" cy="854577"/>
            <a:chOff x="0" y="0"/>
            <a:chExt cx="10082211" cy="854577"/>
          </a:xfrm>
        </p:grpSpPr>
        <p:grpSp>
          <p:nvGrpSpPr>
            <p:cNvPr id="544961601" name="Группа 3"/>
            <p:cNvGrpSpPr/>
            <p:nvPr/>
          </p:nvGrpSpPr>
          <p:grpSpPr bwMode="auto">
            <a:xfrm>
              <a:off x="-287336" y="-48165"/>
              <a:ext cx="10656885" cy="950913"/>
              <a:chOff x="0" y="0"/>
              <a:chExt cx="10656885" cy="950913"/>
            </a:xfrm>
          </p:grpSpPr>
          <p:pic>
            <p:nvPicPr>
              <p:cNvPr id="1641537164" name="Изображение 3" descr="Plashka4 копия.png"/>
              <p:cNvPicPr>
                <a:picLocks noChangeAspect="1"/>
              </p:cNvPicPr>
              <p:nvPr/>
            </p:nvPicPr>
            <p:blipFill>
              <a:blip r:embed="rId2"/>
              <a:srcRect l="0" t="0" r="31875" b="0"/>
              <a:stretch/>
            </p:blipFill>
            <p:spPr bwMode="auto">
              <a:xfrm>
                <a:off x="287336" y="63860"/>
                <a:ext cx="10082211" cy="838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1545099" name="Изображение 1" descr="Plashka_Top.png"/>
              <p:cNvPicPr>
                <a:picLocks noChangeAspect="1"/>
              </p:cNvPicPr>
              <p:nvPr/>
            </p:nvPicPr>
            <p:blipFill>
              <a:blip r:embed="rId3"/>
              <a:srcRect l="0" t="0" r="32837" b="0"/>
              <a:stretch/>
            </p:blipFill>
            <p:spPr bwMode="auto">
              <a:xfrm>
                <a:off x="287336" y="48165"/>
                <a:ext cx="10082211" cy="8117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1387518" name="Picture 2" descr="C:\Users\елизавета\Documents\Dagency\РусГидро\ДГК\ДГК_LOGO.pn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52664" y="209857"/>
              <a:ext cx="1092970" cy="542784"/>
            </a:xfrm>
            <a:prstGeom prst="rect">
              <a:avLst/>
            </a:prstGeom>
            <a:noFill/>
          </p:spPr>
        </p:pic>
      </p:grpSp>
      <p:pic>
        <p:nvPicPr>
          <p:cNvPr id="1648126451" name="Изображение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13" y="6802003"/>
            <a:ext cx="10072371" cy="707819"/>
          </a:xfrm>
          <a:prstGeom prst="rect">
            <a:avLst/>
          </a:prstGeom>
        </p:spPr>
      </p:pic>
      <p:sp>
        <p:nvSpPr>
          <p:cNvPr id="118588904" name="Подзаголовок 2"/>
          <p:cNvSpPr txBox="1"/>
          <p:nvPr/>
        </p:nvSpPr>
        <p:spPr bwMode="auto">
          <a:xfrm>
            <a:off x="0" y="7205944"/>
            <a:ext cx="430317" cy="370359"/>
          </a:xfrm>
          <a:prstGeom prst="rect">
            <a:avLst/>
          </a:prstGeom>
        </p:spPr>
        <p:txBody>
          <a:bodyPr vert="horz" lIns="86508" tIns="43254" rIns="86508" bIns="43254" rtlCol="0" anchor="t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/>
              <a:t>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2930349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504601" y="821421"/>
            <a:ext cx="9218007" cy="6173717"/>
          </a:xfrm>
        </p:spPr>
        <p:txBody>
          <a:bodyPr vertOverflow="overflow" horzOverflow="overflow" vert="horz" wrap="square" lIns="99337" tIns="49667" rIns="99337" bIns="49667" numCol="1" spcCol="0" rtlCol="0" fromWordArt="0" anchor="t" anchorCtr="0" forceAA="0" upright="0" compatLnSpc="0">
            <a:normAutofit fontScale="80000" lnSpcReduction="4000"/>
          </a:bodyPr>
          <a:lstStyle/>
          <a:p>
            <a:pPr marL="0" indent="0">
              <a:buFont typeface="Arial"/>
              <a:buNone/>
              <a:defRPr/>
            </a:pPr>
            <a:r>
              <a:rPr sz="1400" b="1" i="1">
                <a:latin typeface="Times New Roman"/>
                <a:ea typeface="Times New Roman"/>
              </a:rPr>
              <a:t>                                                                                </a:t>
            </a:r>
            <a:r>
              <a:rPr sz="1600" b="1" i="1">
                <a:latin typeface="Times New Roman"/>
                <a:ea typeface="Times New Roman"/>
              </a:rPr>
              <a:t> </a:t>
            </a:r>
            <a:r>
              <a:rPr sz="1600" b="1" i="1">
                <a:latin typeface="Times New Roman"/>
                <a:ea typeface="Times New Roman"/>
              </a:rPr>
              <a:t>             Инфраструктура</a:t>
            </a:r>
            <a:endParaRPr sz="1600" b="1" i="1">
              <a:latin typeface="Times New Roman"/>
              <a:ea typeface="Times New Roman"/>
            </a:endParaRPr>
          </a:p>
          <a:p>
            <a:pPr marL="0" indent="0">
              <a:buFont typeface="Arial"/>
              <a:buNone/>
              <a:defRPr/>
            </a:pPr>
            <a:endParaRPr lang="ru-RU" sz="1600" b="1" i="1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lang="ru-RU" sz="1400">
                <a:latin typeface="Times New Roman"/>
                <a:ea typeface="Times New Roman"/>
              </a:rPr>
              <a:t>	</a:t>
            </a:r>
            <a:r>
              <a:rPr sz="1400">
                <a:latin typeface="Times New Roman"/>
                <a:ea typeface="Times New Roman"/>
              </a:rPr>
              <a:t>Д</a:t>
            </a:r>
            <a:r>
              <a:rPr sz="1600">
                <a:latin typeface="Times New Roman"/>
                <a:ea typeface="Times New Roman"/>
              </a:rPr>
              <a:t>ля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комфортного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проживания</a:t>
            </a:r>
            <a:r>
              <a:rPr sz="1600">
                <a:latin typeface="Times New Roman"/>
                <a:ea typeface="Times New Roman"/>
              </a:rPr>
              <a:t> в  г. </a:t>
            </a:r>
            <a:r>
              <a:rPr sz="1600">
                <a:latin typeface="Times New Roman"/>
                <a:ea typeface="Times New Roman"/>
              </a:rPr>
              <a:t>Партизанск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активно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развивается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городская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инфраструктура</a:t>
            </a:r>
            <a:r>
              <a:rPr lang="ru-RU" sz="1600">
                <a:latin typeface="Times New Roman"/>
                <a:ea typeface="Times New Roman"/>
              </a:rPr>
              <a:t>. В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районе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озера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"</a:t>
            </a:r>
            <a:r>
              <a:rPr sz="1600">
                <a:latin typeface="Times New Roman"/>
                <a:ea typeface="Times New Roman"/>
              </a:rPr>
              <a:t>Теплое</a:t>
            </a:r>
            <a:r>
              <a:rPr lang="ru-RU" sz="1600">
                <a:latin typeface="Times New Roman"/>
                <a:ea typeface="Times New Roman"/>
              </a:rPr>
              <a:t>"</a:t>
            </a:r>
            <a:r>
              <a:rPr lang="ru-RU" sz="1600">
                <a:latin typeface="Times New Roman"/>
                <a:ea typeface="Times New Roman"/>
              </a:rPr>
              <a:t>,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расположенного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возле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станции</a:t>
            </a:r>
            <a:r>
              <a:rPr lang="ru-RU" sz="1600">
                <a:latin typeface="Times New Roman"/>
                <a:ea typeface="Times New Roman"/>
              </a:rPr>
              <a:t>,</a:t>
            </a:r>
            <a:r>
              <a:rPr lang="ru-RU"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работает</a:t>
            </a:r>
            <a:r>
              <a:rPr lang="ru-RU" sz="1600">
                <a:latin typeface="Times New Roman"/>
                <a:ea typeface="Times New Roman"/>
              </a:rPr>
              <a:t> обновленная гребная база «Олимпийская», где круглый год проводятся тренировки на байдарках и каноэ, проводятся соревнования федерального и международного значения. Непосредственно возле базы </a:t>
            </a:r>
            <a:r>
              <a:rPr sz="1600">
                <a:latin typeface="Times New Roman"/>
                <a:ea typeface="Times New Roman"/>
              </a:rPr>
              <a:t>на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стадии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завершения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строительства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- </a:t>
            </a:r>
            <a:r>
              <a:rPr sz="1600">
                <a:latin typeface="Times New Roman"/>
                <a:ea typeface="Times New Roman"/>
              </a:rPr>
              <a:t>физкультурно-оздоровительный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комплекс</a:t>
            </a:r>
            <a:r>
              <a:rPr sz="1600">
                <a:latin typeface="Times New Roman"/>
                <a:ea typeface="Times New Roman"/>
              </a:rPr>
              <a:t> с </a:t>
            </a:r>
            <a:r>
              <a:rPr sz="1600">
                <a:latin typeface="Times New Roman"/>
                <a:ea typeface="Times New Roman"/>
              </a:rPr>
              <a:t>размещенными</a:t>
            </a:r>
            <a:r>
              <a:rPr sz="1600">
                <a:latin typeface="Times New Roman"/>
                <a:ea typeface="Times New Roman"/>
              </a:rPr>
              <a:t> в </a:t>
            </a:r>
            <a:r>
              <a:rPr sz="1600">
                <a:latin typeface="Times New Roman"/>
                <a:ea typeface="Times New Roman"/>
              </a:rPr>
              <a:t>нем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спортзалами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для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занятий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с</a:t>
            </a:r>
            <a:r>
              <a:rPr sz="1600">
                <a:latin typeface="Times New Roman"/>
                <a:ea typeface="Times New Roman"/>
              </a:rPr>
              <a:t>порт</a:t>
            </a:r>
            <a:r>
              <a:rPr lang="ru-RU" sz="1600">
                <a:latin typeface="Times New Roman"/>
                <a:ea typeface="Times New Roman"/>
              </a:rPr>
              <a:t>ом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и </a:t>
            </a:r>
            <a:r>
              <a:rPr sz="1600">
                <a:latin typeface="Times New Roman"/>
                <a:ea typeface="Times New Roman"/>
              </a:rPr>
              <a:t>залом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единоборств</a:t>
            </a:r>
            <a:r>
              <a:rPr lang="ru-RU" sz="1600">
                <a:latin typeface="Times New Roman"/>
                <a:ea typeface="Times New Roman"/>
              </a:rPr>
              <a:t>. В</a:t>
            </a:r>
            <a:r>
              <a:rPr sz="1600">
                <a:latin typeface="Times New Roman"/>
                <a:ea typeface="Times New Roman"/>
              </a:rPr>
              <a:t>озле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озера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разрабатывается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проект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строительства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круглогодичной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лыжно-роллерной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трассы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и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круглогодично действующего </a:t>
            </a:r>
            <a:r>
              <a:rPr sz="1600">
                <a:latin typeface="Times New Roman"/>
                <a:ea typeface="Times New Roman"/>
              </a:rPr>
              <a:t>открыт</a:t>
            </a:r>
            <a:r>
              <a:rPr lang="ru-RU" sz="1600">
                <a:latin typeface="Times New Roman"/>
                <a:ea typeface="Times New Roman"/>
              </a:rPr>
              <a:t>ого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плавательного </a:t>
            </a:r>
            <a:r>
              <a:rPr sz="1600">
                <a:latin typeface="Times New Roman"/>
                <a:ea typeface="Times New Roman"/>
              </a:rPr>
              <a:t>бассейн</a:t>
            </a:r>
            <a:r>
              <a:rPr lang="ru-RU" sz="1600">
                <a:latin typeface="Times New Roman"/>
                <a:ea typeface="Times New Roman"/>
              </a:rPr>
              <a:t>а.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В </a:t>
            </a:r>
            <a:r>
              <a:rPr sz="1600">
                <a:latin typeface="Times New Roman"/>
                <a:ea typeface="Times New Roman"/>
              </a:rPr>
              <a:t>городе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Партизанске</a:t>
            </a:r>
            <a:r>
              <a:rPr lang="ru-RU" sz="1600">
                <a:latin typeface="Times New Roman"/>
                <a:ea typeface="Times New Roman"/>
              </a:rPr>
              <a:t> уже </a:t>
            </a:r>
            <a:r>
              <a:rPr sz="1600">
                <a:latin typeface="Times New Roman"/>
                <a:ea typeface="Times New Roman"/>
              </a:rPr>
              <a:t>построен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 и действует </a:t>
            </a:r>
            <a:r>
              <a:rPr sz="1600">
                <a:latin typeface="Times New Roman"/>
                <a:ea typeface="Times New Roman"/>
              </a:rPr>
              <a:t>плавательный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бассейн</a:t>
            </a:r>
            <a:r>
              <a:rPr lang="ru-RU" sz="1600">
                <a:latin typeface="Times New Roman"/>
                <a:ea typeface="Times New Roman"/>
              </a:rPr>
              <a:t>. Д</a:t>
            </a:r>
            <a:r>
              <a:rPr sz="1600">
                <a:latin typeface="Times New Roman"/>
                <a:ea typeface="Times New Roman"/>
              </a:rPr>
              <a:t>ля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активного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отдыха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на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природе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имеется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возможность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заниматься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рыбалкой</a:t>
            </a:r>
            <a:r>
              <a:rPr lang="ru-RU" sz="1600">
                <a:latin typeface="Times New Roman"/>
                <a:ea typeface="Times New Roman"/>
              </a:rPr>
              <a:t>, охотой</a:t>
            </a:r>
            <a:r>
              <a:rPr sz="1600">
                <a:latin typeface="Times New Roman"/>
                <a:ea typeface="Times New Roman"/>
              </a:rPr>
              <a:t>. </a:t>
            </a:r>
            <a:r>
              <a:rPr sz="1600">
                <a:latin typeface="Times New Roman"/>
                <a:ea typeface="Times New Roman"/>
              </a:rPr>
              <a:t>В </a:t>
            </a:r>
            <a:r>
              <a:rPr lang="ru-RU" sz="1600">
                <a:latin typeface="Times New Roman"/>
                <a:ea typeface="Times New Roman"/>
              </a:rPr>
              <a:t>50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километрах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от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Партизанска</a:t>
            </a:r>
            <a:r>
              <a:rPr sz="1600">
                <a:latin typeface="Times New Roman"/>
                <a:ea typeface="Times New Roman"/>
              </a:rPr>
              <a:t>  </a:t>
            </a:r>
            <a:r>
              <a:rPr sz="1600">
                <a:latin typeface="Times New Roman"/>
                <a:ea typeface="Times New Roman"/>
              </a:rPr>
              <a:t>расположены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живописные </a:t>
            </a:r>
            <a:r>
              <a:rPr sz="1600">
                <a:latin typeface="Times New Roman"/>
                <a:ea typeface="Times New Roman"/>
              </a:rPr>
              <a:t>заливы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Японского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моря</a:t>
            </a:r>
            <a:r>
              <a:rPr sz="1600">
                <a:latin typeface="Times New Roman"/>
                <a:ea typeface="Times New Roman"/>
              </a:rPr>
              <a:t>. </a:t>
            </a:r>
            <a:r>
              <a:rPr lang="ru-RU" sz="1600">
                <a:latin typeface="Times New Roman"/>
                <a:ea typeface="Times New Roman"/>
              </a:rPr>
              <a:t>На станции для работников организовываются поездки выходного дня. Работает первичная профсоюзная ячейка.</a:t>
            </a:r>
            <a:endParaRPr/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600">
                <a:latin typeface="Times New Roman"/>
                <a:ea typeface="Times New Roman"/>
              </a:rPr>
              <a:t>Возле электростанции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работает </a:t>
            </a:r>
            <a:r>
              <a:rPr lang="ru-RU" sz="1600">
                <a:latin typeface="Times New Roman"/>
                <a:ea typeface="Times New Roman"/>
              </a:rPr>
              <a:t>новая столовая с 7:00 до 21:00.</a:t>
            </a:r>
            <a:endParaRPr sz="160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sz="1600" b="1" i="1">
                <a:latin typeface="Times New Roman"/>
                <a:ea typeface="Times New Roman"/>
              </a:rPr>
              <a:t>                                                                                      Практика</a:t>
            </a:r>
            <a:endParaRPr sz="1600" b="1" i="1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lang="ru-RU" sz="1600">
                <a:latin typeface="Times New Roman"/>
                <a:ea typeface="Times New Roman"/>
              </a:rPr>
              <a:t>	</a:t>
            </a:r>
            <a:r>
              <a:rPr sz="1600">
                <a:latin typeface="Times New Roman"/>
                <a:ea typeface="Times New Roman"/>
              </a:rPr>
              <a:t>Партизанская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ГРЭС </a:t>
            </a:r>
            <a:r>
              <a:rPr sz="1600">
                <a:latin typeface="Times New Roman"/>
                <a:ea typeface="Times New Roman"/>
              </a:rPr>
              <a:t>предлагает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студентам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прохождение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оплачиваемой </a:t>
            </a:r>
            <a:r>
              <a:rPr sz="1600">
                <a:latin typeface="Times New Roman"/>
                <a:ea typeface="Times New Roman"/>
              </a:rPr>
              <a:t>производственной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практики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на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своей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базе</a:t>
            </a:r>
            <a:r>
              <a:rPr sz="1600">
                <a:latin typeface="Times New Roman"/>
                <a:ea typeface="Times New Roman"/>
              </a:rPr>
              <a:t> с </a:t>
            </a:r>
            <a:r>
              <a:rPr sz="1600">
                <a:latin typeface="Times New Roman"/>
                <a:ea typeface="Times New Roman"/>
              </a:rPr>
              <a:t>возможностью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заключения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трудового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договора</a:t>
            </a:r>
            <a:r>
              <a:rPr lang="ru-RU" sz="1600">
                <a:latin typeface="Times New Roman"/>
                <a:ea typeface="Times New Roman"/>
              </a:rPr>
              <a:t> в дальнейшем</a:t>
            </a:r>
            <a:r>
              <a:rPr sz="1600">
                <a:latin typeface="Times New Roman"/>
                <a:ea typeface="Times New Roman"/>
              </a:rPr>
              <a:t>.   </a:t>
            </a:r>
            <a:endParaRPr sz="1600">
              <a:latin typeface="Times New Roman"/>
              <a:ea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1600">
                <a:latin typeface="Times New Roman"/>
                <a:ea typeface="Times New Roman"/>
              </a:rPr>
              <a:t>Студент</a:t>
            </a:r>
            <a:r>
              <a:rPr lang="ru-RU" sz="1600">
                <a:latin typeface="Times New Roman"/>
                <a:ea typeface="Times New Roman"/>
              </a:rPr>
              <a:t>ов</a:t>
            </a:r>
            <a:r>
              <a:rPr lang="ru-RU" sz="1600">
                <a:latin typeface="Times New Roman"/>
                <a:ea typeface="Times New Roman"/>
              </a:rPr>
              <a:t>,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желающи</a:t>
            </a:r>
            <a:r>
              <a:rPr lang="ru-RU" sz="1600">
                <a:latin typeface="Times New Roman"/>
                <a:ea typeface="Times New Roman"/>
              </a:rPr>
              <a:t>х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проходить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производственную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практику</a:t>
            </a:r>
            <a:r>
              <a:rPr sz="1600">
                <a:latin typeface="Times New Roman"/>
                <a:ea typeface="Times New Roman"/>
              </a:rPr>
              <a:t>, а </a:t>
            </a:r>
            <a:r>
              <a:rPr sz="1600">
                <a:latin typeface="Times New Roman"/>
                <a:ea typeface="Times New Roman"/>
              </a:rPr>
              <a:t>также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трудоустроиться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окончании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обучения</a:t>
            </a:r>
            <a:r>
              <a:rPr lang="ru-RU" sz="1600">
                <a:latin typeface="Times New Roman"/>
                <a:ea typeface="Times New Roman"/>
              </a:rPr>
              <a:t>,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просим </a:t>
            </a:r>
            <a:r>
              <a:rPr sz="1600">
                <a:latin typeface="Times New Roman"/>
                <a:ea typeface="Times New Roman"/>
              </a:rPr>
              <a:t>присылать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резюме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на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электронный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адрес</a:t>
            </a:r>
            <a:r>
              <a:rPr lang="ru-RU" sz="1600">
                <a:latin typeface="Times New Roman"/>
                <a:ea typeface="Times New Roman"/>
              </a:rPr>
              <a:t>: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 u="sng">
                <a:solidFill>
                  <a:schemeClr val="hlink"/>
                </a:solidFill>
                <a:latin typeface="Times New Roman"/>
                <a:ea typeface="Times New Roman"/>
                <a:hlinkClick r:id="rId2" tooltip="http://alaeva-io@dgk.ru"/>
              </a:rPr>
              <a:t>alaeva-io@dgk.ru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или звонить по телефону </a:t>
            </a:r>
            <a:r>
              <a:rPr lang="ru-RU" sz="1600">
                <a:latin typeface="Times New Roman"/>
                <a:ea typeface="Times New Roman"/>
              </a:rPr>
              <a:t>8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(42363) </a:t>
            </a:r>
            <a:r>
              <a:rPr sz="1600">
                <a:latin typeface="Times New Roman"/>
                <a:ea typeface="Times New Roman"/>
              </a:rPr>
              <a:t>5-13-57</a:t>
            </a:r>
            <a:r>
              <a:rPr lang="ru-RU" sz="1600">
                <a:latin typeface="Times New Roman"/>
                <a:ea typeface="Times New Roman"/>
              </a:rPr>
              <a:t>, </a:t>
            </a:r>
            <a:endParaRPr lang="ru-RU" sz="1600">
              <a:latin typeface="Times New Roman"/>
              <a:ea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600">
                <a:latin typeface="Times New Roman"/>
                <a:ea typeface="Times New Roman"/>
              </a:rPr>
              <a:t>сот. тел.  8 914 729 83 28 </a:t>
            </a:r>
            <a:r>
              <a:rPr lang="ru-RU" sz="1600">
                <a:latin typeface="Times New Roman"/>
                <a:ea typeface="Times New Roman"/>
              </a:rPr>
              <a:t>специалисту Группы учета персонала (А</a:t>
            </a:r>
            <a:r>
              <a:rPr lang="ru-RU" sz="1600">
                <a:latin typeface="Times New Roman"/>
                <a:ea typeface="Times New Roman"/>
              </a:rPr>
              <a:t>лаева </a:t>
            </a:r>
            <a:r>
              <a:rPr lang="ru-RU" sz="1600">
                <a:latin typeface="Times New Roman"/>
                <a:ea typeface="Times New Roman"/>
              </a:rPr>
              <a:t>Инна </a:t>
            </a:r>
            <a:r>
              <a:rPr lang="ru-RU" sz="1600">
                <a:latin typeface="Times New Roman"/>
                <a:ea typeface="Times New Roman"/>
              </a:rPr>
              <a:t>Олеговна), </a:t>
            </a:r>
            <a:endParaRPr lang="ru-RU" sz="1600">
              <a:latin typeface="Times New Roman"/>
              <a:ea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600">
                <a:latin typeface="Times New Roman"/>
                <a:ea typeface="Times New Roman"/>
              </a:rPr>
              <a:t>или </a:t>
            </a:r>
            <a:r>
              <a:rPr sz="1100" b="0" i="0" u="none">
                <a:solidFill>
                  <a:srgbClr val="212121"/>
                </a:solidFill>
                <a:latin typeface="Iosevka Term SS03"/>
                <a:ea typeface="Iosevka Term SS03"/>
                <a:cs typeface="Iosevka Term SS03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 (42363) 5-13-04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</a:rPr>
              <a:t>заместителю главного инженера по новому строительству (</a:t>
            </a:r>
            <a:r>
              <a:rPr sz="1600">
                <a:latin typeface="Times New Roman"/>
                <a:ea typeface="Times New Roman"/>
              </a:rPr>
              <a:t>Стасив </a:t>
            </a:r>
            <a:r>
              <a:rPr sz="1600">
                <a:latin typeface="Times New Roman"/>
                <a:ea typeface="Times New Roman"/>
              </a:rPr>
              <a:t>Станислав </a:t>
            </a:r>
            <a:r>
              <a:rPr sz="1600">
                <a:latin typeface="Times New Roman"/>
                <a:ea typeface="Times New Roman"/>
              </a:rPr>
              <a:t>Орестович</a:t>
            </a:r>
            <a:r>
              <a:rPr lang="ru-RU" sz="1600">
                <a:latin typeface="Times New Roman"/>
                <a:ea typeface="Times New Roman"/>
              </a:rPr>
              <a:t>)</a:t>
            </a:r>
            <a:r>
              <a:rPr sz="1600">
                <a:latin typeface="Times New Roman"/>
                <a:ea typeface="Times New Roman"/>
              </a:rPr>
              <a:t> </a:t>
            </a:r>
            <a:endParaRPr lang="ru-RU" sz="1600">
              <a:latin typeface="Times New Roman"/>
              <a:ea typeface="Times New Roman"/>
            </a:endParaRPr>
          </a:p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sz="1600">
                <a:latin typeface="Times New Roman"/>
                <a:ea typeface="Times New Roman"/>
              </a:rPr>
              <a:t>Звонки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принимаются</a:t>
            </a:r>
            <a:r>
              <a:rPr sz="1600">
                <a:latin typeface="Times New Roman"/>
                <a:ea typeface="Times New Roman"/>
              </a:rPr>
              <a:t> в </a:t>
            </a:r>
            <a:r>
              <a:rPr sz="1600">
                <a:latin typeface="Times New Roman"/>
                <a:ea typeface="Times New Roman"/>
              </a:rPr>
              <a:t>рабочие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дни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недели</a:t>
            </a:r>
            <a:r>
              <a:rPr sz="1600">
                <a:latin typeface="Times New Roman"/>
                <a:ea typeface="Times New Roman"/>
              </a:rPr>
              <a:t> с 09:00 </a:t>
            </a:r>
            <a:r>
              <a:rPr sz="1600">
                <a:latin typeface="Times New Roman"/>
                <a:ea typeface="Times New Roman"/>
              </a:rPr>
              <a:t>до</a:t>
            </a:r>
            <a:r>
              <a:rPr sz="1600">
                <a:latin typeface="Times New Roman"/>
                <a:ea typeface="Times New Roman"/>
              </a:rPr>
              <a:t> </a:t>
            </a:r>
            <a:r>
              <a:rPr sz="1600">
                <a:latin typeface="Times New Roman"/>
                <a:ea typeface="Times New Roman"/>
              </a:rPr>
              <a:t>16:00</a:t>
            </a:r>
            <a:r>
              <a:rPr lang="ru-RU" sz="1600">
                <a:latin typeface="Times New Roman"/>
                <a:ea typeface="Times New Roman"/>
              </a:rPr>
              <a:t> по местному времени (Владивосток)</a:t>
            </a:r>
            <a:r>
              <a:rPr sz="1600">
                <a:latin typeface="Times New Roman"/>
                <a:ea typeface="Times New Roman"/>
              </a:rPr>
              <a:t>.</a:t>
            </a:r>
            <a:r>
              <a:rPr sz="1400">
                <a:latin typeface="Times New Roman"/>
                <a:ea typeface="Times New Roman"/>
              </a:rPr>
              <a:t> </a:t>
            </a:r>
            <a:endParaRPr sz="1400">
              <a:latin typeface="Times New Roman"/>
              <a:ea typeface="Times New Roman"/>
            </a:endParaRPr>
          </a:p>
        </p:txBody>
      </p:sp>
      <p:grpSp>
        <p:nvGrpSpPr>
          <p:cNvPr id="1675645037" name="Группа 18"/>
          <p:cNvGrpSpPr/>
          <p:nvPr/>
        </p:nvGrpSpPr>
        <p:grpSpPr bwMode="auto">
          <a:xfrm>
            <a:off x="9839" y="18768"/>
            <a:ext cx="10082210" cy="854577"/>
            <a:chOff x="0" y="0"/>
            <a:chExt cx="10082210" cy="854577"/>
          </a:xfrm>
        </p:grpSpPr>
        <p:grpSp>
          <p:nvGrpSpPr>
            <p:cNvPr id="60768300" name="Группа 3"/>
            <p:cNvGrpSpPr/>
            <p:nvPr/>
          </p:nvGrpSpPr>
          <p:grpSpPr bwMode="auto">
            <a:xfrm>
              <a:off x="-287335" y="-48164"/>
              <a:ext cx="10656884" cy="950913"/>
              <a:chOff x="0" y="0"/>
              <a:chExt cx="10656884" cy="950913"/>
            </a:xfrm>
          </p:grpSpPr>
          <p:pic>
            <p:nvPicPr>
              <p:cNvPr id="861419652" name="Изображение 3" descr="Plashka4 копия.png"/>
              <p:cNvPicPr>
                <a:picLocks noChangeAspect="1"/>
              </p:cNvPicPr>
              <p:nvPr/>
            </p:nvPicPr>
            <p:blipFill>
              <a:blip r:embed="rId3"/>
              <a:srcRect l="0" t="0" r="31875" b="0"/>
              <a:stretch/>
            </p:blipFill>
            <p:spPr bwMode="auto">
              <a:xfrm>
                <a:off x="287335" y="63859"/>
                <a:ext cx="10082210" cy="8388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6305415" name="Изображение 1" descr="Plashka_Top.png"/>
              <p:cNvPicPr>
                <a:picLocks noChangeAspect="1"/>
              </p:cNvPicPr>
              <p:nvPr/>
            </p:nvPicPr>
            <p:blipFill>
              <a:blip r:embed="rId4"/>
              <a:srcRect l="0" t="0" r="32837" b="0"/>
              <a:stretch/>
            </p:blipFill>
            <p:spPr bwMode="auto">
              <a:xfrm>
                <a:off x="287335" y="48164"/>
                <a:ext cx="10082210" cy="811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1414436" name="Picture 2" descr="C:\Users\елизавета\Documents\Dagency\РусГидро\ДГК\ДГК_LOGO.pn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152663" y="209856"/>
              <a:ext cx="1092969" cy="542783"/>
            </a:xfrm>
            <a:prstGeom prst="rect">
              <a:avLst/>
            </a:prstGeom>
            <a:noFill/>
          </p:spPr>
        </p:pic>
      </p:grpSp>
      <p:pic>
        <p:nvPicPr>
          <p:cNvPr id="134733249" name="Изображение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13" y="6802003"/>
            <a:ext cx="10072370" cy="707818"/>
          </a:xfrm>
          <a:prstGeom prst="rect">
            <a:avLst/>
          </a:prstGeom>
        </p:spPr>
      </p:pic>
      <p:sp>
        <p:nvSpPr>
          <p:cNvPr id="1020983760" name="Подзаголовок 2"/>
          <p:cNvSpPr txBox="1"/>
          <p:nvPr/>
        </p:nvSpPr>
        <p:spPr bwMode="auto">
          <a:xfrm>
            <a:off x="0" y="7205944"/>
            <a:ext cx="430317" cy="370359"/>
          </a:xfrm>
          <a:prstGeom prst="rect">
            <a:avLst/>
          </a:prstGeom>
        </p:spPr>
        <p:txBody>
          <a:bodyPr vert="horz" lIns="86508" tIns="43254" rIns="86508" bIns="43254" rtlCol="0" anchor="t">
            <a:norm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sz="16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>
              <a:spcBef>
                <a:spcPts val="0"/>
              </a:spcBef>
              <a:buClr>
                <a:srgbClr val="E36A44"/>
              </a:buClr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/>
              <a:t>8</a:t>
            </a:r>
            <a:endParaRPr/>
          </a:p>
        </p:txBody>
      </p:sp>
      <p:sp>
        <p:nvSpPr>
          <p:cNvPr id="1485221408" name="TextBox 1485221407"/>
          <p:cNvSpPr txBox="1"/>
          <p:nvPr/>
        </p:nvSpPr>
        <p:spPr bwMode="auto">
          <a:xfrm>
            <a:off x="3096890" y="6300911"/>
            <a:ext cx="4335227" cy="69422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1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Ждем Вас на Партизанской </a:t>
            </a:r>
            <a:r>
              <a:rPr lang="ru-RU" b="0" i="1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ГРЭС!</a:t>
            </a:r>
            <a:endParaRPr sz="2000" b="0" i="1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Р7-Офис/2024.4.1.630</Application>
  <DocSecurity>0</DocSecurity>
  <PresentationFormat>Произвольный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елизавета мицкевич</dc:creator>
  <cp:keywords/>
  <dc:description/>
  <dc:identifier/>
  <dc:language/>
  <cp:lastModifiedBy>gilyazov_af</cp:lastModifiedBy>
  <cp:revision>237</cp:revision>
  <dcterms:created xsi:type="dcterms:W3CDTF">2019-07-23T11:25:58Z</dcterms:created>
  <dcterms:modified xsi:type="dcterms:W3CDTF">2024-11-19T06:40:55Z</dcterms:modified>
  <cp:category/>
  <cp:contentStatus/>
  <cp:version/>
</cp:coreProperties>
</file>